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9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3" r:id="rId13"/>
    <p:sldId id="266" r:id="rId14"/>
    <p:sldId id="267" r:id="rId15"/>
    <p:sldId id="268" r:id="rId16"/>
    <p:sldId id="269" r:id="rId17"/>
    <p:sldId id="270" r:id="rId18"/>
    <p:sldId id="294" r:id="rId19"/>
    <p:sldId id="271" r:id="rId20"/>
    <p:sldId id="295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96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x="12192000" cy="6858000"/>
  <p:notesSz cx="6858000" cy="9144000"/>
  <p:embeddedFontLst>
    <p:embeddedFont>
      <p:font typeface="Poppins" panose="020B0604020202020204" charset="0"/>
      <p:regular r:id="rId44"/>
      <p:bold r:id="rId45"/>
      <p:italic r:id="rId46"/>
      <p:boldItalic r:id="rId47"/>
    </p:embeddedFont>
    <p:embeddedFont>
      <p:font typeface="Segoe UI Emoji" panose="020B0502040204020203" pitchFamily="34" charset="0"/>
      <p:regular r:id="rId48"/>
    </p:embeddedFont>
    <p:embeddedFont>
      <p:font typeface="Segoe UI" panose="020B0502040204020203" pitchFamily="34" charset="0"/>
      <p:regular r:id="rId49"/>
      <p:bold r:id="rId50"/>
      <p:italic r:id="rId51"/>
      <p:boldItalic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Impact" panose="020B0806030902050204" pitchFamily="34" charset="0"/>
      <p:regular r:id="rId57"/>
    </p:embeddedFont>
  </p:embeddedFontLst>
  <p:custDataLst>
    <p:tags r:id="rId5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hpEvcFIV2LOboM0W8DVfXUX2YnV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ra Sciama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48315-AE31-44EA-816E-7263537FAC1C}" v="9" dt="2025-07-19T19:02:23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328" autoAdjust="0"/>
  </p:normalViewPr>
  <p:slideViewPr>
    <p:cSldViewPr snapToGrid="0">
      <p:cViewPr varScale="1">
        <p:scale>
          <a:sx n="83" d="100"/>
          <a:sy n="83" d="100"/>
        </p:scale>
        <p:origin x="163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commentAuthors" Target="commentAuthor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0" name="Google Shape;6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43EFC28B-E57C-60A5-5071-90CDFA91D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>
            <a:extLst>
              <a:ext uri="{FF2B5EF4-FFF2-40B4-BE49-F238E27FC236}">
                <a16:creationId xmlns:a16="http://schemas.microsoft.com/office/drawing/2014/main" id="{049068CF-BF17-F327-1A9A-0F4ECB3A63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1:notes">
            <a:extLst>
              <a:ext uri="{FF2B5EF4-FFF2-40B4-BE49-F238E27FC236}">
                <a16:creationId xmlns:a16="http://schemas.microsoft.com/office/drawing/2014/main" id="{9BB0193C-1878-A410-AA72-56F5A78E2D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1:notes">
            <a:extLst>
              <a:ext uri="{FF2B5EF4-FFF2-40B4-BE49-F238E27FC236}">
                <a16:creationId xmlns:a16="http://schemas.microsoft.com/office/drawing/2014/main" id="{00A0D9C0-0433-517D-B5DB-2BA11D2A573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2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>
          <a:extLst>
            <a:ext uri="{FF2B5EF4-FFF2-40B4-BE49-F238E27FC236}">
              <a16:creationId xmlns:a16="http://schemas.microsoft.com/office/drawing/2014/main" id="{8C9299C3-2969-3AE2-6FAD-B8D807B93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>
            <a:extLst>
              <a:ext uri="{FF2B5EF4-FFF2-40B4-BE49-F238E27FC236}">
                <a16:creationId xmlns:a16="http://schemas.microsoft.com/office/drawing/2014/main" id="{9624E53F-5015-D3DA-84F8-49C8483E35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12:notes">
            <a:extLst>
              <a:ext uri="{FF2B5EF4-FFF2-40B4-BE49-F238E27FC236}">
                <a16:creationId xmlns:a16="http://schemas.microsoft.com/office/drawing/2014/main" id="{4B0C83BB-54D5-395D-6982-22ACF65D08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90912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>
          <a:extLst>
            <a:ext uri="{FF2B5EF4-FFF2-40B4-BE49-F238E27FC236}">
              <a16:creationId xmlns:a16="http://schemas.microsoft.com/office/drawing/2014/main" id="{22FB0EF4-1956-1A9C-9F5E-AED1F0A30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>
            <a:extLst>
              <a:ext uri="{FF2B5EF4-FFF2-40B4-BE49-F238E27FC236}">
                <a16:creationId xmlns:a16="http://schemas.microsoft.com/office/drawing/2014/main" id="{243483F1-0716-F341-9E5E-AE1CF40D15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4:notes">
            <a:extLst>
              <a:ext uri="{FF2B5EF4-FFF2-40B4-BE49-F238E27FC236}">
                <a16:creationId xmlns:a16="http://schemas.microsoft.com/office/drawing/2014/main" id="{B604843B-DBFC-AA27-1746-310D324CAD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14:notes">
            <a:extLst>
              <a:ext uri="{FF2B5EF4-FFF2-40B4-BE49-F238E27FC236}">
                <a16:creationId xmlns:a16="http://schemas.microsoft.com/office/drawing/2014/main" id="{83665880-959C-CC34-390D-5F57BB6850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721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>
          <a:extLst>
            <a:ext uri="{FF2B5EF4-FFF2-40B4-BE49-F238E27FC236}">
              <a16:creationId xmlns:a16="http://schemas.microsoft.com/office/drawing/2014/main" id="{74AB0CEF-BDF6-0232-B622-90D6123C6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6:notes">
            <a:extLst>
              <a:ext uri="{FF2B5EF4-FFF2-40B4-BE49-F238E27FC236}">
                <a16:creationId xmlns:a16="http://schemas.microsoft.com/office/drawing/2014/main" id="{4ECE5088-E916-6DF0-C323-4C6E7E1E17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46:notes">
            <a:extLst>
              <a:ext uri="{FF2B5EF4-FFF2-40B4-BE49-F238E27FC236}">
                <a16:creationId xmlns:a16="http://schemas.microsoft.com/office/drawing/2014/main" id="{5A061C89-D27F-54BE-1944-965406F1D2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46:notes">
            <a:extLst>
              <a:ext uri="{FF2B5EF4-FFF2-40B4-BE49-F238E27FC236}">
                <a16:creationId xmlns:a16="http://schemas.microsoft.com/office/drawing/2014/main" id="{3D339994-5A9F-465B-6CE0-CE93E24083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1773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l-SI" dirty="0"/>
              <a:t>Pravilni odgovor je </a:t>
            </a:r>
            <a:r>
              <a:rPr lang="en-US" dirty="0"/>
              <a:t>C</a:t>
            </a:r>
            <a:r>
              <a:rPr lang="sl-SI" dirty="0"/>
              <a:t>.</a:t>
            </a:r>
            <a:endParaRPr dirty="0"/>
          </a:p>
        </p:txBody>
      </p:sp>
      <p:sp>
        <p:nvSpPr>
          <p:cNvPr id="364" name="Google Shape;36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lang="sl-S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Pravilni odgovor je </a:t>
            </a:r>
            <a:r>
              <a:rPr lang="en-US" dirty="0"/>
              <a:t>B</a:t>
            </a:r>
            <a:r>
              <a:rPr lang="sl-SI" dirty="0"/>
              <a:t>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5" name="Google Shape;37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lang="sl-S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Pravilni odgovor je </a:t>
            </a:r>
            <a:r>
              <a:rPr lang="en-US" dirty="0"/>
              <a:t>B</a:t>
            </a:r>
            <a:r>
              <a:rPr lang="sl-SI" dirty="0"/>
              <a:t>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6" name="Google Shape;386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lang="sl-S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Pravilni odgovor je </a:t>
            </a:r>
            <a:r>
              <a:rPr lang="en-US" dirty="0"/>
              <a:t>B</a:t>
            </a:r>
            <a:r>
              <a:rPr lang="sl-SI" dirty="0"/>
              <a:t>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7" name="Google Shape;397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lang="sl-S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Pravilni odgovor je </a:t>
            </a:r>
            <a:r>
              <a:rPr lang="en-US" dirty="0"/>
              <a:t>C</a:t>
            </a:r>
            <a:r>
              <a:rPr lang="sl-SI" dirty="0"/>
              <a:t>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8" name="Google Shape;408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lang="sl-S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Pravilni odgovor je </a:t>
            </a:r>
            <a:r>
              <a:rPr lang="en-US" dirty="0"/>
              <a:t>B</a:t>
            </a:r>
            <a:r>
              <a:rPr lang="sl-SI" dirty="0"/>
              <a:t>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19" name="Google Shape;419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lang="sl-SI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Pravilni odgovor je </a:t>
            </a:r>
            <a:r>
              <a:rPr lang="en-US" dirty="0"/>
              <a:t>A</a:t>
            </a:r>
            <a:r>
              <a:rPr lang="sl-SI" dirty="0"/>
              <a:t>.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0" name="Google Shape;430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" name="Google Shape;44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/>
          <p:nvPr/>
        </p:nvSpPr>
        <p:spPr>
          <a:xfrm>
            <a:off x="0" y="2218305"/>
            <a:ext cx="12192001" cy="3787362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3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200"/>
              <a:buFont typeface="Calibri"/>
              <a:buNone/>
              <a:defRPr sz="22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33" descr="Placeholder-d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81297" y="-3149"/>
            <a:ext cx="2784642" cy="139232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3"/>
          <p:cNvSpPr/>
          <p:nvPr/>
        </p:nvSpPr>
        <p:spPr>
          <a:xfrm>
            <a:off x="0" y="2136618"/>
            <a:ext cx="12192000" cy="4013996"/>
          </a:xfrm>
          <a:prstGeom prst="roundRect">
            <a:avLst>
              <a:gd name="adj" fmla="val 16667"/>
            </a:avLst>
          </a:prstGeom>
          <a:solidFill>
            <a:srgbClr val="1C2E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3"/>
          <p:cNvSpPr txBox="1">
            <a:spLocks noGrp="1"/>
          </p:cNvSpPr>
          <p:nvPr>
            <p:ph type="body" idx="1"/>
          </p:nvPr>
        </p:nvSpPr>
        <p:spPr>
          <a:xfrm>
            <a:off x="536451" y="2218305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" name="Εικόνα 1" descr="Εικόνα που περιέχει στιγμιότυπο οθόνης, σύμβολο, Μπλε Majorelle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B5DED4A-CCCA-3B90-9E87-485D92F1E8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6172" y="6103194"/>
            <a:ext cx="745828" cy="784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3600"/>
              <a:buFont typeface="Calibri"/>
              <a:buNone/>
              <a:defRPr sz="36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34" descr="Placeholder-d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63608" y="-3149"/>
            <a:ext cx="2784642" cy="139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Εικόνα 1" descr="Εικόνα που περιέχει στιγμιότυπο οθόνης, σύμβολο, Μπλε Majorelle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2DBAD38-90DC-FB55-92EC-65CF224736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6172" y="6068026"/>
            <a:ext cx="745828" cy="784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  <a:defRPr sz="28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852132" cy="45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35" descr="Placeholder-dark.png"/>
          <p:cNvPicPr preferRelativeResize="0"/>
          <p:nvPr/>
        </p:nvPicPr>
        <p:blipFill rotWithShape="1">
          <a:blip r:embed="rId2">
            <a:alphaModFix/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5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5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Prejemanje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pošiljanje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denarja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 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  <a:defRPr sz="28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body" idx="1"/>
          </p:nvPr>
        </p:nvSpPr>
        <p:spPr>
          <a:xfrm>
            <a:off x="558000" y="1800000"/>
            <a:ext cx="5409663" cy="447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/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377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/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36" descr="Placeholder-dark.png"/>
          <p:cNvPicPr preferRelativeResize="0"/>
          <p:nvPr/>
        </p:nvPicPr>
        <p:blipFill rotWithShape="1">
          <a:blip r:embed="rId2">
            <a:alphaModFix/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6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36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Prejemanje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pošiljanje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denarja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 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B13A"/>
              </a:buClr>
              <a:buSzPts val="4000"/>
              <a:buFont typeface="Calibri"/>
              <a:buNone/>
              <a:defRPr sz="4000" b="0">
                <a:solidFill>
                  <a:srgbClr val="FCB13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7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7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7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37"/>
          <p:cNvPicPr preferRelativeResize="0"/>
          <p:nvPr/>
        </p:nvPicPr>
        <p:blipFill rotWithShape="1">
          <a:blip r:embed="rId2">
            <a:alphaModFix/>
          </a:blip>
          <a:srcRect t="21218" r="61794" b="22757"/>
          <a:stretch/>
        </p:blipFill>
        <p:spPr>
          <a:xfrm>
            <a:off x="0" y="6362699"/>
            <a:ext cx="643390" cy="49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95" y="6154303"/>
            <a:ext cx="668329" cy="67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7" descr="Placeholder-dar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06" y="26922"/>
            <a:ext cx="2784642" cy="139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  <a:defRPr sz="28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body" idx="1"/>
          </p:nvPr>
        </p:nvSpPr>
        <p:spPr>
          <a:xfrm>
            <a:off x="566153" y="2330868"/>
            <a:ext cx="11059693" cy="39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/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38" descr="Placeholder-dark.png"/>
          <p:cNvPicPr preferRelativeResize="0"/>
          <p:nvPr/>
        </p:nvPicPr>
        <p:blipFill rotWithShape="1">
          <a:blip r:embed="rId2">
            <a:alphaModFix/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8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8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Prejemanje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pošiljanje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denarja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 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Font typeface="Calibri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users-shopping-making-contactless-payment-with-smartwatch-smartwatch-payment-nfc-technology-nfc-payment-concept-pinkish-coral-bluevector-isolated-illustration_11669380.htm#fromView=search&amp;page=2&amp;position=21&amp;uuid=ca62bc55-6557-4c3c-91d7-bc04acbebc4a&amp;new_detail=tru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money-loss-concept-illustration_49682984.htm#fromView=search&amp;page=1&amp;position=15&amp;uuid=fd807c64-cc44-41c8-8050-8a503ccda0a5&amp;new_detail=tru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premium-vector/vector-flat-illustration-mobile-money-transfer-with-human-hands-holding-smartphone-with-credit-card-its-screen-safe-easy-payment-concept-flat-style-cartoon-illustration-vector_24076502.htm#fromView=search&amp;page=2&amp;position=13&amp;uuid=6ad7b2c8-1b5e-4870-92de-4577d26cfca1&amp;new_detail=tru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payment-information-concept-illustration_8690533.htm#fromView=search&amp;page=1&amp;position=41&amp;uuid=7c15f96b-41ec-4889-b8cb-eb7f382673f3&amp;new_detail=tru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payment-information-concept-illustration_8690533.htm#fromView=search&amp;page=1&amp;position=41&amp;uuid=7c15f96b-41ec-4889-b8cb-eb7f382673f3&amp;new_detail=tru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eepik.com/free-vector/mobile-banking-concept-illustration_33025771.htm#fromView=search&amp;page=2&amp;position=26&amp;uuid=7c15f96b-41ec-4889-b8cb-eb7f382673f3&amp;new_detail=tru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phishing-account-concept-with-hacker-fishing-rod_7960378.htm#fromView=search&amp;page=2&amp;position=2&amp;uuid=a4f1df1f-f445-4978-9371-c12741a233b2&amp;new_detail=tru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business-people-using-computers-closing-deal-online-cartoon-illustration_12698354.htm#fromView=search&amp;page=5&amp;position=48&amp;uuid=a4f1df1f-f445-4978-9371-c12741a233b2&amp;new_detail=tru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flat-safer-internet-day-illustration_133748223.htm#fromView=search&amp;page=1&amp;position=2&amp;uuid=c6793280-7d94-43d5-b35d-4b588b9bd2fc&amp;new_detail=tru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eepik.com/free-vector/money-transfer-abstract-concept-illustration_11668736.htm#fromView=search&amp;page=4&amp;position=10&amp;uuid=7c87db55-935b-46c4-9aad-edf6e2e23121&amp;new_detail=true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open-banking-data-access-financial-services-mobile-payment-app-development-api-technology-web-developers-designing-banking-platforms-vector-isolated-concept-metaphor-illustration_12083552.htm#fromView=search&amp;page=13&amp;position=18&amp;uuid=7c87db55-935b-46c4-9aad-edf6e2e23121&amp;new_detail=tru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open-banking-data-access-financial-services-mobile-payment-app-development-api-technology-web-developers-designing-banking-platforms-vector-isolated-concept-metaphor-illustration_12083552.htm#fromView=search&amp;page=13&amp;position=18&amp;uuid=7c87db55-935b-46c4-9aad-edf6e2e23121&amp;new_detail=tru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targeted-delivery-express-service-shipment-address-shipping-convenient-paid-service-deliveryman-addressee-cartoon-characters_12084766.htm#fromView=search&amp;page=5&amp;position=38&amp;uuid=afc33018-b59a-4ae2-8b00-1871b00e3b9e&amp;new_detail=tru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hyperlink" Target="https://www.freepik.com/free-vector/payment-card-electronic-funds-transfer-colorful-cartoon-characters-holding-plastic-credit-card-banking-credit-deposit-contactless-payment-system-vector-isolated-concept-metaphor-illustration_12083520.htm#fromView=search&amp;page=1&amp;position=0&amp;uuid=df20e1a8-0bac-418e-a7c9-f879c4b2b06c&amp;new_detail=true" TargetMode="External"/><Relationship Id="rId4" Type="http://schemas.openxmlformats.org/officeDocument/2006/relationships/hyperlink" Target="http://www.freepik.com/free-vector/people-using-search-box-query-engine-giving-result_11235806.ht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freepik.com/free-vector/open-banking-data-access-financial-services-mobile-payment-app-development-api-technology-web-developers-designing-banking-platforms_10782817.htm#fromView=search&amp;page=1&amp;position=29&amp;uuid=aec2bc3c-ae28-4fb1-a6ed-64a563cc4981&amp;new_detail=true" TargetMode="Externa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reepik.com/free-vector/online-survey-analysis-electronic-data-collection-digital-research-tool-computerized-study-analyst-considering-feedback-results-analysing-info-vector-isolated-concept-metaphor-illustration_12083534.htm#fromView=search&amp;page=2&amp;position=44&amp;uuid=cbd09a75-2aec-4ed2-8c3e-e442313f39b2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e-wallet-money-transfer-concept-mobile-wallet-internet-banking-e-wallet-credit-card-mobile-app-accounting-investments-safe-online-internet-transaction-vector-illustration_21586028.htm#fromView=search&amp;page=1&amp;position=30&amp;uuid=da2ff86f-d1d2-47aa-8e34-30166ce27d65&amp;new_detail=tru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hand-drawn-cryptocurrency-concept-with-symbol_20059352.htm#fromView=search&amp;page=1&amp;position=32&amp;uuid=ca62bc55-6557-4c3c-91d7-bc04acbebc4a&amp;new_detail=tru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44200" r="5462"/>
          <a:stretch/>
        </p:blipFill>
        <p:spPr>
          <a:xfrm>
            <a:off x="5454368" y="244223"/>
            <a:ext cx="2271650" cy="211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 l="5075" t="11272" r="59637" b="11616"/>
          <a:stretch/>
        </p:blipFill>
        <p:spPr>
          <a:xfrm>
            <a:off x="442240" y="5731"/>
            <a:ext cx="5204308" cy="533334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"/>
          <p:cNvSpPr txBox="1"/>
          <p:nvPr/>
        </p:nvSpPr>
        <p:spPr>
          <a:xfrm>
            <a:off x="6222050" y="2864579"/>
            <a:ext cx="5902194" cy="233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rgbClr val="FCB13A"/>
                </a:solidFill>
              </a:rPr>
              <a:t>Modul</a:t>
            </a:r>
            <a:r>
              <a:rPr lang="en-US" sz="4400" b="1" i="0" u="none" strike="noStrike" cap="none" dirty="0">
                <a:solidFill>
                  <a:srgbClr val="FCB13A"/>
                </a:solidFill>
                <a:latin typeface="Calibri"/>
                <a:ea typeface="Calibri"/>
                <a:cs typeface="Calibri"/>
                <a:sym typeface="Calibri"/>
              </a:rPr>
              <a:t> 4</a:t>
            </a:r>
            <a:r>
              <a:rPr lang="en-US" sz="2800" b="1" i="0" u="none" strike="noStrike" cap="none" dirty="0">
                <a:latin typeface="Calibri"/>
                <a:ea typeface="Calibri"/>
                <a:cs typeface="Calibri"/>
              </a:rPr>
              <a:t/>
            </a:r>
            <a:br>
              <a:rPr lang="en-US" sz="2800" b="1" i="0" u="none" strike="noStrike" cap="none" dirty="0">
                <a:latin typeface="Calibri"/>
                <a:ea typeface="Calibri"/>
                <a:cs typeface="Calibri"/>
              </a:rPr>
            </a:br>
            <a:r>
              <a:rPr lang="en-US" sz="4000" b="1" dirty="0" err="1">
                <a:solidFill>
                  <a:srgbClr val="3F3F3F"/>
                </a:solidFill>
              </a:rPr>
              <a:t>Prejemanje</a:t>
            </a:r>
            <a:r>
              <a:rPr lang="en-US" sz="40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>
                <a:solidFill>
                  <a:srgbClr val="3F3F3F"/>
                </a:solidFill>
              </a:rPr>
              <a:t>in </a:t>
            </a:r>
            <a:r>
              <a:rPr lang="en-US" sz="4000" b="1" dirty="0" err="1">
                <a:solidFill>
                  <a:srgbClr val="3F3F3F"/>
                </a:solidFill>
              </a:rPr>
              <a:t>pošiljanje</a:t>
            </a:r>
            <a:r>
              <a:rPr lang="en-US" sz="4000" b="1" dirty="0">
                <a:solidFill>
                  <a:srgbClr val="3F3F3F"/>
                </a:solidFill>
              </a:rPr>
              <a:t> </a:t>
            </a:r>
            <a:r>
              <a:rPr lang="en-US" sz="4000" b="1" dirty="0" err="1">
                <a:solidFill>
                  <a:srgbClr val="3F3F3F"/>
                </a:solidFill>
              </a:rPr>
              <a:t>denarja</a:t>
            </a:r>
            <a:r>
              <a:rPr lang="en-US" sz="4000" b="1" dirty="0">
                <a:solidFill>
                  <a:srgbClr val="3F3F3F"/>
                </a:solidFill>
              </a:rPr>
              <a:t>  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-6352" y="1903223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"/>
          <p:cNvSpPr/>
          <p:nvPr/>
        </p:nvSpPr>
        <p:spPr>
          <a:xfrm>
            <a:off x="-9768" y="3727493"/>
            <a:ext cx="722376" cy="607846"/>
          </a:xfrm>
          <a:prstGeom prst="rect">
            <a:avLst/>
          </a:prstGeom>
          <a:solidFill>
            <a:srgbClr val="89C53F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-9348" y="31194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-8928" y="2509416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-9348" y="43386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2900908" y="6215916"/>
            <a:ext cx="9291091" cy="662722"/>
          </a:xfrm>
          <a:prstGeom prst="rect">
            <a:avLst/>
          </a:prstGeom>
          <a:solidFill>
            <a:srgbClr val="26A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2972569" y="6246217"/>
            <a:ext cx="7745662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r>
              <a:rPr lang="sl-SI" sz="1200" dirty="0">
                <a:solidFill>
                  <a:schemeClr val="lt1"/>
                </a:solidFill>
              </a:rPr>
              <a:t>Projekt financira Evropska unija</a:t>
            </a:r>
            <a:r>
              <a:rPr lang="sl-SI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sl-SI" sz="1200" dirty="0">
                <a:solidFill>
                  <a:schemeClr val="lt1"/>
                </a:solidFill>
              </a:rPr>
              <a:t>Izražena stališča in mnenja so izključno stališča in mnenja avtorjev in ni nujno, da odražajo stališča in mnenja Evropske unije ali Evropske izvajalske agencije za izobraževanje in kulturo </a:t>
            </a:r>
            <a:r>
              <a:rPr lang="sl-SI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(EACEA). </a:t>
            </a:r>
            <a:r>
              <a:rPr lang="sl-SI" sz="1200" dirty="0">
                <a:solidFill>
                  <a:schemeClr val="lt1"/>
                </a:solidFill>
              </a:rPr>
              <a:t>Niti Evropska unija niti </a:t>
            </a:r>
            <a:r>
              <a:rPr lang="sl-SI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EACEA </a:t>
            </a:r>
            <a:r>
              <a:rPr lang="sl-SI" sz="1200" dirty="0">
                <a:solidFill>
                  <a:schemeClr val="lt1"/>
                </a:solidFill>
              </a:rPr>
              <a:t>ne moreta odgovarjati zanje</a:t>
            </a:r>
            <a:r>
              <a:rPr lang="sl-SI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sl-SI" sz="1200" dirty="0">
                <a:solidFill>
                  <a:schemeClr val="lt1"/>
                </a:solidFill>
              </a:rPr>
              <a:t>Številka projekta</a:t>
            </a:r>
            <a:r>
              <a:rPr lang="sl-SI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2023-1-RO01-KA220-ADU-000157797</a:t>
            </a:r>
            <a:endParaRPr lang="sl-SI" sz="1200" dirty="0">
              <a:solidFill>
                <a:schemeClr val="lt1"/>
              </a:solidFill>
            </a:endParaRPr>
          </a:p>
        </p:txBody>
      </p:sp>
      <p:pic>
        <p:nvPicPr>
          <p:cNvPr id="72" name="Google Shape;7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8231" y="6316337"/>
            <a:ext cx="1406013" cy="492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8231" y="6311949"/>
            <a:ext cx="1406013" cy="49210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"/>
          <p:cNvSpPr/>
          <p:nvPr/>
        </p:nvSpPr>
        <p:spPr>
          <a:xfrm>
            <a:off x="-9348" y="4946461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Εικόνα 1" descr="Εικόνα που περιέχει στιγμιότυπο οθόνης, γραμματοσειρά, Μπελ ηλεκτρίκ, Μπλε Majorelle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89622FD-A919-804E-442B-53C4A37E2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508" y="6210455"/>
            <a:ext cx="2515315" cy="662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>
            <a:spLocks noGrp="1"/>
          </p:cNvSpPr>
          <p:nvPr>
            <p:ph type="body" idx="1"/>
          </p:nvPr>
        </p:nvSpPr>
        <p:spPr>
          <a:xfrm>
            <a:off x="557998" y="1800000"/>
            <a:ext cx="11348252" cy="488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SzPct val="117647"/>
              <a:buNone/>
            </a:pPr>
            <a:r>
              <a:rPr lang="en-US" dirty="0" err="1"/>
              <a:t>Digitalna</a:t>
            </a:r>
            <a:r>
              <a:rPr lang="en-US" dirty="0"/>
              <a:t> </a:t>
            </a:r>
            <a:r>
              <a:rPr lang="en-US" dirty="0" err="1"/>
              <a:t>denarna</a:t>
            </a:r>
            <a:r>
              <a:rPr lang="en-US" dirty="0"/>
              <a:t> </a:t>
            </a:r>
            <a:r>
              <a:rPr lang="en-US" dirty="0" err="1"/>
              <a:t>nakazila</a:t>
            </a:r>
            <a:r>
              <a:rPr lang="en-US" dirty="0"/>
              <a:t> </a:t>
            </a:r>
            <a:r>
              <a:rPr lang="en-US" dirty="0" err="1"/>
              <a:t>predstavljajo</a:t>
            </a:r>
            <a:r>
              <a:rPr lang="en-US" dirty="0"/>
              <a:t> </a:t>
            </a:r>
            <a:r>
              <a:rPr lang="en-US" dirty="0" err="1"/>
              <a:t>povsem</a:t>
            </a:r>
            <a:r>
              <a:rPr lang="en-US" dirty="0"/>
              <a:t> </a:t>
            </a:r>
            <a:r>
              <a:rPr lang="en-US" dirty="0" err="1"/>
              <a:t>nov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upravljanja</a:t>
            </a:r>
            <a:r>
              <a:rPr lang="en-US" dirty="0"/>
              <a:t> s </a:t>
            </a:r>
            <a:r>
              <a:rPr lang="en-US" dirty="0" err="1"/>
              <a:t>financami</a:t>
            </a:r>
            <a:r>
              <a:rPr lang="en-US" dirty="0"/>
              <a:t> in so varna, </a:t>
            </a:r>
            <a:r>
              <a:rPr lang="en-US" dirty="0" err="1"/>
              <a:t>učinkovita</a:t>
            </a:r>
            <a:r>
              <a:rPr lang="en-US" dirty="0"/>
              <a:t> in </a:t>
            </a:r>
            <a:r>
              <a:rPr lang="en-US" dirty="0" err="1"/>
              <a:t>hitra</a:t>
            </a:r>
            <a:r>
              <a:rPr lang="en-US" dirty="0"/>
              <a:t> </a:t>
            </a:r>
            <a:r>
              <a:rPr lang="en-US" dirty="0" err="1"/>
              <a:t>rešitev</a:t>
            </a:r>
            <a:r>
              <a:rPr lang="en-US" dirty="0"/>
              <a:t> za </a:t>
            </a:r>
            <a:r>
              <a:rPr lang="en-US" dirty="0" err="1"/>
              <a:t>pošiljanje</a:t>
            </a:r>
            <a:r>
              <a:rPr lang="en-US" dirty="0"/>
              <a:t> in </a:t>
            </a:r>
            <a:r>
              <a:rPr lang="en-US" dirty="0" err="1"/>
              <a:t>prejemanje</a:t>
            </a:r>
            <a:r>
              <a:rPr lang="en-US" dirty="0"/>
              <a:t> </a:t>
            </a:r>
            <a:r>
              <a:rPr lang="en-US" dirty="0" err="1"/>
              <a:t>denarja</a:t>
            </a:r>
            <a:r>
              <a:rPr lang="en-US" dirty="0"/>
              <a:t>. </a:t>
            </a:r>
            <a:r>
              <a:rPr lang="en-US" dirty="0" err="1"/>
              <a:t>Uporabnik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opravi</a:t>
            </a:r>
            <a:r>
              <a:rPr lang="en-US" dirty="0"/>
              <a:t> </a:t>
            </a:r>
            <a:r>
              <a:rPr lang="en-US" dirty="0" err="1"/>
              <a:t>brez</a:t>
            </a:r>
            <a:r>
              <a:rPr lang="en-US" dirty="0"/>
              <a:t> </a:t>
            </a:r>
            <a:r>
              <a:rPr lang="en-US" dirty="0" err="1"/>
              <a:t>stika</a:t>
            </a:r>
            <a:r>
              <a:rPr lang="en-US" dirty="0"/>
              <a:t> s </a:t>
            </a:r>
            <a:r>
              <a:rPr lang="en-US" dirty="0" err="1"/>
              <a:t>fizično</a:t>
            </a:r>
            <a:r>
              <a:rPr lang="en-US" dirty="0"/>
              <a:t> </a:t>
            </a:r>
            <a:r>
              <a:rPr lang="en-US" dirty="0" err="1"/>
              <a:t>gotovino</a:t>
            </a:r>
            <a:r>
              <a:rPr lang="en-US" dirty="0"/>
              <a:t>, </a:t>
            </a:r>
            <a:r>
              <a:rPr lang="en-US" dirty="0" err="1"/>
              <a:t>kar</a:t>
            </a:r>
            <a:r>
              <a:rPr lang="en-US" dirty="0"/>
              <a:t> </a:t>
            </a:r>
            <a:r>
              <a:rPr lang="en-US" dirty="0" err="1"/>
              <a:t>zmanjšuje</a:t>
            </a:r>
            <a:r>
              <a:rPr lang="en-US" dirty="0"/>
              <a:t> </a:t>
            </a:r>
            <a:r>
              <a:rPr lang="en-US" dirty="0" err="1"/>
              <a:t>tveganje</a:t>
            </a:r>
            <a:r>
              <a:rPr lang="en-US" dirty="0"/>
              <a:t>, da bi mu denar </a:t>
            </a:r>
            <a:r>
              <a:rPr lang="en-US" dirty="0" err="1"/>
              <a:t>kdo</a:t>
            </a:r>
            <a:r>
              <a:rPr lang="en-US" dirty="0"/>
              <a:t> </a:t>
            </a:r>
            <a:r>
              <a:rPr lang="en-US" dirty="0" err="1"/>
              <a:t>ukradel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bi ga </a:t>
            </a:r>
            <a:r>
              <a:rPr lang="en-US" dirty="0" err="1"/>
              <a:t>izgubil</a:t>
            </a:r>
            <a:r>
              <a:rPr lang="en-US" dirty="0"/>
              <a:t>; </a:t>
            </a:r>
            <a:r>
              <a:rPr lang="en-US" dirty="0" err="1"/>
              <a:t>transakcijo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izvede</a:t>
            </a:r>
            <a:r>
              <a:rPr lang="en-US" dirty="0"/>
              <a:t> </a:t>
            </a:r>
            <a:r>
              <a:rPr lang="en-US" dirty="0" err="1"/>
              <a:t>tudi</a:t>
            </a:r>
            <a:r>
              <a:rPr lang="en-US" dirty="0"/>
              <a:t> v </a:t>
            </a:r>
            <a:r>
              <a:rPr lang="en-US" dirty="0" err="1"/>
              <a:t>udobju</a:t>
            </a:r>
            <a:r>
              <a:rPr lang="en-US" dirty="0"/>
              <a:t> </a:t>
            </a:r>
            <a:r>
              <a:rPr lang="en-US" dirty="0" err="1"/>
              <a:t>svojega</a:t>
            </a:r>
            <a:r>
              <a:rPr lang="en-US" dirty="0"/>
              <a:t> </a:t>
            </a:r>
            <a:r>
              <a:rPr lang="en-US" dirty="0" err="1"/>
              <a:t>doma</a:t>
            </a:r>
            <a:r>
              <a:rPr lang="en-US" dirty="0"/>
              <a:t>. Poleg </a:t>
            </a:r>
            <a:r>
              <a:rPr lang="en-US" dirty="0" err="1"/>
              <a:t>tega</a:t>
            </a:r>
            <a:r>
              <a:rPr lang="en-US" dirty="0"/>
              <a:t> je </a:t>
            </a:r>
            <a:r>
              <a:rPr lang="en-US" dirty="0" err="1"/>
              <a:t>ohranjen</a:t>
            </a:r>
            <a:r>
              <a:rPr lang="en-US" dirty="0"/>
              <a:t> </a:t>
            </a:r>
            <a:r>
              <a:rPr lang="en-US" dirty="0" err="1"/>
              <a:t>natančen</a:t>
            </a:r>
            <a:r>
              <a:rPr lang="en-US" dirty="0"/>
              <a:t> </a:t>
            </a:r>
            <a:r>
              <a:rPr lang="en-US" dirty="0" err="1"/>
              <a:t>zapis</a:t>
            </a:r>
            <a:r>
              <a:rPr lang="en-US" dirty="0"/>
              <a:t> o </a:t>
            </a:r>
            <a:r>
              <a:rPr lang="en-US" dirty="0" err="1"/>
              <a:t>vsaki</a:t>
            </a:r>
            <a:r>
              <a:rPr lang="en-US" dirty="0"/>
              <a:t> </a:t>
            </a:r>
            <a:r>
              <a:rPr lang="en-US" dirty="0" err="1"/>
              <a:t>transakciji</a:t>
            </a:r>
            <a:r>
              <a:rPr lang="en-US" dirty="0"/>
              <a:t>, </a:t>
            </a:r>
            <a:r>
              <a:rPr lang="en-US" dirty="0" err="1"/>
              <a:t>kar</a:t>
            </a:r>
            <a:r>
              <a:rPr lang="en-US" dirty="0"/>
              <a:t> </a:t>
            </a:r>
            <a:r>
              <a:rPr lang="en-US" dirty="0" err="1"/>
              <a:t>zagotavlja</a:t>
            </a:r>
            <a:r>
              <a:rPr lang="en-US" dirty="0"/>
              <a:t> </a:t>
            </a:r>
            <a:r>
              <a:rPr lang="en-US" dirty="0" err="1"/>
              <a:t>preprosto</a:t>
            </a:r>
            <a:r>
              <a:rPr lang="en-US" dirty="0"/>
              <a:t> </a:t>
            </a:r>
            <a:r>
              <a:rPr lang="en-US" dirty="0" err="1"/>
              <a:t>spremljanje</a:t>
            </a:r>
            <a:r>
              <a:rPr lang="en-US" dirty="0"/>
              <a:t> in </a:t>
            </a:r>
            <a:r>
              <a:rPr lang="en-US" dirty="0" err="1"/>
              <a:t>preverjanje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večjo</a:t>
            </a:r>
            <a:r>
              <a:rPr lang="en-US" dirty="0"/>
              <a:t> </a:t>
            </a:r>
            <a:r>
              <a:rPr lang="en-US" dirty="0" err="1"/>
              <a:t>finančno</a:t>
            </a:r>
            <a:r>
              <a:rPr lang="en-US" dirty="0"/>
              <a:t> </a:t>
            </a:r>
            <a:r>
              <a:rPr lang="en-US" dirty="0" err="1"/>
              <a:t>odgovornost</a:t>
            </a:r>
            <a:r>
              <a:rPr lang="en-US" dirty="0"/>
              <a:t>. </a:t>
            </a:r>
            <a:endParaRPr dirty="0"/>
          </a:p>
          <a:p>
            <a:pPr marL="0" indent="0">
              <a:spcAft>
                <a:spcPts val="600"/>
              </a:spcAft>
              <a:buSzPct val="117647"/>
              <a:buNone/>
            </a:pPr>
            <a:r>
              <a:rPr lang="en-US" b="1" dirty="0" err="1"/>
              <a:t>Glavne</a:t>
            </a:r>
            <a:r>
              <a:rPr lang="en-US" b="1" dirty="0"/>
              <a:t> </a:t>
            </a:r>
            <a:r>
              <a:rPr lang="en-US" b="1" dirty="0" err="1"/>
              <a:t>prednosti</a:t>
            </a:r>
            <a:r>
              <a:rPr lang="en-US" b="1" dirty="0"/>
              <a:t> </a:t>
            </a:r>
            <a:r>
              <a:rPr lang="en-US" b="1" dirty="0" err="1"/>
              <a:t>digitalnih</a:t>
            </a:r>
            <a:r>
              <a:rPr lang="en-US" b="1" dirty="0"/>
              <a:t> </a:t>
            </a:r>
            <a:r>
              <a:rPr lang="en-US" b="1" dirty="0" err="1"/>
              <a:t>denarnih</a:t>
            </a:r>
            <a:r>
              <a:rPr lang="en-US" b="1" dirty="0"/>
              <a:t> </a:t>
            </a:r>
            <a:r>
              <a:rPr lang="en-US" b="1" dirty="0" err="1"/>
              <a:t>nakazil</a:t>
            </a:r>
            <a:r>
              <a:rPr lang="en-US" b="1" dirty="0"/>
              <a:t>:</a:t>
            </a:r>
            <a:endParaRPr b="1" dirty="0"/>
          </a:p>
          <a:p>
            <a:pPr marL="685800" lvl="1" indent="-227965">
              <a:spcAft>
                <a:spcPts val="600"/>
              </a:spcAft>
              <a:buSzPct val="141176"/>
              <a:buFont typeface="Calibri"/>
              <a:buChar char="•"/>
            </a:pPr>
            <a:r>
              <a:rPr lang="en-US" sz="2400" b="1" dirty="0" err="1"/>
              <a:t>Udobnost</a:t>
            </a:r>
            <a:r>
              <a:rPr lang="en-US" sz="2400" b="1" dirty="0"/>
              <a:t>: </a:t>
            </a:r>
            <a:r>
              <a:rPr lang="en-US" sz="2400" dirty="0" err="1"/>
              <a:t>Transakcijo</a:t>
            </a:r>
            <a:r>
              <a:rPr lang="en-US" sz="2400" dirty="0"/>
              <a:t> </a:t>
            </a:r>
            <a:r>
              <a:rPr lang="en-US" sz="2400" dirty="0" err="1"/>
              <a:t>lahko</a:t>
            </a:r>
            <a:r>
              <a:rPr lang="en-US" sz="2400" dirty="0"/>
              <a:t> </a:t>
            </a:r>
            <a:r>
              <a:rPr lang="en-US" sz="2400" dirty="0" err="1"/>
              <a:t>opravimo</a:t>
            </a:r>
            <a:r>
              <a:rPr lang="en-US" sz="2400" dirty="0"/>
              <a:t> </a:t>
            </a:r>
            <a:r>
              <a:rPr lang="en-US" sz="2400" dirty="0" err="1"/>
              <a:t>kadarkoli</a:t>
            </a:r>
            <a:r>
              <a:rPr lang="en-US" sz="2400" dirty="0"/>
              <a:t> in </a:t>
            </a:r>
            <a:r>
              <a:rPr lang="en-US" sz="2400" dirty="0" err="1"/>
              <a:t>kjerkoli</a:t>
            </a:r>
            <a:r>
              <a:rPr lang="en-US" sz="2400" dirty="0"/>
              <a:t>.</a:t>
            </a:r>
            <a:endParaRPr dirty="0"/>
          </a:p>
          <a:p>
            <a:pPr marL="685800" lvl="1" indent="-227965">
              <a:spcAft>
                <a:spcPts val="600"/>
              </a:spcAft>
              <a:buSzPct val="141176"/>
              <a:buFont typeface="Calibri"/>
              <a:buChar char="•"/>
            </a:pPr>
            <a:r>
              <a:rPr lang="en-US" sz="2400" b="1" dirty="0" err="1"/>
              <a:t>Hitrost</a:t>
            </a:r>
            <a:r>
              <a:rPr lang="en-US" sz="2400" b="1" dirty="0"/>
              <a:t>: </a:t>
            </a:r>
            <a:r>
              <a:rPr lang="en-US" sz="2400" dirty="0" err="1"/>
              <a:t>Prenos</a:t>
            </a:r>
            <a:r>
              <a:rPr lang="en-US" sz="2400" dirty="0"/>
              <a:t> </a:t>
            </a:r>
            <a:r>
              <a:rPr lang="en-US" sz="2400" dirty="0" err="1"/>
              <a:t>denarja</a:t>
            </a:r>
            <a:r>
              <a:rPr lang="en-US" sz="2400" dirty="0"/>
              <a:t> z </a:t>
            </a:r>
            <a:r>
              <a:rPr lang="en-US" sz="2400" dirty="0" err="1"/>
              <a:t>računa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račun</a:t>
            </a:r>
            <a:r>
              <a:rPr lang="en-US" sz="2400" dirty="0"/>
              <a:t> se </a:t>
            </a:r>
            <a:r>
              <a:rPr lang="en-US" sz="2400" dirty="0" err="1"/>
              <a:t>opravi</a:t>
            </a:r>
            <a:r>
              <a:rPr lang="en-US" sz="2400" dirty="0"/>
              <a:t> </a:t>
            </a:r>
            <a:r>
              <a:rPr lang="en-US" sz="2400" dirty="0" err="1"/>
              <a:t>takoj</a:t>
            </a:r>
            <a:r>
              <a:rPr lang="en-US" sz="2400" dirty="0"/>
              <a:t>, </a:t>
            </a:r>
            <a:r>
              <a:rPr lang="en-US" sz="2400" dirty="0" err="1"/>
              <a:t>tako</a:t>
            </a:r>
            <a:r>
              <a:rPr lang="en-US" sz="2400" dirty="0"/>
              <a:t> </a:t>
            </a:r>
            <a:r>
              <a:rPr lang="en-US" sz="2400" dirty="0" err="1"/>
              <a:t>rekoč</a:t>
            </a:r>
            <a:r>
              <a:rPr lang="en-US" sz="2400" dirty="0"/>
              <a:t> v </a:t>
            </a:r>
            <a:r>
              <a:rPr lang="en-US" sz="2400" dirty="0" err="1"/>
              <a:t>trenutku</a:t>
            </a:r>
            <a:r>
              <a:rPr lang="en-US" sz="2400" dirty="0"/>
              <a:t>.</a:t>
            </a:r>
            <a:endParaRPr dirty="0"/>
          </a:p>
          <a:p>
            <a:pPr marL="685800" lvl="1" indent="-227965">
              <a:spcAft>
                <a:spcPts val="600"/>
              </a:spcAft>
              <a:buSzPct val="141176"/>
              <a:buFont typeface="Calibri"/>
              <a:buChar char="•"/>
            </a:pPr>
            <a:r>
              <a:rPr lang="en-US" sz="2400" b="1" dirty="0" err="1"/>
              <a:t>Varnost</a:t>
            </a:r>
            <a:r>
              <a:rPr lang="en-US" sz="2400" b="1" dirty="0"/>
              <a:t>: </a:t>
            </a:r>
            <a:r>
              <a:rPr lang="en-US" sz="2400" dirty="0"/>
              <a:t>Denar je </a:t>
            </a:r>
            <a:r>
              <a:rPr lang="en-US" sz="2400" dirty="0" err="1"/>
              <a:t>zaščiten</a:t>
            </a:r>
            <a:r>
              <a:rPr lang="en-US" sz="2400" dirty="0"/>
              <a:t> z </a:t>
            </a:r>
            <a:r>
              <a:rPr lang="en-US" sz="2400" dirty="0" err="1"/>
              <a:t>vešstopenjsko</a:t>
            </a:r>
            <a:r>
              <a:rPr lang="en-US" sz="2400" dirty="0"/>
              <a:t> </a:t>
            </a:r>
            <a:r>
              <a:rPr lang="en-US" sz="2400" dirty="0" err="1"/>
              <a:t>avtentikacijo</a:t>
            </a:r>
            <a:r>
              <a:rPr lang="en-US" sz="2400" dirty="0"/>
              <a:t> in </a:t>
            </a:r>
            <a:r>
              <a:rPr lang="en-US" sz="2400" dirty="0" err="1"/>
              <a:t>kodiranjem</a:t>
            </a:r>
            <a:r>
              <a:rPr lang="en-US" sz="2400" dirty="0"/>
              <a:t>. </a:t>
            </a:r>
          </a:p>
          <a:p>
            <a:pPr marL="685800" lvl="1" indent="-227965">
              <a:spcAft>
                <a:spcPts val="600"/>
              </a:spcAft>
              <a:buSzPct val="141176"/>
              <a:buFont typeface="Calibri"/>
              <a:buChar char="•"/>
            </a:pPr>
            <a:r>
              <a:rPr lang="en-US" sz="2400" b="1" dirty="0" err="1"/>
              <a:t>Vodenje</a:t>
            </a:r>
            <a:r>
              <a:rPr lang="en-US" sz="2400" b="1" dirty="0"/>
              <a:t> evidence: </a:t>
            </a:r>
            <a:r>
              <a:rPr lang="en-US" sz="2400" dirty="0"/>
              <a:t>Za </a:t>
            </a:r>
            <a:r>
              <a:rPr lang="en-US" sz="2400" dirty="0" err="1"/>
              <a:t>boljše</a:t>
            </a:r>
            <a:r>
              <a:rPr lang="en-US" sz="2400" dirty="0"/>
              <a:t> </a:t>
            </a:r>
            <a:r>
              <a:rPr lang="en-US" sz="2400" dirty="0" err="1"/>
              <a:t>upravljanje</a:t>
            </a:r>
            <a:r>
              <a:rPr lang="en-US" sz="2400" dirty="0"/>
              <a:t> </a:t>
            </a:r>
            <a:r>
              <a:rPr lang="en-US" sz="2400" dirty="0" err="1"/>
              <a:t>financ</a:t>
            </a:r>
            <a:r>
              <a:rPr lang="en-US" sz="2400" dirty="0"/>
              <a:t> </a:t>
            </a:r>
            <a:r>
              <a:rPr lang="en-US" sz="2400" dirty="0" err="1"/>
              <a:t>natančno</a:t>
            </a:r>
            <a:r>
              <a:rPr lang="en-US" sz="2400" dirty="0"/>
              <a:t> </a:t>
            </a:r>
            <a:r>
              <a:rPr lang="en-US" sz="2400" dirty="0" err="1"/>
              <a:t>spremljamo</a:t>
            </a:r>
            <a:r>
              <a:rPr lang="en-US" sz="2400" dirty="0"/>
              <a:t> </a:t>
            </a:r>
            <a:r>
              <a:rPr lang="en-US" sz="2400" dirty="0" err="1"/>
              <a:t>zgodovino</a:t>
            </a:r>
            <a:r>
              <a:rPr lang="en-US" sz="2400" dirty="0"/>
              <a:t> </a:t>
            </a:r>
            <a:r>
              <a:rPr lang="en-US" sz="2400" dirty="0" err="1"/>
              <a:t>transakcij</a:t>
            </a:r>
            <a:r>
              <a:rPr lang="en-US" sz="2400" dirty="0"/>
              <a:t>.</a:t>
            </a:r>
            <a:endParaRPr dirty="0"/>
          </a:p>
          <a:p>
            <a:pPr marL="685800" lvl="1" indent="-227965">
              <a:spcAft>
                <a:spcPts val="600"/>
              </a:spcAft>
              <a:buSzPct val="141176"/>
              <a:buFont typeface="Calibri"/>
              <a:buChar char="•"/>
            </a:pPr>
            <a:r>
              <a:rPr lang="en-US" sz="2400" b="1" dirty="0" err="1"/>
              <a:t>Ekonomičnost</a:t>
            </a:r>
            <a:r>
              <a:rPr lang="en-US" sz="2400" b="1" dirty="0"/>
              <a:t>: </a:t>
            </a:r>
            <a:r>
              <a:rPr lang="en-US" sz="2400" dirty="0" err="1"/>
              <a:t>Nižji</a:t>
            </a:r>
            <a:r>
              <a:rPr lang="en-US" sz="2400" dirty="0"/>
              <a:t> </a:t>
            </a:r>
            <a:r>
              <a:rPr lang="en-US" sz="2400" dirty="0" err="1"/>
              <a:t>stroški</a:t>
            </a:r>
            <a:r>
              <a:rPr lang="en-US" sz="2400" dirty="0"/>
              <a:t> v </a:t>
            </a:r>
            <a:r>
              <a:rPr lang="en-US" sz="2400" dirty="0" err="1"/>
              <a:t>primerjavi</a:t>
            </a:r>
            <a:r>
              <a:rPr lang="en-US" sz="2400" dirty="0"/>
              <a:t> s </a:t>
            </a:r>
            <a:r>
              <a:rPr lang="en-US" sz="2400" dirty="0" err="1"/>
              <a:t>tradicionalnimi</a:t>
            </a:r>
            <a:r>
              <a:rPr lang="en-US" sz="2400" dirty="0"/>
              <a:t> </a:t>
            </a:r>
            <a:r>
              <a:rPr lang="en-US" sz="2400" dirty="0" err="1"/>
              <a:t>metodami</a:t>
            </a:r>
            <a:r>
              <a:rPr lang="en-US" sz="2400" dirty="0"/>
              <a:t>, </a:t>
            </a:r>
            <a:r>
              <a:rPr lang="en-US" sz="2400" dirty="0" err="1"/>
              <a:t>npr</a:t>
            </a:r>
            <a:r>
              <a:rPr lang="en-US" sz="2400" dirty="0"/>
              <a:t>. </a:t>
            </a:r>
            <a:r>
              <a:rPr lang="en-US" sz="2400" dirty="0" err="1"/>
              <a:t>bančnimi</a:t>
            </a:r>
            <a:r>
              <a:rPr lang="en-US" sz="2400" dirty="0"/>
              <a:t> </a:t>
            </a:r>
            <a:r>
              <a:rPr lang="en-US" sz="2400" dirty="0" err="1"/>
              <a:t>menicami</a:t>
            </a:r>
            <a:r>
              <a:rPr lang="en-US" sz="2400" dirty="0"/>
              <a:t> in </a:t>
            </a:r>
            <a:r>
              <a:rPr lang="en-US" sz="2400" dirty="0" err="1"/>
              <a:t>nakaznicami</a:t>
            </a:r>
            <a:r>
              <a:rPr lang="en-US" sz="2400" dirty="0"/>
              <a:t>.</a:t>
            </a:r>
            <a:endParaRPr dirty="0"/>
          </a:p>
        </p:txBody>
      </p:sp>
      <p:sp>
        <p:nvSpPr>
          <p:cNvPr id="180" name="Google Shape;180;p8"/>
          <p:cNvSpPr txBox="1"/>
          <p:nvPr/>
        </p:nvSpPr>
        <p:spPr>
          <a:xfrm>
            <a:off x="557999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rgbClr val="1C2E78"/>
                </a:solidFill>
              </a:rPr>
              <a:t>Vloga</a:t>
            </a:r>
            <a:r>
              <a:rPr lang="en-US" sz="2800" b="1" dirty="0">
                <a:solidFill>
                  <a:srgbClr val="1C2E78"/>
                </a:solidFill>
              </a:rPr>
              <a:t> </a:t>
            </a:r>
            <a:r>
              <a:rPr lang="en-US" sz="2800" b="1" dirty="0" err="1">
                <a:solidFill>
                  <a:srgbClr val="1C2E78"/>
                </a:solidFill>
              </a:rPr>
              <a:t>digitalnih</a:t>
            </a:r>
            <a:r>
              <a:rPr lang="en-US" sz="2800" b="1" dirty="0">
                <a:solidFill>
                  <a:srgbClr val="1C2E78"/>
                </a:solidFill>
              </a:rPr>
              <a:t> </a:t>
            </a:r>
            <a:r>
              <a:rPr lang="en-US" sz="2800" b="1" dirty="0" err="1">
                <a:solidFill>
                  <a:srgbClr val="1C2E78"/>
                </a:solidFill>
              </a:rPr>
              <a:t>denarnih</a:t>
            </a:r>
            <a:r>
              <a:rPr lang="en-US" sz="2800" b="1" dirty="0">
                <a:solidFill>
                  <a:srgbClr val="1C2E78"/>
                </a:solidFill>
              </a:rPr>
              <a:t> </a:t>
            </a:r>
            <a:r>
              <a:rPr lang="en-US" sz="2800" b="1" dirty="0" err="1">
                <a:solidFill>
                  <a:srgbClr val="1C2E78"/>
                </a:solidFill>
              </a:rPr>
              <a:t>nakazil</a:t>
            </a:r>
            <a:endParaRPr sz="1400" b="0" i="0" u="none" strike="noStrike" cap="none" dirty="0" err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82;p14">
            <a:extLst>
              <a:ext uri="{FF2B5EF4-FFF2-40B4-BE49-F238E27FC236}">
                <a16:creationId xmlns:a16="http://schemas.microsoft.com/office/drawing/2014/main" id="{DEA87CA4-9DAA-787A-078E-00EC2EEEEDC7}"/>
              </a:ext>
            </a:extLst>
          </p:cNvPr>
          <p:cNvSpPr/>
          <p:nvPr/>
        </p:nvSpPr>
        <p:spPr>
          <a:xfrm>
            <a:off x="8382000" y="0"/>
            <a:ext cx="3804376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rgbClr val="1C2E78"/>
                </a:solidFill>
              </a:rPr>
              <a:t>4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.2 </a:t>
            </a:r>
            <a:r>
              <a:rPr lang="pl-PL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Uvod k digitalnim denarnim nakazilom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 err="1"/>
              <a:t>Primeri</a:t>
            </a:r>
            <a:r>
              <a:rPr lang="en-US" dirty="0"/>
              <a:t> </a:t>
            </a:r>
            <a:r>
              <a:rPr lang="en-US" dirty="0" err="1"/>
              <a:t>plačevanja</a:t>
            </a:r>
            <a:r>
              <a:rPr lang="en-US" dirty="0"/>
              <a:t> z </a:t>
            </a:r>
            <a:r>
              <a:rPr lang="en-US" dirty="0" err="1"/>
              <a:t>digitalnimi</a:t>
            </a:r>
            <a:r>
              <a:rPr lang="en-US" dirty="0"/>
              <a:t> </a:t>
            </a:r>
            <a:r>
              <a:rPr lang="en-US" dirty="0" err="1"/>
              <a:t>denarnimi</a:t>
            </a:r>
            <a:r>
              <a:rPr lang="en-US" dirty="0"/>
              <a:t> </a:t>
            </a:r>
            <a:r>
              <a:rPr lang="en-US" dirty="0" err="1"/>
              <a:t>nakazili</a:t>
            </a:r>
            <a:endParaRPr dirty="0" err="1"/>
          </a:p>
        </p:txBody>
      </p:sp>
      <p:sp>
        <p:nvSpPr>
          <p:cNvPr id="187" name="Google Shape;187;p10"/>
          <p:cNvSpPr txBox="1">
            <a:spLocks noGrp="1"/>
          </p:cNvSpPr>
          <p:nvPr>
            <p:ph type="body" idx="1"/>
          </p:nvPr>
        </p:nvSpPr>
        <p:spPr>
          <a:xfrm>
            <a:off x="558000" y="2241158"/>
            <a:ext cx="10414800" cy="447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342900">
              <a:spcAft>
                <a:spcPts val="600"/>
              </a:spcAft>
            </a:pPr>
            <a:r>
              <a:rPr lang="en-US" dirty="0" err="1"/>
              <a:t>Pošiljanje</a:t>
            </a:r>
            <a:r>
              <a:rPr lang="en-US" dirty="0"/>
              <a:t> </a:t>
            </a:r>
            <a:r>
              <a:rPr lang="en-US" dirty="0" err="1"/>
              <a:t>denarja</a:t>
            </a:r>
            <a:r>
              <a:rPr lang="en-US" dirty="0"/>
              <a:t> </a:t>
            </a:r>
            <a:r>
              <a:rPr lang="en-US" dirty="0" err="1"/>
              <a:t>družini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prijateljem</a:t>
            </a:r>
            <a:endParaRPr dirty="0" err="1"/>
          </a:p>
          <a:p>
            <a:pPr marL="457200" lvl="0" indent="-342900" algn="l" rtl="0">
              <a:lnSpc>
                <a:spcPct val="100000"/>
              </a:lnSpc>
              <a:spcAft>
                <a:spcPts val="600"/>
              </a:spcAft>
              <a:buSzPts val="2400"/>
              <a:buChar char="▪"/>
            </a:pPr>
            <a:r>
              <a:rPr lang="en-US" dirty="0" err="1"/>
              <a:t>Plačevanje</a:t>
            </a:r>
            <a:r>
              <a:rPr lang="en-US" dirty="0"/>
              <a:t> </a:t>
            </a:r>
            <a:r>
              <a:rPr lang="en-US" dirty="0" err="1"/>
              <a:t>storitev</a:t>
            </a:r>
            <a:endParaRPr dirty="0" err="1"/>
          </a:p>
          <a:p>
            <a:pPr indent="-342900">
              <a:spcAft>
                <a:spcPts val="600"/>
              </a:spcAft>
            </a:pPr>
            <a:r>
              <a:rPr lang="en-US" dirty="0" err="1"/>
              <a:t>Prejemanje</a:t>
            </a:r>
            <a:r>
              <a:rPr lang="en-US" dirty="0"/>
              <a:t> </a:t>
            </a:r>
            <a:r>
              <a:rPr lang="en-US" dirty="0" err="1"/>
              <a:t>pokojnine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 </a:t>
            </a:r>
            <a:r>
              <a:rPr lang="en-US" dirty="0" err="1"/>
              <a:t>finančne</a:t>
            </a:r>
            <a:r>
              <a:rPr lang="en-US" dirty="0"/>
              <a:t> </a:t>
            </a:r>
            <a:r>
              <a:rPr lang="en-US" dirty="0" err="1"/>
              <a:t>podpore</a:t>
            </a:r>
            <a:endParaRPr dirty="0" err="1"/>
          </a:p>
          <a:p>
            <a:pPr indent="-342900">
              <a:spcAft>
                <a:spcPts val="600"/>
              </a:spcAft>
            </a:pPr>
            <a:r>
              <a:rPr lang="en-US" dirty="0" err="1"/>
              <a:t>Nakupovanje</a:t>
            </a:r>
            <a:r>
              <a:rPr lang="en-US" dirty="0"/>
              <a:t> </a:t>
            </a:r>
            <a:r>
              <a:rPr lang="en-US" dirty="0" err="1"/>
              <a:t>prek</a:t>
            </a:r>
            <a:r>
              <a:rPr lang="en-US" dirty="0"/>
              <a:t> </a:t>
            </a:r>
            <a:r>
              <a:rPr lang="en-US" dirty="0" err="1"/>
              <a:t>spleta</a:t>
            </a:r>
            <a:endParaRPr dirty="0" err="1"/>
          </a:p>
          <a:p>
            <a:pPr indent="-342900">
              <a:spcAft>
                <a:spcPts val="600"/>
              </a:spcAft>
            </a:pPr>
            <a:r>
              <a:rPr lang="en-US" dirty="0" err="1"/>
              <a:t>Deljenje</a:t>
            </a:r>
            <a:r>
              <a:rPr lang="en-US" dirty="0"/>
              <a:t> </a:t>
            </a:r>
            <a:r>
              <a:rPr lang="en-US" dirty="0" err="1"/>
              <a:t>zneskov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računih</a:t>
            </a:r>
            <a:r>
              <a:rPr lang="en-US" dirty="0"/>
              <a:t> s </a:t>
            </a:r>
            <a:r>
              <a:rPr lang="en-US" dirty="0" err="1"/>
              <a:t>prijatelji</a:t>
            </a:r>
            <a:endParaRPr dirty="0" err="1"/>
          </a:p>
          <a:p>
            <a:pPr marL="457200" lvl="0" indent="-342900" algn="l" rtl="0">
              <a:lnSpc>
                <a:spcPct val="100000"/>
              </a:lnSpc>
              <a:spcAft>
                <a:spcPts val="600"/>
              </a:spcAft>
              <a:buSzPts val="2400"/>
              <a:buChar char="▪"/>
            </a:pPr>
            <a:r>
              <a:rPr lang="en-US" dirty="0" err="1"/>
              <a:t>Doniranje</a:t>
            </a:r>
            <a:endParaRPr sz="2800" dirty="0" err="1"/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0118" y="1949286"/>
            <a:ext cx="5357060" cy="357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0"/>
          <p:cNvSpPr txBox="1"/>
          <p:nvPr/>
        </p:nvSpPr>
        <p:spPr>
          <a:xfrm>
            <a:off x="9846037" y="6467171"/>
            <a:ext cx="1911702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Vectorjuice,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82;p14">
            <a:extLst>
              <a:ext uri="{FF2B5EF4-FFF2-40B4-BE49-F238E27FC236}">
                <a16:creationId xmlns:a16="http://schemas.microsoft.com/office/drawing/2014/main" id="{C8263C1B-61A4-680A-DF51-BB52F175316D}"/>
              </a:ext>
            </a:extLst>
          </p:cNvPr>
          <p:cNvSpPr/>
          <p:nvPr/>
        </p:nvSpPr>
        <p:spPr>
          <a:xfrm>
            <a:off x="8382000" y="0"/>
            <a:ext cx="3804376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rgbClr val="1C2E78"/>
                </a:solidFill>
              </a:rPr>
              <a:t>4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.2 </a:t>
            </a:r>
            <a:r>
              <a:rPr lang="pl-PL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Uvod k digitalnim denarnim nakazilom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351C796C-1486-1EAB-52C0-86528A2D9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>
            <a:extLst>
              <a:ext uri="{FF2B5EF4-FFF2-40B4-BE49-F238E27FC236}">
                <a16:creationId xmlns:a16="http://schemas.microsoft.com/office/drawing/2014/main" id="{66270862-37D2-E93A-8778-447063E193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veščine</a:t>
            </a:r>
            <a:r>
              <a:rPr lang="en-US" dirty="0"/>
              <a:t>, </a:t>
            </a:r>
            <a:r>
              <a:rPr lang="en-US" dirty="0" err="1"/>
              <a:t>potrebne</a:t>
            </a:r>
            <a:r>
              <a:rPr lang="en-US" dirty="0"/>
              <a:t> za </a:t>
            </a:r>
            <a:r>
              <a:rPr lang="en-US" dirty="0" err="1"/>
              <a:t>digitalna</a:t>
            </a:r>
            <a:r>
              <a:rPr lang="en-US" dirty="0"/>
              <a:t> </a:t>
            </a:r>
            <a:r>
              <a:rPr lang="en-US" dirty="0" err="1"/>
              <a:t>denarna</a:t>
            </a:r>
            <a:r>
              <a:rPr lang="en-US" dirty="0"/>
              <a:t> </a:t>
            </a:r>
            <a:r>
              <a:rPr lang="en-US" dirty="0" err="1"/>
              <a:t>nakazila</a:t>
            </a:r>
            <a:r>
              <a:rPr lang="en-US" dirty="0"/>
              <a:t> (1/2)</a:t>
            </a:r>
            <a:endParaRPr dirty="0"/>
          </a:p>
        </p:txBody>
      </p:sp>
      <p:sp>
        <p:nvSpPr>
          <p:cNvPr id="197" name="Google Shape;197;p11">
            <a:extLst>
              <a:ext uri="{FF2B5EF4-FFF2-40B4-BE49-F238E27FC236}">
                <a16:creationId xmlns:a16="http://schemas.microsoft.com/office/drawing/2014/main" id="{08D8F008-9CDC-9EEB-86C6-B27E01B14B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8605051" cy="474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err="1">
                <a:solidFill>
                  <a:srgbClr val="404040"/>
                </a:solidFill>
              </a:rPr>
              <a:t>Uporaba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mobilne</a:t>
            </a:r>
            <a:r>
              <a:rPr lang="en-US" b="1" dirty="0">
                <a:solidFill>
                  <a:srgbClr val="404040"/>
                </a:solidFill>
              </a:rPr>
              <a:t> </a:t>
            </a:r>
            <a:r>
              <a:rPr lang="en-US" b="1" dirty="0" err="1">
                <a:solidFill>
                  <a:srgbClr val="404040"/>
                </a:solidFill>
              </a:rPr>
              <a:t>naprave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ali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računalnika</a:t>
            </a:r>
            <a:r>
              <a:rPr lang="en-US" b="1" dirty="0">
                <a:solidFill>
                  <a:srgbClr val="404040"/>
                </a:solidFill>
              </a:rPr>
              <a:t>: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Znati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moramo</a:t>
            </a:r>
            <a:r>
              <a:rPr lang="en-US" dirty="0">
                <a:solidFill>
                  <a:srgbClr val="404040"/>
                </a:solidFill>
              </a:rPr>
              <a:t> </a:t>
            </a:r>
            <a:r>
              <a:rPr lang="en-US" dirty="0" err="1">
                <a:solidFill>
                  <a:srgbClr val="404040"/>
                </a:solidFill>
              </a:rPr>
              <a:t>uporabljati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pametni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telefon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tablico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ali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računalnik</a:t>
            </a:r>
            <a:r>
              <a:rPr lang="en-US" dirty="0">
                <a:solidFill>
                  <a:srgbClr val="404040"/>
                </a:solidFill>
              </a:rPr>
              <a:t>, da </a:t>
            </a:r>
            <a:r>
              <a:rPr lang="en-US" dirty="0" err="1">
                <a:solidFill>
                  <a:srgbClr val="404040"/>
                </a:solidFill>
              </a:rPr>
              <a:t>bomo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lahko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dostopali</a:t>
            </a:r>
            <a:r>
              <a:rPr lang="en-US" dirty="0">
                <a:solidFill>
                  <a:srgbClr val="404040"/>
                </a:solidFill>
              </a:rPr>
              <a:t> do </a:t>
            </a:r>
            <a:r>
              <a:rPr lang="en-US" dirty="0" err="1">
                <a:solidFill>
                  <a:srgbClr val="404040"/>
                </a:solidFill>
              </a:rPr>
              <a:t>aplikacij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ali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spletnih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mest</a:t>
            </a:r>
            <a:r>
              <a:rPr lang="en-US" dirty="0">
                <a:solidFill>
                  <a:srgbClr val="404040"/>
                </a:solidFill>
              </a:rPr>
              <a:t>.</a:t>
            </a:r>
            <a:endParaRPr dirty="0"/>
          </a:p>
          <a:p>
            <a:pPr marL="571500" indent="-457200"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en-US" b="1" dirty="0" err="1">
                <a:solidFill>
                  <a:srgbClr val="404040"/>
                </a:solidFill>
              </a:rPr>
              <a:t>Izpolnjevanje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obrazcev</a:t>
            </a:r>
            <a:r>
              <a:rPr lang="en-US" b="1" dirty="0">
                <a:solidFill>
                  <a:srgbClr val="404040"/>
                </a:solidFill>
              </a:rPr>
              <a:t>: </a:t>
            </a:r>
            <a:r>
              <a:rPr lang="en-US" dirty="0" err="1">
                <a:solidFill>
                  <a:srgbClr val="404040"/>
                </a:solidFill>
              </a:rPr>
              <a:t>Znati</a:t>
            </a:r>
            <a:r>
              <a:rPr lang="en-US" dirty="0">
                <a:solidFill>
                  <a:srgbClr val="404040"/>
                </a:solidFill>
              </a:rPr>
              <a:t> </a:t>
            </a:r>
            <a:r>
              <a:rPr lang="en-US" dirty="0" err="1">
                <a:solidFill>
                  <a:srgbClr val="404040"/>
                </a:solidFill>
              </a:rPr>
              <a:t>moramo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natančno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vnesti</a:t>
            </a:r>
            <a:r>
              <a:rPr lang="en-US" dirty="0">
                <a:solidFill>
                  <a:srgbClr val="404040"/>
                </a:solidFill>
              </a:rPr>
              <a:t> IBAN, </a:t>
            </a:r>
            <a:r>
              <a:rPr lang="en-US" dirty="0" err="1">
                <a:solidFill>
                  <a:srgbClr val="404040"/>
                </a:solidFill>
              </a:rPr>
              <a:t>prejemnikovo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ime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znesek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plačila</a:t>
            </a:r>
            <a:r>
              <a:rPr lang="en-US" dirty="0">
                <a:solidFill>
                  <a:srgbClr val="404040"/>
                </a:solidFill>
              </a:rPr>
              <a:t> in </a:t>
            </a:r>
            <a:r>
              <a:rPr lang="en-US" dirty="0" err="1">
                <a:solidFill>
                  <a:srgbClr val="404040"/>
                </a:solidFill>
              </a:rPr>
              <a:t>druge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zahtevane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podatke</a:t>
            </a:r>
            <a:r>
              <a:rPr lang="en-US" dirty="0">
                <a:solidFill>
                  <a:srgbClr val="404040"/>
                </a:solidFill>
              </a:rPr>
              <a:t>.</a:t>
            </a:r>
            <a:endParaRPr dirty="0"/>
          </a:p>
          <a:p>
            <a:pPr marL="5715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err="1">
                <a:solidFill>
                  <a:srgbClr val="404040"/>
                </a:solidFill>
              </a:rPr>
              <a:t>Navigiranje</a:t>
            </a:r>
            <a:r>
              <a:rPr lang="en-US" b="1" dirty="0">
                <a:solidFill>
                  <a:srgbClr val="404040"/>
                </a:solidFill>
              </a:rPr>
              <a:t> po </a:t>
            </a:r>
            <a:r>
              <a:rPr lang="en-US" b="1" dirty="0" err="1">
                <a:solidFill>
                  <a:srgbClr val="404040"/>
                </a:solidFill>
              </a:rPr>
              <a:t>aplikacijah</a:t>
            </a:r>
            <a:r>
              <a:rPr lang="en-US" b="1" dirty="0">
                <a:solidFill>
                  <a:srgbClr val="404040"/>
                </a:solidFill>
              </a:rPr>
              <a:t> in </a:t>
            </a:r>
            <a:r>
              <a:rPr lang="en-US" b="1" dirty="0" err="1">
                <a:solidFill>
                  <a:srgbClr val="404040"/>
                </a:solidFill>
              </a:rPr>
              <a:t>spletnih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mestih</a:t>
            </a:r>
            <a:r>
              <a:rPr lang="en-US" b="1" dirty="0">
                <a:solidFill>
                  <a:srgbClr val="404040"/>
                </a:solidFill>
              </a:rPr>
              <a:t>: </a:t>
            </a:r>
            <a:r>
              <a:rPr lang="en-US" dirty="0" err="1">
                <a:solidFill>
                  <a:srgbClr val="404040"/>
                </a:solidFill>
              </a:rPr>
              <a:t>Naučiti</a:t>
            </a:r>
            <a:r>
              <a:rPr lang="en-US" dirty="0">
                <a:solidFill>
                  <a:srgbClr val="404040"/>
                </a:solidFill>
              </a:rPr>
              <a:t> se </a:t>
            </a:r>
            <a:r>
              <a:rPr lang="en-US" dirty="0" err="1">
                <a:solidFill>
                  <a:srgbClr val="404040"/>
                </a:solidFill>
              </a:rPr>
              <a:t>moramo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uporabljati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aplikacije</a:t>
            </a:r>
            <a:r>
              <a:rPr lang="en-US" dirty="0">
                <a:solidFill>
                  <a:srgbClr val="404040"/>
                </a:solidFill>
              </a:rPr>
              <a:t> in </a:t>
            </a:r>
            <a:r>
              <a:rPr lang="en-US" dirty="0" err="1">
                <a:solidFill>
                  <a:srgbClr val="404040"/>
                </a:solidFill>
              </a:rPr>
              <a:t>spletna</a:t>
            </a:r>
            <a:r>
              <a:rPr lang="en-US" dirty="0">
                <a:solidFill>
                  <a:srgbClr val="404040"/>
                </a:solidFill>
              </a:rPr>
              <a:t> </a:t>
            </a:r>
            <a:r>
              <a:rPr lang="en-US" dirty="0" err="1">
                <a:solidFill>
                  <a:srgbClr val="404040"/>
                </a:solidFill>
              </a:rPr>
              <a:t>mesta</a:t>
            </a:r>
            <a:r>
              <a:rPr lang="en-US" dirty="0">
                <a:solidFill>
                  <a:srgbClr val="404040"/>
                </a:solidFill>
              </a:rPr>
              <a:t> za </a:t>
            </a:r>
            <a:r>
              <a:rPr lang="en-US" dirty="0" err="1">
                <a:solidFill>
                  <a:srgbClr val="404040"/>
                </a:solidFill>
              </a:rPr>
              <a:t>denarna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nakazila</a:t>
            </a:r>
            <a:r>
              <a:rPr lang="en-US" dirty="0">
                <a:solidFill>
                  <a:srgbClr val="404040"/>
                </a:solidFill>
              </a:rPr>
              <a:t> (</a:t>
            </a:r>
            <a:r>
              <a:rPr lang="en-US" dirty="0" err="1">
                <a:solidFill>
                  <a:srgbClr val="404040"/>
                </a:solidFill>
              </a:rPr>
              <a:t>kako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jih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odpremo</a:t>
            </a:r>
            <a:r>
              <a:rPr lang="en-US" dirty="0">
                <a:solidFill>
                  <a:srgbClr val="404040"/>
                </a:solidFill>
              </a:rPr>
              <a:t>, </a:t>
            </a:r>
            <a:r>
              <a:rPr lang="en-US" dirty="0" err="1">
                <a:solidFill>
                  <a:srgbClr val="404040"/>
                </a:solidFill>
              </a:rPr>
              <a:t>kako</a:t>
            </a:r>
            <a:r>
              <a:rPr lang="en-US" dirty="0">
                <a:solidFill>
                  <a:srgbClr val="404040"/>
                </a:solidFill>
              </a:rPr>
              <a:t> se </a:t>
            </a:r>
            <a:r>
              <a:rPr lang="en-US" dirty="0" err="1">
                <a:solidFill>
                  <a:srgbClr val="404040"/>
                </a:solidFill>
              </a:rPr>
              <a:t>vanje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prijavimo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itd</a:t>
            </a:r>
            <a:r>
              <a:rPr lang="en-US" dirty="0">
                <a:solidFill>
                  <a:srgbClr val="404040"/>
                </a:solidFill>
              </a:rPr>
              <a:t>.).</a:t>
            </a:r>
            <a:endParaRPr dirty="0"/>
          </a:p>
        </p:txBody>
      </p:sp>
      <p:sp>
        <p:nvSpPr>
          <p:cNvPr id="3" name="Google Shape;182;p14">
            <a:extLst>
              <a:ext uri="{FF2B5EF4-FFF2-40B4-BE49-F238E27FC236}">
                <a16:creationId xmlns:a16="http://schemas.microsoft.com/office/drawing/2014/main" id="{D84F5D3A-D021-B393-7E10-8860D4E86448}"/>
              </a:ext>
            </a:extLst>
          </p:cNvPr>
          <p:cNvSpPr/>
          <p:nvPr/>
        </p:nvSpPr>
        <p:spPr>
          <a:xfrm>
            <a:off x="8382000" y="0"/>
            <a:ext cx="3804376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rgbClr val="1C2E78"/>
                </a:solidFill>
              </a:rPr>
              <a:t>4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.2 </a:t>
            </a:r>
            <a:r>
              <a:rPr lang="pl-PL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Uvod k digitalnim denarnim nakazilom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0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veščine</a:t>
            </a:r>
            <a:r>
              <a:rPr lang="en-US" dirty="0"/>
              <a:t>, </a:t>
            </a:r>
            <a:r>
              <a:rPr lang="en-US" dirty="0" err="1"/>
              <a:t>potrebne</a:t>
            </a:r>
            <a:r>
              <a:rPr lang="en-US" dirty="0"/>
              <a:t> za </a:t>
            </a:r>
            <a:r>
              <a:rPr lang="en-US" dirty="0" err="1"/>
              <a:t>digitalna</a:t>
            </a:r>
            <a:r>
              <a:rPr lang="en-US" dirty="0"/>
              <a:t> </a:t>
            </a:r>
            <a:r>
              <a:rPr lang="en-US" dirty="0" err="1"/>
              <a:t>denarna</a:t>
            </a:r>
            <a:r>
              <a:rPr lang="en-US" dirty="0"/>
              <a:t> </a:t>
            </a:r>
            <a:r>
              <a:rPr lang="en-US" dirty="0" err="1"/>
              <a:t>nakazila</a:t>
            </a:r>
            <a:r>
              <a:rPr lang="en-US" dirty="0"/>
              <a:t> (2/2)</a:t>
            </a:r>
          </a:p>
        </p:txBody>
      </p:sp>
      <p:sp>
        <p:nvSpPr>
          <p:cNvPr id="197" name="Google Shape;197;p11"/>
          <p:cNvSpPr txBox="1">
            <a:spLocks noGrp="1"/>
          </p:cNvSpPr>
          <p:nvPr>
            <p:ph type="body" idx="1"/>
          </p:nvPr>
        </p:nvSpPr>
        <p:spPr>
          <a:xfrm>
            <a:off x="558000" y="1799999"/>
            <a:ext cx="8481226" cy="474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indent="-457200"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en-US" b="1" dirty="0" err="1">
                <a:solidFill>
                  <a:srgbClr val="404040"/>
                </a:solidFill>
              </a:rPr>
              <a:t>Razumevanje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korakov</a:t>
            </a:r>
            <a:r>
              <a:rPr lang="en-US" b="1" dirty="0">
                <a:solidFill>
                  <a:srgbClr val="404040"/>
                </a:solidFill>
              </a:rPr>
              <a:t> za </a:t>
            </a:r>
            <a:r>
              <a:rPr lang="en-US" b="1" dirty="0" err="1">
                <a:solidFill>
                  <a:srgbClr val="404040"/>
                </a:solidFill>
              </a:rPr>
              <a:t>zagotavljanje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varnosti</a:t>
            </a:r>
            <a:r>
              <a:rPr lang="en-US" b="1" dirty="0">
                <a:solidFill>
                  <a:srgbClr val="404040"/>
                </a:solidFill>
              </a:rPr>
              <a:t>: </a:t>
            </a:r>
            <a:r>
              <a:rPr lang="en-US" dirty="0">
                <a:solidFill>
                  <a:srgbClr val="404040"/>
                </a:solidFill>
              </a:rPr>
              <a:t>Za </a:t>
            </a:r>
            <a:r>
              <a:rPr lang="en-US" dirty="0" err="1">
                <a:solidFill>
                  <a:srgbClr val="404040"/>
                </a:solidFill>
              </a:rPr>
              <a:t>varne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transakcije</a:t>
            </a:r>
            <a:r>
              <a:rPr lang="en-US" dirty="0">
                <a:solidFill>
                  <a:srgbClr val="404040"/>
                </a:solidFill>
              </a:rPr>
              <a:t> </a:t>
            </a:r>
            <a:r>
              <a:rPr lang="en-US" dirty="0" err="1">
                <a:solidFill>
                  <a:srgbClr val="404040"/>
                </a:solidFill>
              </a:rPr>
              <a:t>moramo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znati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uporabljati</a:t>
            </a:r>
            <a:r>
              <a:rPr lang="en-US" dirty="0">
                <a:solidFill>
                  <a:srgbClr val="404040"/>
                </a:solidFill>
              </a:rPr>
              <a:t> PIN </a:t>
            </a:r>
            <a:r>
              <a:rPr lang="en-US" dirty="0" err="1">
                <a:solidFill>
                  <a:srgbClr val="404040"/>
                </a:solidFill>
              </a:rPr>
              <a:t>kode</a:t>
            </a:r>
            <a:r>
              <a:rPr lang="en-US" dirty="0">
                <a:solidFill>
                  <a:srgbClr val="404040"/>
                </a:solidFill>
              </a:rPr>
              <a:t>, </a:t>
            </a:r>
            <a:r>
              <a:rPr lang="en-US" dirty="0" err="1">
                <a:solidFill>
                  <a:srgbClr val="404040"/>
                </a:solidFill>
              </a:rPr>
              <a:t>gesla</a:t>
            </a:r>
            <a:r>
              <a:rPr lang="en-US" dirty="0">
                <a:solidFill>
                  <a:srgbClr val="404040"/>
                </a:solidFill>
              </a:rPr>
              <a:t> in SMS </a:t>
            </a:r>
            <a:r>
              <a:rPr lang="en-US" dirty="0" err="1">
                <a:solidFill>
                  <a:srgbClr val="404040"/>
                </a:solidFill>
              </a:rPr>
              <a:t>kode</a:t>
            </a:r>
            <a:r>
              <a:rPr lang="en-US" dirty="0">
                <a:solidFill>
                  <a:srgbClr val="404040"/>
                </a:solidFill>
              </a:rPr>
              <a:t>.</a:t>
            </a:r>
            <a:endParaRPr lang="en-US" dirty="0"/>
          </a:p>
          <a:p>
            <a:pPr marL="5715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b="1" dirty="0" err="1">
                <a:solidFill>
                  <a:srgbClr val="404040"/>
                </a:solidFill>
              </a:rPr>
              <a:t>Preverjanje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zgodovine</a:t>
            </a:r>
            <a:r>
              <a:rPr lang="en-US" b="1" dirty="0">
                <a:solidFill>
                  <a:srgbClr val="404040"/>
                </a:solidFill>
              </a:rPr>
              <a:t> </a:t>
            </a:r>
            <a:r>
              <a:rPr lang="en-US" b="1" dirty="0" err="1">
                <a:solidFill>
                  <a:srgbClr val="404040"/>
                </a:solidFill>
              </a:rPr>
              <a:t>transakcij</a:t>
            </a:r>
            <a:r>
              <a:rPr lang="en-US" b="1" dirty="0">
                <a:solidFill>
                  <a:srgbClr val="404040"/>
                </a:solidFill>
              </a:rPr>
              <a:t>: </a:t>
            </a:r>
            <a:r>
              <a:rPr lang="en-US" dirty="0" err="1">
                <a:solidFill>
                  <a:srgbClr val="404040"/>
                </a:solidFill>
              </a:rPr>
              <a:t>Znati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moramo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poiskati</a:t>
            </a:r>
            <a:r>
              <a:rPr lang="en-US" dirty="0">
                <a:solidFill>
                  <a:srgbClr val="404040"/>
                </a:solidFill>
              </a:rPr>
              <a:t> in </a:t>
            </a:r>
            <a:r>
              <a:rPr lang="en-US" dirty="0" err="1">
                <a:solidFill>
                  <a:srgbClr val="404040"/>
                </a:solidFill>
              </a:rPr>
              <a:t>pregledati</a:t>
            </a:r>
            <a:r>
              <a:rPr lang="en-US" dirty="0">
                <a:solidFill>
                  <a:srgbClr val="404040"/>
                </a:solidFill>
              </a:rPr>
              <a:t> </a:t>
            </a:r>
            <a:r>
              <a:rPr lang="en-US" dirty="0" err="1">
                <a:solidFill>
                  <a:srgbClr val="404040"/>
                </a:solidFill>
              </a:rPr>
              <a:t>pretekle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transakcije</a:t>
            </a:r>
            <a:r>
              <a:rPr lang="en-US" dirty="0">
                <a:solidFill>
                  <a:srgbClr val="404040"/>
                </a:solidFill>
              </a:rPr>
              <a:t>, da </a:t>
            </a:r>
            <a:r>
              <a:rPr lang="en-US" dirty="0" err="1">
                <a:solidFill>
                  <a:srgbClr val="404040"/>
                </a:solidFill>
              </a:rPr>
              <a:t>potrdimo</a:t>
            </a:r>
            <a:r>
              <a:rPr lang="en-US" dirty="0">
                <a:solidFill>
                  <a:srgbClr val="404040"/>
                </a:solidFill>
              </a:rPr>
              <a:t> </a:t>
            </a:r>
            <a:r>
              <a:rPr lang="en-US" dirty="0" err="1">
                <a:solidFill>
                  <a:srgbClr val="404040"/>
                </a:solidFill>
              </a:rPr>
              <a:t>plačila</a:t>
            </a:r>
            <a:r>
              <a:rPr lang="en-US" dirty="0">
                <a:solidFill>
                  <a:srgbClr val="404040"/>
                </a:solidFill>
              </a:rPr>
              <a:t> </a:t>
            </a:r>
            <a:r>
              <a:rPr lang="en-US" dirty="0" err="1">
                <a:solidFill>
                  <a:srgbClr val="404040"/>
                </a:solidFill>
              </a:rPr>
              <a:t>ali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prejemke</a:t>
            </a:r>
            <a:r>
              <a:rPr lang="en-US" dirty="0">
                <a:solidFill>
                  <a:srgbClr val="404040"/>
                </a:solidFill>
              </a:rPr>
              <a:t>.</a:t>
            </a:r>
            <a:endParaRPr dirty="0"/>
          </a:p>
          <a:p>
            <a:pPr marL="5715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b="1" dirty="0">
                <a:solidFill>
                  <a:srgbClr val="404040"/>
                </a:solidFill>
              </a:rPr>
              <a:t>Jasen </a:t>
            </a:r>
            <a:r>
              <a:rPr lang="en-US" b="1" dirty="0" err="1">
                <a:solidFill>
                  <a:srgbClr val="404040"/>
                </a:solidFill>
              </a:rPr>
              <a:t>prenos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informacij</a:t>
            </a:r>
            <a:r>
              <a:rPr lang="en-US" b="1" dirty="0">
                <a:solidFill>
                  <a:srgbClr val="404040"/>
                </a:solidFill>
              </a:rPr>
              <a:t>: 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Vnašati</a:t>
            </a:r>
            <a:r>
              <a:rPr lang="en-US" dirty="0">
                <a:solidFill>
                  <a:srgbClr val="404040"/>
                </a:solidFill>
              </a:rPr>
              <a:t> in </a:t>
            </a:r>
            <a:r>
              <a:rPr lang="en-US" dirty="0" err="1">
                <a:solidFill>
                  <a:srgbClr val="404040"/>
                </a:solidFill>
              </a:rPr>
              <a:t>zahtevati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moramo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točne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podatke</a:t>
            </a:r>
            <a:r>
              <a:rPr lang="en-US" dirty="0">
                <a:solidFill>
                  <a:srgbClr val="404040"/>
                </a:solidFill>
              </a:rPr>
              <a:t> (IBAN, </a:t>
            </a:r>
            <a:r>
              <a:rPr lang="en-US" dirty="0" err="1">
                <a:solidFill>
                  <a:srgbClr val="404040"/>
                </a:solidFill>
              </a:rPr>
              <a:t>referenca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transakcije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itd</a:t>
            </a:r>
            <a:r>
              <a:rPr lang="en-US" dirty="0">
                <a:solidFill>
                  <a:srgbClr val="404040"/>
                </a:solidFill>
              </a:rPr>
              <a:t>.), da ne </a:t>
            </a:r>
            <a:r>
              <a:rPr lang="en-US" dirty="0" err="1">
                <a:solidFill>
                  <a:srgbClr val="404040"/>
                </a:solidFill>
              </a:rPr>
              <a:t>bo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prihajalo</a:t>
            </a:r>
            <a:r>
              <a:rPr lang="en-US" dirty="0">
                <a:solidFill>
                  <a:srgbClr val="404040"/>
                </a:solidFill>
              </a:rPr>
              <a:t> do </a:t>
            </a:r>
            <a:r>
              <a:rPr lang="en-US" dirty="0" err="1">
                <a:solidFill>
                  <a:srgbClr val="404040"/>
                </a:solidFill>
              </a:rPr>
              <a:t>napak</a:t>
            </a:r>
            <a:r>
              <a:rPr lang="en-US" dirty="0">
                <a:solidFill>
                  <a:srgbClr val="404040"/>
                </a:solidFill>
              </a:rPr>
              <a:t>.</a:t>
            </a:r>
            <a:endParaRPr dirty="0"/>
          </a:p>
        </p:txBody>
      </p:sp>
      <p:sp>
        <p:nvSpPr>
          <p:cNvPr id="4" name="Google Shape;182;p14">
            <a:extLst>
              <a:ext uri="{FF2B5EF4-FFF2-40B4-BE49-F238E27FC236}">
                <a16:creationId xmlns:a16="http://schemas.microsoft.com/office/drawing/2014/main" id="{DAE80BE1-61BD-8AED-BFAB-985B3B7D1858}"/>
              </a:ext>
            </a:extLst>
          </p:cNvPr>
          <p:cNvSpPr/>
          <p:nvPr/>
        </p:nvSpPr>
        <p:spPr>
          <a:xfrm>
            <a:off x="8382000" y="0"/>
            <a:ext cx="3804376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rgbClr val="1C2E78"/>
                </a:solidFill>
              </a:rPr>
              <a:t>4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.2 </a:t>
            </a:r>
            <a:r>
              <a:rPr lang="pl-PL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Uvod k digitalnim denarnim nakazilom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Kaj </a:t>
            </a:r>
            <a:r>
              <a:rPr lang="en-US" dirty="0" err="1"/>
              <a:t>gre</a:t>
            </a:r>
            <a:r>
              <a:rPr lang="en-US" dirty="0"/>
              <a:t> 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digitalnih</a:t>
            </a:r>
            <a:r>
              <a:rPr lang="en-US" dirty="0"/>
              <a:t> </a:t>
            </a:r>
            <a:r>
              <a:rPr lang="en-US" dirty="0" err="1"/>
              <a:t>denarnih</a:t>
            </a:r>
            <a:r>
              <a:rPr lang="en-US" dirty="0"/>
              <a:t> </a:t>
            </a:r>
            <a:r>
              <a:rPr lang="en-US" dirty="0" err="1"/>
              <a:t>nakazilih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narobe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205" name="Google Shape;205;p39"/>
          <p:cNvSpPr txBox="1">
            <a:spLocks noGrp="1"/>
          </p:cNvSpPr>
          <p:nvPr>
            <p:ph type="body" idx="1"/>
          </p:nvPr>
        </p:nvSpPr>
        <p:spPr>
          <a:xfrm>
            <a:off x="558000" y="2241158"/>
            <a:ext cx="10414800" cy="447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342900">
              <a:spcAft>
                <a:spcPts val="600"/>
              </a:spcAft>
            </a:pPr>
            <a:r>
              <a:rPr lang="en-US" dirty="0" err="1"/>
              <a:t>Vnesemo</a:t>
            </a:r>
            <a:r>
              <a:rPr lang="en-US" dirty="0"/>
              <a:t> </a:t>
            </a:r>
            <a:r>
              <a:rPr lang="en-US" dirty="0" err="1"/>
              <a:t>napačen</a:t>
            </a:r>
            <a:r>
              <a:rPr lang="en-US" dirty="0"/>
              <a:t> </a:t>
            </a:r>
            <a:r>
              <a:rPr lang="en-US" dirty="0" err="1"/>
              <a:t>podatek</a:t>
            </a:r>
            <a:r>
              <a:rPr lang="en-US" dirty="0"/>
              <a:t>.</a:t>
            </a:r>
            <a:endParaRPr dirty="0" err="1"/>
          </a:p>
          <a:p>
            <a:pPr indent="-342900">
              <a:spcAft>
                <a:spcPts val="600"/>
              </a:spcAft>
            </a:pPr>
            <a:r>
              <a:rPr lang="en-US" dirty="0" err="1"/>
              <a:t>Nasedemo</a:t>
            </a:r>
            <a:r>
              <a:rPr lang="en-US" dirty="0"/>
              <a:t> </a:t>
            </a:r>
            <a:r>
              <a:rPr lang="en-US" dirty="0" err="1"/>
              <a:t>goljufiji</a:t>
            </a:r>
            <a:r>
              <a:rPr lang="en-US" dirty="0"/>
              <a:t>.</a:t>
            </a:r>
            <a:endParaRPr dirty="0" err="1"/>
          </a:p>
          <a:p>
            <a:pPr indent="-342900">
              <a:spcAft>
                <a:spcPts val="600"/>
              </a:spcAft>
            </a:pPr>
            <a:r>
              <a:rPr lang="en-US" dirty="0" err="1"/>
              <a:t>Šibke</a:t>
            </a:r>
            <a:r>
              <a:rPr lang="en-US" dirty="0"/>
              <a:t> </a:t>
            </a:r>
            <a:r>
              <a:rPr lang="en-US" dirty="0" err="1"/>
              <a:t>varnostne</a:t>
            </a:r>
            <a:r>
              <a:rPr lang="en-US" dirty="0"/>
              <a:t> </a:t>
            </a:r>
            <a:r>
              <a:rPr lang="en-US" dirty="0" err="1"/>
              <a:t>prakse</a:t>
            </a:r>
            <a:r>
              <a:rPr lang="en-US" dirty="0"/>
              <a:t>.</a:t>
            </a:r>
            <a:endParaRPr dirty="0" err="1"/>
          </a:p>
          <a:p>
            <a:pPr indent="-342900">
              <a:spcAft>
                <a:spcPts val="600"/>
              </a:spcAft>
            </a:pPr>
            <a:r>
              <a:rPr lang="en-US" dirty="0" err="1"/>
              <a:t>Težave</a:t>
            </a:r>
            <a:r>
              <a:rPr lang="en-US" dirty="0"/>
              <a:t> z </a:t>
            </a:r>
            <a:r>
              <a:rPr lang="en-US" dirty="0" err="1"/>
              <a:t>internetno</a:t>
            </a:r>
            <a:r>
              <a:rPr lang="en-US" dirty="0"/>
              <a:t> </a:t>
            </a:r>
            <a:r>
              <a:rPr lang="en-US" dirty="0" err="1"/>
              <a:t>povezavo</a:t>
            </a:r>
            <a:r>
              <a:rPr lang="en-US" dirty="0"/>
              <a:t>.</a:t>
            </a:r>
            <a:endParaRPr dirty="0" err="1"/>
          </a:p>
          <a:p>
            <a:pPr indent="-342900">
              <a:spcAft>
                <a:spcPts val="600"/>
              </a:spcAft>
            </a:pPr>
            <a:r>
              <a:rPr lang="en-US" dirty="0" err="1"/>
              <a:t>Uporaba</a:t>
            </a:r>
            <a:r>
              <a:rPr lang="en-US" dirty="0"/>
              <a:t> </a:t>
            </a:r>
            <a:r>
              <a:rPr lang="en-US" dirty="0" err="1"/>
              <a:t>zastarelih</a:t>
            </a:r>
            <a:r>
              <a:rPr lang="en-US" dirty="0"/>
              <a:t> </a:t>
            </a:r>
            <a:r>
              <a:rPr lang="en-US" dirty="0" err="1"/>
              <a:t>aplikacij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programske</a:t>
            </a:r>
            <a:r>
              <a:rPr lang="en-US" dirty="0"/>
              <a:t> </a:t>
            </a:r>
            <a:r>
              <a:rPr lang="en-US" dirty="0" err="1"/>
              <a:t>opreme</a:t>
            </a:r>
            <a:r>
              <a:rPr lang="en-US" dirty="0"/>
              <a:t>.</a:t>
            </a:r>
            <a:endParaRPr dirty="0" err="1"/>
          </a:p>
          <a:p>
            <a:pPr indent="-342900">
              <a:spcAft>
                <a:spcPts val="600"/>
              </a:spcAft>
            </a:pPr>
            <a:r>
              <a:rPr lang="en-US" dirty="0" err="1"/>
              <a:t>Napačno</a:t>
            </a:r>
            <a:r>
              <a:rPr lang="en-US" dirty="0"/>
              <a:t> </a:t>
            </a:r>
            <a:r>
              <a:rPr lang="en-US" dirty="0" err="1"/>
              <a:t>razumevanje</a:t>
            </a:r>
            <a:r>
              <a:rPr lang="en-US" dirty="0"/>
              <a:t> </a:t>
            </a:r>
            <a:r>
              <a:rPr lang="en-US" dirty="0" err="1"/>
              <a:t>provizij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menjalnih</a:t>
            </a:r>
            <a:r>
              <a:rPr lang="en-US" dirty="0"/>
              <a:t> </a:t>
            </a:r>
            <a:r>
              <a:rPr lang="en-US" dirty="0" err="1"/>
              <a:t>tečajev</a:t>
            </a:r>
            <a:r>
              <a:rPr lang="en-US" dirty="0"/>
              <a:t>.</a:t>
            </a:r>
            <a:endParaRPr dirty="0" err="1"/>
          </a:p>
        </p:txBody>
      </p:sp>
      <p:sp>
        <p:nvSpPr>
          <p:cNvPr id="207" name="Google Shape;207;p39"/>
          <p:cNvSpPr txBox="1"/>
          <p:nvPr/>
        </p:nvSpPr>
        <p:spPr>
          <a:xfrm>
            <a:off x="9846037" y="6467171"/>
            <a:ext cx="1911702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Storyset,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0736" y="1524922"/>
            <a:ext cx="4661264" cy="46612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2;p14">
            <a:extLst>
              <a:ext uri="{FF2B5EF4-FFF2-40B4-BE49-F238E27FC236}">
                <a16:creationId xmlns:a16="http://schemas.microsoft.com/office/drawing/2014/main" id="{75DB8B00-8852-55EF-1DC0-593A6B6383C0}"/>
              </a:ext>
            </a:extLst>
          </p:cNvPr>
          <p:cNvSpPr/>
          <p:nvPr/>
        </p:nvSpPr>
        <p:spPr>
          <a:xfrm>
            <a:off x="8382000" y="0"/>
            <a:ext cx="3804376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rgbClr val="1C2E78"/>
                </a:solidFill>
              </a:rPr>
              <a:t>4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.2 </a:t>
            </a:r>
            <a:r>
              <a:rPr lang="pl-PL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Uvod k digitalnim denarnim nakazilom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0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2000"/>
            </a:pPr>
            <a:r>
              <a:rPr lang="en-US" sz="2000" dirty="0" err="1"/>
              <a:t>Enota</a:t>
            </a:r>
            <a:r>
              <a:rPr lang="en-US" sz="2000" dirty="0"/>
              <a:t> 3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obrazcev</a:t>
            </a:r>
            <a:r>
              <a:rPr lang="en-US" dirty="0"/>
              <a:t> in </a:t>
            </a:r>
            <a:r>
              <a:rPr lang="en-US" dirty="0" err="1"/>
              <a:t>obveznih</a:t>
            </a:r>
            <a:r>
              <a:rPr lang="en-US" dirty="0"/>
              <a:t> </a:t>
            </a:r>
            <a:r>
              <a:rPr lang="en-US" dirty="0" err="1"/>
              <a:t>podatkovnih</a:t>
            </a:r>
            <a:r>
              <a:rPr lang="en-US" dirty="0"/>
              <a:t> </a:t>
            </a:r>
            <a:r>
              <a:rPr lang="en-US" dirty="0" err="1"/>
              <a:t>polj</a:t>
            </a:r>
            <a:r>
              <a:rPr lang="en-US" dirty="0"/>
              <a:t> </a:t>
            </a:r>
          </a:p>
        </p:txBody>
      </p:sp>
      <p:sp>
        <p:nvSpPr>
          <p:cNvPr id="215" name="Google Shape;215;p40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Cilji</a:t>
            </a:r>
            <a:endParaRPr lang="en-US" dirty="0"/>
          </a:p>
        </p:txBody>
      </p:sp>
      <p:sp>
        <p:nvSpPr>
          <p:cNvPr id="216" name="Google Shape;216;p40"/>
          <p:cNvSpPr txBox="1">
            <a:spLocks noGrp="1"/>
          </p:cNvSpPr>
          <p:nvPr>
            <p:ph type="body" idx="2"/>
          </p:nvPr>
        </p:nvSpPr>
        <p:spPr>
          <a:xfrm>
            <a:off x="617620" y="2849843"/>
            <a:ext cx="6218186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US" sz="2000" dirty="0"/>
              <a:t>Ob </a:t>
            </a:r>
            <a:r>
              <a:rPr lang="en-US" sz="2000" dirty="0" err="1"/>
              <a:t>zaključku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enote</a:t>
            </a:r>
            <a:r>
              <a:rPr lang="en-US" sz="2000" dirty="0"/>
              <a:t> </a:t>
            </a:r>
            <a:r>
              <a:rPr lang="en-US" sz="2000" dirty="0" err="1"/>
              <a:t>boste</a:t>
            </a:r>
            <a:r>
              <a:rPr lang="en-US" sz="2000" dirty="0"/>
              <a:t> </a:t>
            </a:r>
            <a:r>
              <a:rPr lang="en-US" sz="2000" dirty="0" err="1"/>
              <a:t>znali</a:t>
            </a:r>
            <a:r>
              <a:rPr lang="en-US" sz="2000" dirty="0"/>
              <a:t>:</a:t>
            </a:r>
            <a:endParaRPr dirty="0"/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000" dirty="0" err="1"/>
              <a:t>prepoznati</a:t>
            </a:r>
            <a:r>
              <a:rPr lang="en-US" sz="2000" dirty="0"/>
              <a:t> </a:t>
            </a:r>
            <a:r>
              <a:rPr lang="en-US" sz="2000" dirty="0" err="1"/>
              <a:t>glavna</a:t>
            </a:r>
            <a:r>
              <a:rPr lang="en-US" sz="2000" dirty="0"/>
              <a:t> </a:t>
            </a:r>
            <a:r>
              <a:rPr lang="en-US" sz="2000" dirty="0" err="1"/>
              <a:t>polja</a:t>
            </a:r>
            <a:r>
              <a:rPr lang="en-US" sz="2000" dirty="0"/>
              <a:t> za </a:t>
            </a:r>
            <a:r>
              <a:rPr lang="en-US" sz="2000" dirty="0" err="1"/>
              <a:t>vnos</a:t>
            </a:r>
            <a:r>
              <a:rPr lang="en-US" sz="2000" dirty="0"/>
              <a:t> </a:t>
            </a:r>
            <a:r>
              <a:rPr lang="en-US" sz="2000" dirty="0" err="1"/>
              <a:t>podatkov</a:t>
            </a:r>
            <a:r>
              <a:rPr lang="en-US" sz="2000" dirty="0"/>
              <a:t>,</a:t>
            </a:r>
            <a:endParaRPr dirty="0"/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000" dirty="0" err="1"/>
              <a:t>zagotavljati</a:t>
            </a:r>
            <a:r>
              <a:rPr lang="en-US" sz="2000" dirty="0"/>
              <a:t> </a:t>
            </a:r>
            <a:r>
              <a:rPr lang="en-US" sz="2000" dirty="0" err="1"/>
              <a:t>natančnost</a:t>
            </a:r>
            <a:r>
              <a:rPr lang="en-US" sz="2000" dirty="0"/>
              <a:t>,</a:t>
            </a:r>
            <a:endParaRPr dirty="0"/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000" dirty="0" err="1"/>
              <a:t>razločevati</a:t>
            </a:r>
            <a:r>
              <a:rPr lang="en-US" sz="2000" dirty="0"/>
              <a:t> </a:t>
            </a:r>
            <a:r>
              <a:rPr lang="en-US" sz="2000" dirty="0" err="1"/>
              <a:t>obvezna</a:t>
            </a:r>
            <a:r>
              <a:rPr lang="en-US" sz="2000" dirty="0"/>
              <a:t> in </a:t>
            </a:r>
            <a:r>
              <a:rPr lang="en-US" sz="2000" dirty="0" err="1"/>
              <a:t>neobvezna</a:t>
            </a:r>
            <a:r>
              <a:rPr lang="en-US" sz="2000" dirty="0"/>
              <a:t> </a:t>
            </a:r>
            <a:r>
              <a:rPr lang="en-US" sz="2000" dirty="0" err="1"/>
              <a:t>polja</a:t>
            </a:r>
            <a:r>
              <a:rPr lang="en-US" sz="2000" dirty="0"/>
              <a:t>,</a:t>
            </a:r>
            <a:endParaRPr dirty="0"/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000" dirty="0" err="1"/>
              <a:t>preverjati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, ki </a:t>
            </a:r>
            <a:r>
              <a:rPr lang="en-US" sz="2000" dirty="0" err="1"/>
              <a:t>jih</a:t>
            </a:r>
            <a:r>
              <a:rPr lang="en-US" sz="2000" dirty="0"/>
              <a:t> </a:t>
            </a:r>
            <a:r>
              <a:rPr lang="en-US" sz="2000" dirty="0" err="1"/>
              <a:t>vnesejo</a:t>
            </a:r>
            <a:r>
              <a:rPr lang="en-US" sz="2000" dirty="0"/>
              <a:t> </a:t>
            </a:r>
            <a:r>
              <a:rPr lang="en-US" sz="2000" dirty="0" err="1"/>
              <a:t>drugi</a:t>
            </a:r>
            <a:r>
              <a:rPr lang="en-US" sz="2000" dirty="0"/>
              <a:t>.</a:t>
            </a:r>
            <a:endParaRPr sz="2000" dirty="0">
              <a:highlight>
                <a:srgbClr val="FFFF00"/>
              </a:highlight>
            </a:endParaRPr>
          </a:p>
        </p:txBody>
      </p:sp>
      <p:sp>
        <p:nvSpPr>
          <p:cNvPr id="217" name="Google Shape;217;p40"/>
          <p:cNvSpPr txBox="1"/>
          <p:nvPr/>
        </p:nvSpPr>
        <p:spPr>
          <a:xfrm>
            <a:off x="8874034" y="6574524"/>
            <a:ext cx="247463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0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Chanwity281,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0405" y="1973178"/>
            <a:ext cx="5567104" cy="393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 err="1"/>
              <a:t>Glavna</a:t>
            </a:r>
            <a:r>
              <a:rPr lang="en-US" dirty="0"/>
              <a:t> </a:t>
            </a:r>
            <a:r>
              <a:rPr lang="en-US" dirty="0" err="1"/>
              <a:t>podatkovna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</a:t>
            </a:r>
          </a:p>
        </p:txBody>
      </p:sp>
      <p:sp>
        <p:nvSpPr>
          <p:cNvPr id="225" name="Google Shape;225;p13"/>
          <p:cNvSpPr txBox="1">
            <a:spLocks noGrp="1"/>
          </p:cNvSpPr>
          <p:nvPr>
            <p:ph type="body" idx="1"/>
          </p:nvPr>
        </p:nvSpPr>
        <p:spPr>
          <a:xfrm>
            <a:off x="557998" y="1799999"/>
            <a:ext cx="11181155" cy="489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indent="-342900">
              <a:spcAft>
                <a:spcPts val="600"/>
              </a:spcAft>
            </a:pPr>
            <a:r>
              <a:rPr lang="en-US" b="1" dirty="0"/>
              <a:t>IBAN (</a:t>
            </a:r>
            <a:r>
              <a:rPr lang="en-US" b="1" dirty="0" err="1"/>
              <a:t>Mednarodna</a:t>
            </a:r>
            <a:r>
              <a:rPr lang="en-US" b="1" dirty="0"/>
              <a:t> </a:t>
            </a:r>
            <a:r>
              <a:rPr lang="en-US" b="1" dirty="0" err="1"/>
              <a:t>številka</a:t>
            </a:r>
            <a:r>
              <a:rPr lang="en-US" b="1" dirty="0"/>
              <a:t> </a:t>
            </a:r>
            <a:r>
              <a:rPr lang="en-US" b="1" dirty="0" err="1"/>
              <a:t>bančnega</a:t>
            </a:r>
            <a:r>
              <a:rPr lang="en-US" b="1" dirty="0"/>
              <a:t> </a:t>
            </a:r>
            <a:r>
              <a:rPr lang="en-US" b="1" dirty="0" err="1"/>
              <a:t>računa</a:t>
            </a:r>
            <a:r>
              <a:rPr lang="en-US" b="1" dirty="0"/>
              <a:t>)</a:t>
            </a:r>
            <a:endParaRPr dirty="0"/>
          </a:p>
          <a:p>
            <a:pPr marL="800100" lvl="1" indent="-342900">
              <a:spcAft>
                <a:spcPts val="600"/>
              </a:spcAft>
            </a:pPr>
            <a:r>
              <a:rPr lang="en-US" dirty="0" err="1"/>
              <a:t>Edinstvena</a:t>
            </a:r>
            <a:r>
              <a:rPr lang="en-US" dirty="0"/>
              <a:t> </a:t>
            </a:r>
            <a:r>
              <a:rPr lang="en-US" dirty="0" err="1"/>
              <a:t>koda</a:t>
            </a:r>
            <a:r>
              <a:rPr lang="en-US" dirty="0"/>
              <a:t>, ki </a:t>
            </a:r>
            <a:r>
              <a:rPr lang="en-US" dirty="0" err="1"/>
              <a:t>označuje</a:t>
            </a:r>
            <a:r>
              <a:rPr lang="en-US" dirty="0"/>
              <a:t> </a:t>
            </a:r>
            <a:r>
              <a:rPr lang="en-US" dirty="0" err="1"/>
              <a:t>prejemnikov</a:t>
            </a:r>
            <a:r>
              <a:rPr lang="en-US" dirty="0"/>
              <a:t> </a:t>
            </a:r>
            <a:r>
              <a:rPr lang="en-US" dirty="0" err="1"/>
              <a:t>bančni</a:t>
            </a:r>
            <a:r>
              <a:rPr lang="en-US" dirty="0"/>
              <a:t> </a:t>
            </a:r>
            <a:r>
              <a:rPr lang="en-US" dirty="0" err="1"/>
              <a:t>račun</a:t>
            </a:r>
            <a:r>
              <a:rPr lang="en-US" dirty="0"/>
              <a:t>.</a:t>
            </a:r>
            <a:endParaRPr dirty="0"/>
          </a:p>
          <a:p>
            <a:pPr marL="800100" lvl="1" indent="-342900">
              <a:spcAft>
                <a:spcPts val="600"/>
              </a:spcAft>
            </a:pPr>
            <a:r>
              <a:rPr lang="en-US" dirty="0" err="1"/>
              <a:t>Nujna</a:t>
            </a:r>
            <a:r>
              <a:rPr lang="en-US" dirty="0"/>
              <a:t>, da denar </a:t>
            </a:r>
            <a:r>
              <a:rPr lang="en-US" dirty="0" err="1"/>
              <a:t>zagotovo</a:t>
            </a:r>
            <a:r>
              <a:rPr lang="en-US" dirty="0"/>
              <a:t> </a:t>
            </a:r>
            <a:r>
              <a:rPr lang="en-US" dirty="0" err="1"/>
              <a:t>prispe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pravi</a:t>
            </a:r>
            <a:r>
              <a:rPr lang="en-US" dirty="0"/>
              <a:t> </a:t>
            </a:r>
            <a:r>
              <a:rPr lang="en-US" dirty="0" err="1"/>
              <a:t>naslov</a:t>
            </a:r>
            <a:r>
              <a:rPr lang="en-US" dirty="0"/>
              <a:t>.</a:t>
            </a:r>
            <a:endParaRPr dirty="0"/>
          </a:p>
          <a:p>
            <a:pPr marL="342900" indent="-342900">
              <a:spcAft>
                <a:spcPts val="600"/>
              </a:spcAft>
            </a:pPr>
            <a:r>
              <a:rPr lang="en-US" b="1" dirty="0" err="1"/>
              <a:t>Uporabniško</a:t>
            </a:r>
            <a:r>
              <a:rPr lang="en-US" b="1" dirty="0"/>
              <a:t> </a:t>
            </a:r>
            <a:r>
              <a:rPr lang="en-US" b="1" dirty="0" err="1"/>
              <a:t>ime</a:t>
            </a:r>
            <a:r>
              <a:rPr lang="en-US" b="1" dirty="0"/>
              <a:t> </a:t>
            </a:r>
            <a:r>
              <a:rPr lang="en-US" b="1" dirty="0" err="1"/>
              <a:t>ali</a:t>
            </a:r>
            <a:r>
              <a:rPr lang="en-US" b="1" dirty="0"/>
              <a:t> Ime</a:t>
            </a:r>
            <a:endParaRPr dirty="0"/>
          </a:p>
          <a:p>
            <a:pPr marL="800100" lvl="1" indent="-342900">
              <a:spcAft>
                <a:spcPts val="600"/>
              </a:spcAft>
            </a:pPr>
            <a:r>
              <a:rPr lang="en-US" dirty="0"/>
              <a:t>Ime </a:t>
            </a:r>
            <a:r>
              <a:rPr lang="en-US" dirty="0" err="1"/>
              <a:t>osebe</a:t>
            </a:r>
            <a:r>
              <a:rPr lang="en-US" dirty="0"/>
              <a:t>, ki </a:t>
            </a:r>
            <a:r>
              <a:rPr lang="en-US" dirty="0" err="1"/>
              <a:t>prejema</a:t>
            </a:r>
            <a:r>
              <a:rPr lang="en-US" dirty="0"/>
              <a:t> denar, </a:t>
            </a:r>
            <a:r>
              <a:rPr lang="en-US" dirty="0" err="1"/>
              <a:t>ali</a:t>
            </a:r>
            <a:r>
              <a:rPr lang="en-US" dirty="0"/>
              <a:t> </a:t>
            </a:r>
            <a:r>
              <a:rPr lang="en-US" dirty="0" err="1"/>
              <a:t>prejemnikovo</a:t>
            </a:r>
            <a:r>
              <a:rPr lang="en-US" dirty="0"/>
              <a:t> </a:t>
            </a:r>
            <a:r>
              <a:rPr lang="en-US" dirty="0" err="1"/>
              <a:t>uporabniško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 v </a:t>
            </a:r>
            <a:r>
              <a:rPr lang="en-US" dirty="0" err="1"/>
              <a:t>aplikaciji</a:t>
            </a:r>
            <a:r>
              <a:rPr lang="en-US" dirty="0"/>
              <a:t>.</a:t>
            </a:r>
            <a:endParaRPr dirty="0"/>
          </a:p>
          <a:p>
            <a:pPr marL="800100" lvl="1" indent="-342900">
              <a:spcAft>
                <a:spcPts val="600"/>
              </a:spcAft>
            </a:pPr>
            <a:r>
              <a:rPr lang="en-US" dirty="0" err="1"/>
              <a:t>Pomaga</a:t>
            </a:r>
            <a:r>
              <a:rPr lang="en-US" dirty="0"/>
              <a:t> </a:t>
            </a:r>
            <a:r>
              <a:rPr lang="en-US" dirty="0" err="1"/>
              <a:t>potrditi</a:t>
            </a:r>
            <a:r>
              <a:rPr lang="en-US" dirty="0"/>
              <a:t> </a:t>
            </a:r>
            <a:r>
              <a:rPr lang="en-US" dirty="0" err="1"/>
              <a:t>identiteto</a:t>
            </a:r>
            <a:r>
              <a:rPr lang="en-US" dirty="0"/>
              <a:t> </a:t>
            </a:r>
            <a:r>
              <a:rPr lang="en-US" dirty="0" err="1"/>
              <a:t>prejemnika</a:t>
            </a:r>
            <a:r>
              <a:rPr lang="en-US" dirty="0"/>
              <a:t>.</a:t>
            </a:r>
            <a:endParaRPr dirty="0"/>
          </a:p>
          <a:p>
            <a:pPr marL="342900" indent="-342900">
              <a:spcAft>
                <a:spcPts val="600"/>
              </a:spcAft>
            </a:pPr>
            <a:r>
              <a:rPr lang="en-US" b="1" dirty="0"/>
              <a:t>Telefonska </a:t>
            </a:r>
            <a:r>
              <a:rPr lang="en-US" b="1" dirty="0" err="1"/>
              <a:t>številka</a:t>
            </a:r>
            <a:endParaRPr dirty="0" err="1"/>
          </a:p>
          <a:p>
            <a:pPr marL="800100" lvl="1" indent="-342900">
              <a:spcAft>
                <a:spcPts val="600"/>
              </a:spcAft>
            </a:pPr>
            <a:r>
              <a:rPr lang="en-US" dirty="0" err="1"/>
              <a:t>Uporablja</a:t>
            </a:r>
            <a:r>
              <a:rPr lang="en-US" dirty="0"/>
              <a:t> se v </a:t>
            </a:r>
            <a:r>
              <a:rPr lang="en-US" dirty="0" err="1"/>
              <a:t>določenih</a:t>
            </a:r>
            <a:r>
              <a:rPr lang="en-US" dirty="0"/>
              <a:t> </a:t>
            </a:r>
            <a:r>
              <a:rPr lang="en-US" dirty="0" err="1"/>
              <a:t>plačilnih</a:t>
            </a:r>
            <a:r>
              <a:rPr lang="en-US" dirty="0"/>
              <a:t> </a:t>
            </a:r>
            <a:r>
              <a:rPr lang="en-US" dirty="0" err="1"/>
              <a:t>aplikacijah</a:t>
            </a:r>
            <a:r>
              <a:rPr lang="en-US" dirty="0"/>
              <a:t> 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korak</a:t>
            </a:r>
            <a:r>
              <a:rPr lang="en-US" dirty="0"/>
              <a:t> </a:t>
            </a:r>
            <a:r>
              <a:rPr lang="en-US" dirty="0" err="1"/>
              <a:t>preverjanja</a:t>
            </a:r>
            <a:r>
              <a:rPr lang="en-US" dirty="0"/>
              <a:t>.</a:t>
            </a:r>
            <a:endParaRPr dirty="0"/>
          </a:p>
          <a:p>
            <a:pPr marL="800100" lvl="1" indent="-342900">
              <a:spcAft>
                <a:spcPts val="600"/>
              </a:spcAft>
            </a:pPr>
            <a:r>
              <a:rPr lang="en-US" dirty="0" err="1"/>
              <a:t>Zagotavlja</a:t>
            </a:r>
            <a:r>
              <a:rPr lang="en-US" dirty="0"/>
              <a:t> </a:t>
            </a:r>
            <a:r>
              <a:rPr lang="en-US" dirty="0" err="1"/>
              <a:t>varne</a:t>
            </a:r>
            <a:r>
              <a:rPr lang="en-US" dirty="0"/>
              <a:t> in </a:t>
            </a:r>
            <a:r>
              <a:rPr lang="en-US" dirty="0" err="1"/>
              <a:t>točne</a:t>
            </a:r>
            <a:r>
              <a:rPr lang="en-US" dirty="0"/>
              <a:t> </a:t>
            </a:r>
            <a:r>
              <a:rPr lang="en-US" dirty="0" err="1"/>
              <a:t>transakcije</a:t>
            </a:r>
            <a:r>
              <a:rPr lang="en-US" dirty="0"/>
              <a:t>.</a:t>
            </a:r>
            <a:endParaRPr dirty="0"/>
          </a:p>
          <a:p>
            <a:pPr marL="342900" indent="-342900">
              <a:spcAft>
                <a:spcPts val="600"/>
              </a:spcAft>
            </a:pPr>
            <a:r>
              <a:rPr lang="en-US" b="1" dirty="0" err="1"/>
              <a:t>Podatek</a:t>
            </a:r>
            <a:r>
              <a:rPr lang="en-US" b="1" dirty="0"/>
              <a:t> o </a:t>
            </a:r>
            <a:r>
              <a:rPr lang="en-US" b="1" dirty="0" err="1"/>
              <a:t>namenu</a:t>
            </a:r>
            <a:r>
              <a:rPr lang="en-US" b="1" dirty="0"/>
              <a:t> </a:t>
            </a:r>
            <a:r>
              <a:rPr lang="en-US" b="1" dirty="0" err="1"/>
              <a:t>plačila</a:t>
            </a:r>
            <a:endParaRPr dirty="0" err="1"/>
          </a:p>
          <a:p>
            <a:pPr marL="800100" lvl="1" indent="-342900">
              <a:spcAft>
                <a:spcPts val="600"/>
              </a:spcAft>
            </a:pPr>
            <a:r>
              <a:rPr lang="en-US" dirty="0" err="1"/>
              <a:t>Kratek</a:t>
            </a:r>
            <a:r>
              <a:rPr lang="en-US" dirty="0"/>
              <a:t> </a:t>
            </a:r>
            <a:r>
              <a:rPr lang="en-US" dirty="0" err="1"/>
              <a:t>zapis</a:t>
            </a:r>
            <a:r>
              <a:rPr lang="en-US" dirty="0"/>
              <a:t>, ki </a:t>
            </a:r>
            <a:r>
              <a:rPr lang="en-US" dirty="0" err="1"/>
              <a:t>opisuje</a:t>
            </a:r>
            <a:r>
              <a:rPr lang="en-US" dirty="0"/>
              <a:t> </a:t>
            </a:r>
            <a:r>
              <a:rPr lang="en-US" dirty="0" err="1"/>
              <a:t>namen</a:t>
            </a:r>
            <a:r>
              <a:rPr lang="en-US" dirty="0"/>
              <a:t> </a:t>
            </a:r>
            <a:r>
              <a:rPr lang="en-US" dirty="0" err="1"/>
              <a:t>nakazila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"</a:t>
            </a:r>
            <a:r>
              <a:rPr lang="en-US" dirty="0" err="1"/>
              <a:t>Darilo</a:t>
            </a:r>
            <a:r>
              <a:rPr lang="en-US" dirty="0"/>
              <a:t> za </a:t>
            </a:r>
            <a:r>
              <a:rPr lang="en-US" dirty="0" err="1"/>
              <a:t>vnuka</a:t>
            </a:r>
            <a:r>
              <a:rPr lang="en-US" dirty="0"/>
              <a:t>")</a:t>
            </a:r>
            <a:endParaRPr dirty="0"/>
          </a:p>
          <a:p>
            <a:pPr marL="800100" lvl="1" indent="-342900">
              <a:spcAft>
                <a:spcPts val="600"/>
              </a:spcAft>
            </a:pPr>
            <a:r>
              <a:rPr lang="en-US" dirty="0"/>
              <a:t>Tako </a:t>
            </a:r>
            <a:r>
              <a:rPr lang="en-US" dirty="0" err="1"/>
              <a:t>pošiljatelju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 </a:t>
            </a:r>
            <a:r>
              <a:rPr lang="en-US" dirty="0" err="1"/>
              <a:t>prejemniku</a:t>
            </a:r>
            <a:r>
              <a:rPr lang="en-US" dirty="0"/>
              <a:t> </a:t>
            </a:r>
            <a:r>
              <a:rPr lang="en-US" dirty="0" err="1"/>
              <a:t>pomaga</a:t>
            </a:r>
            <a:r>
              <a:rPr lang="en-US" dirty="0"/>
              <a:t> 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preglednosti</a:t>
            </a:r>
            <a:r>
              <a:rPr lang="en-US" dirty="0"/>
              <a:t> </a:t>
            </a:r>
            <a:r>
              <a:rPr lang="en-US" dirty="0" err="1"/>
              <a:t>transakcije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4" name="Google Shape;182;p14">
            <a:extLst>
              <a:ext uri="{FF2B5EF4-FFF2-40B4-BE49-F238E27FC236}">
                <a16:creationId xmlns:a16="http://schemas.microsoft.com/office/drawing/2014/main" id="{F889AFF3-DD99-2451-E27A-6F4B4923290B}"/>
              </a:ext>
            </a:extLst>
          </p:cNvPr>
          <p:cNvSpPr/>
          <p:nvPr/>
        </p:nvSpPr>
        <p:spPr>
          <a:xfrm>
            <a:off x="7897090" y="0"/>
            <a:ext cx="4289285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rgbClr val="1C2E78"/>
                </a:solidFill>
              </a:rPr>
              <a:t>4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.3 </a:t>
            </a:r>
            <a:r>
              <a:rPr lang="pl-PL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Razumevanje obrazcev in obveznih podatkovnih polj 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151" y="1582783"/>
            <a:ext cx="4032718" cy="403271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2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 err="1"/>
              <a:t>Nasveti</a:t>
            </a:r>
            <a:r>
              <a:rPr lang="en-US" dirty="0"/>
              <a:t> za </a:t>
            </a:r>
            <a:r>
              <a:rPr lang="en-US" dirty="0" err="1"/>
              <a:t>zagotavljanje</a:t>
            </a:r>
            <a:r>
              <a:rPr lang="en-US" dirty="0"/>
              <a:t> </a:t>
            </a:r>
            <a:r>
              <a:rPr lang="en-US" dirty="0" err="1"/>
              <a:t>točnosti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digitalnih</a:t>
            </a:r>
            <a:r>
              <a:rPr lang="en-US" dirty="0"/>
              <a:t> </a:t>
            </a:r>
            <a:r>
              <a:rPr lang="en-US" dirty="0" err="1"/>
              <a:t>denarnih</a:t>
            </a:r>
            <a:r>
              <a:rPr lang="en-US" dirty="0"/>
              <a:t> </a:t>
            </a:r>
            <a:r>
              <a:rPr lang="en-US" dirty="0" err="1"/>
              <a:t>nakazilih</a:t>
            </a:r>
            <a:r>
              <a:rPr lang="en-US" dirty="0"/>
              <a:t>  (1/2)</a:t>
            </a:r>
            <a:endParaRPr dirty="0"/>
          </a:p>
        </p:txBody>
      </p:sp>
      <p:sp>
        <p:nvSpPr>
          <p:cNvPr id="233" name="Google Shape;233;p12"/>
          <p:cNvSpPr txBox="1">
            <a:spLocks noGrp="1"/>
          </p:cNvSpPr>
          <p:nvPr>
            <p:ph type="body" idx="1"/>
          </p:nvPr>
        </p:nvSpPr>
        <p:spPr>
          <a:xfrm>
            <a:off x="557998" y="1800000"/>
            <a:ext cx="8333453" cy="45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indent="-228600">
              <a:spcAft>
                <a:spcPts val="600"/>
              </a:spcAft>
              <a:buSzPct val="117647"/>
            </a:pPr>
            <a:r>
              <a:rPr lang="en-US" b="1" dirty="0"/>
              <a:t>Ne </a:t>
            </a:r>
            <a:r>
              <a:rPr lang="en-US" b="1" dirty="0" err="1"/>
              <a:t>uporabljajte</a:t>
            </a:r>
            <a:r>
              <a:rPr lang="en-US" b="1" dirty="0"/>
              <a:t> </a:t>
            </a:r>
            <a:r>
              <a:rPr lang="en-US" b="1" dirty="0" err="1"/>
              <a:t>javnega</a:t>
            </a:r>
            <a:r>
              <a:rPr lang="en-US" b="1" dirty="0"/>
              <a:t> </a:t>
            </a:r>
            <a:r>
              <a:rPr lang="en-US" b="1" dirty="0" err="1"/>
              <a:t>brezžičnega</a:t>
            </a:r>
            <a:r>
              <a:rPr lang="en-US" b="1" dirty="0"/>
              <a:t> </a:t>
            </a:r>
            <a:r>
              <a:rPr lang="en-US" b="1" dirty="0" err="1"/>
              <a:t>omrežja</a:t>
            </a:r>
            <a:r>
              <a:rPr lang="en-US" b="1" dirty="0"/>
              <a:t>.</a:t>
            </a:r>
            <a:endParaRPr lang="en-US" dirty="0"/>
          </a:p>
          <a:p>
            <a:pPr marL="685800" lvl="1" indent="-228600">
              <a:spcAft>
                <a:spcPts val="600"/>
              </a:spcAft>
              <a:buSzPct val="115508"/>
            </a:pPr>
            <a:r>
              <a:rPr lang="en-US" dirty="0" err="1"/>
              <a:t>Uporabljajte</a:t>
            </a:r>
            <a:r>
              <a:rPr lang="en-US" dirty="0"/>
              <a:t> varna </a:t>
            </a:r>
            <a:r>
              <a:rPr lang="en-US" dirty="0" err="1"/>
              <a:t>omrežja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mobilne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in </a:t>
            </a:r>
            <a:r>
              <a:rPr lang="en-US" dirty="0" err="1"/>
              <a:t>preprečite</a:t>
            </a:r>
            <a:r>
              <a:rPr lang="en-US" dirty="0"/>
              <a:t>, da bi </a:t>
            </a:r>
            <a:r>
              <a:rPr lang="en-US" dirty="0" err="1"/>
              <a:t>kdo</a:t>
            </a:r>
            <a:r>
              <a:rPr lang="en-US" dirty="0"/>
              <a:t> </a:t>
            </a:r>
            <a:r>
              <a:rPr lang="en-US" dirty="0" err="1"/>
              <a:t>nepooblaščeno</a:t>
            </a:r>
            <a:r>
              <a:rPr lang="en-US" dirty="0"/>
              <a:t> </a:t>
            </a:r>
            <a:r>
              <a:rPr lang="en-US" dirty="0" err="1"/>
              <a:t>dostopal</a:t>
            </a:r>
            <a:r>
              <a:rPr lang="en-US" dirty="0"/>
              <a:t> do </a:t>
            </a:r>
            <a:r>
              <a:rPr lang="en-US" dirty="0" err="1"/>
              <a:t>vaših</a:t>
            </a:r>
            <a:r>
              <a:rPr lang="en-US" dirty="0"/>
              <a:t> </a:t>
            </a:r>
            <a:r>
              <a:rPr lang="en-US" dirty="0" err="1"/>
              <a:t>podatkov</a:t>
            </a:r>
            <a:r>
              <a:rPr lang="en-US" dirty="0"/>
              <a:t>.</a:t>
            </a:r>
            <a:endParaRPr lang="en-US" b="1" dirty="0"/>
          </a:p>
          <a:p>
            <a:pPr marL="228600" indent="-228600">
              <a:spcAft>
                <a:spcPts val="600"/>
              </a:spcAft>
              <a:buSzPct val="117647"/>
            </a:pPr>
            <a:r>
              <a:rPr lang="en-US" b="1" dirty="0" err="1"/>
              <a:t>Pazljivo</a:t>
            </a:r>
            <a:r>
              <a:rPr lang="en-US" b="1" dirty="0"/>
              <a:t> </a:t>
            </a:r>
            <a:r>
              <a:rPr lang="en-US" b="1" dirty="0" err="1"/>
              <a:t>preglejte</a:t>
            </a:r>
            <a:r>
              <a:rPr lang="en-US" b="1" dirty="0"/>
              <a:t> </a:t>
            </a:r>
            <a:r>
              <a:rPr lang="en-US" b="1" dirty="0" err="1"/>
              <a:t>vse</a:t>
            </a:r>
            <a:r>
              <a:rPr lang="en-US" b="1" dirty="0"/>
              <a:t> </a:t>
            </a:r>
            <a:r>
              <a:rPr lang="en-US" b="1" dirty="0" err="1"/>
              <a:t>podatke</a:t>
            </a:r>
            <a:r>
              <a:rPr lang="en-US" b="1" dirty="0"/>
              <a:t>.</a:t>
            </a:r>
            <a:endParaRPr dirty="0"/>
          </a:p>
          <a:p>
            <a:pPr marL="685800" lvl="1" indent="-228600">
              <a:spcAft>
                <a:spcPts val="600"/>
              </a:spcAft>
              <a:buSzPct val="115508"/>
            </a:pPr>
            <a:r>
              <a:rPr lang="en-US" dirty="0" err="1"/>
              <a:t>Preverite</a:t>
            </a:r>
            <a:r>
              <a:rPr lang="en-US" dirty="0"/>
              <a:t> IBAN, </a:t>
            </a:r>
            <a:r>
              <a:rPr lang="en-US" dirty="0" err="1"/>
              <a:t>uporabniško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, </a:t>
            </a:r>
            <a:r>
              <a:rPr lang="en-US" dirty="0" err="1"/>
              <a:t>telefonsko</a:t>
            </a:r>
            <a:r>
              <a:rPr lang="en-US" dirty="0"/>
              <a:t> </a:t>
            </a:r>
            <a:r>
              <a:rPr lang="en-US" dirty="0" err="1"/>
              <a:t>številko</a:t>
            </a:r>
            <a:r>
              <a:rPr lang="en-US" dirty="0"/>
              <a:t> in </a:t>
            </a:r>
            <a:r>
              <a:rPr lang="en-US" dirty="0" err="1"/>
              <a:t>podatek</a:t>
            </a:r>
            <a:r>
              <a:rPr lang="en-US" dirty="0"/>
              <a:t> o </a:t>
            </a:r>
            <a:r>
              <a:rPr lang="en-US" dirty="0" err="1"/>
              <a:t>namenu</a:t>
            </a:r>
            <a:r>
              <a:rPr lang="en-US" dirty="0"/>
              <a:t> </a:t>
            </a:r>
            <a:r>
              <a:rPr lang="en-US" dirty="0" err="1"/>
              <a:t>plačila</a:t>
            </a:r>
            <a:r>
              <a:rPr lang="en-US" dirty="0"/>
              <a:t>.</a:t>
            </a:r>
            <a:endParaRPr dirty="0"/>
          </a:p>
          <a:p>
            <a:pPr marL="685800" lvl="1" indent="-228600">
              <a:spcAft>
                <a:spcPts val="600"/>
              </a:spcAft>
              <a:buSzPct val="115508"/>
            </a:pP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majhna</a:t>
            </a:r>
            <a:r>
              <a:rPr lang="en-US" dirty="0"/>
              <a:t> </a:t>
            </a:r>
            <a:r>
              <a:rPr lang="en-US" dirty="0" err="1"/>
              <a:t>tipkarska</a:t>
            </a:r>
            <a:r>
              <a:rPr lang="en-US" dirty="0"/>
              <a:t> </a:t>
            </a:r>
            <a:r>
              <a:rPr lang="en-US" dirty="0" err="1"/>
              <a:t>napaka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 </a:t>
            </a:r>
            <a:r>
              <a:rPr lang="en-US" dirty="0" err="1"/>
              <a:t>usmeri</a:t>
            </a:r>
            <a:r>
              <a:rPr lang="en-US" dirty="0"/>
              <a:t> denar 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napačen</a:t>
            </a:r>
            <a:r>
              <a:rPr lang="en-US" dirty="0"/>
              <a:t> </a:t>
            </a:r>
            <a:r>
              <a:rPr lang="en-US" dirty="0" err="1"/>
              <a:t>račun</a:t>
            </a:r>
            <a:r>
              <a:rPr lang="en-US" dirty="0"/>
              <a:t>.</a:t>
            </a:r>
          </a:p>
          <a:p>
            <a:pPr marL="228600" indent="-228600">
              <a:spcAft>
                <a:spcPts val="600"/>
              </a:spcAft>
              <a:buSzPct val="117647"/>
            </a:pPr>
            <a:r>
              <a:rPr lang="en-US" b="1" dirty="0" err="1"/>
              <a:t>Preverite</a:t>
            </a:r>
            <a:r>
              <a:rPr lang="en-US" b="1" dirty="0"/>
              <a:t> </a:t>
            </a:r>
            <a:r>
              <a:rPr lang="en-US" b="1" dirty="0" err="1"/>
              <a:t>podatke</a:t>
            </a:r>
            <a:r>
              <a:rPr lang="en-US" b="1" dirty="0"/>
              <a:t> s </a:t>
            </a:r>
            <a:r>
              <a:rPr lang="en-US" b="1" dirty="0" err="1"/>
              <a:t>prejemnikovo</a:t>
            </a:r>
            <a:r>
              <a:rPr lang="en-US" b="1" dirty="0"/>
              <a:t> </a:t>
            </a:r>
            <a:r>
              <a:rPr lang="en-US" b="1" dirty="0" err="1"/>
              <a:t>potrditvijo</a:t>
            </a:r>
            <a:r>
              <a:rPr lang="en-US" b="1" dirty="0"/>
              <a:t>.</a:t>
            </a:r>
            <a:endParaRPr dirty="0" err="1"/>
          </a:p>
          <a:p>
            <a:pPr marL="685800" lvl="1" indent="-228600">
              <a:spcAft>
                <a:spcPts val="600"/>
              </a:spcAft>
              <a:buSzPct val="115508"/>
            </a:pPr>
            <a:r>
              <a:rPr lang="en-US" dirty="0" err="1"/>
              <a:t>Prosite</a:t>
            </a:r>
            <a:r>
              <a:rPr lang="en-US" dirty="0"/>
              <a:t> </a:t>
            </a:r>
            <a:r>
              <a:rPr lang="en-US" dirty="0" err="1"/>
              <a:t>prejemnika</a:t>
            </a:r>
            <a:r>
              <a:rPr lang="en-US" dirty="0"/>
              <a:t>, </a:t>
            </a:r>
            <a:r>
              <a:rPr lang="en-US" dirty="0" err="1"/>
              <a:t>naj</a:t>
            </a:r>
            <a:r>
              <a:rPr lang="en-US" dirty="0"/>
              <a:t> </a:t>
            </a:r>
            <a:r>
              <a:rPr lang="en-US" dirty="0" err="1"/>
              <a:t>potrdi</a:t>
            </a:r>
            <a:r>
              <a:rPr lang="en-US" dirty="0"/>
              <a:t> </a:t>
            </a:r>
            <a:r>
              <a:rPr lang="en-US" dirty="0" err="1"/>
              <a:t>podatke</a:t>
            </a:r>
            <a:r>
              <a:rPr lang="en-US" dirty="0"/>
              <a:t>, </a:t>
            </a:r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 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nakazilih</a:t>
            </a:r>
            <a:r>
              <a:rPr lang="en-US" dirty="0"/>
              <a:t>. </a:t>
            </a:r>
          </a:p>
          <a:p>
            <a:pPr marL="685800" lvl="1" indent="-228600">
              <a:spcAft>
                <a:spcPts val="600"/>
              </a:spcAft>
              <a:buSzPct val="115508"/>
            </a:pPr>
            <a:r>
              <a:rPr lang="en-US" dirty="0" err="1"/>
              <a:t>Preverjene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 </a:t>
            </a:r>
            <a:r>
              <a:rPr lang="en-US" dirty="0" err="1"/>
              <a:t>varno</a:t>
            </a:r>
            <a:r>
              <a:rPr lang="en-US" dirty="0"/>
              <a:t> </a:t>
            </a:r>
            <a:r>
              <a:rPr lang="en-US" dirty="0" err="1"/>
              <a:t>shranite</a:t>
            </a:r>
            <a:r>
              <a:rPr lang="en-US" dirty="0"/>
              <a:t> za </a:t>
            </a:r>
            <a:r>
              <a:rPr lang="en-US" dirty="0" err="1"/>
              <a:t>prihodnjo</a:t>
            </a:r>
            <a:r>
              <a:rPr lang="en-US" dirty="0"/>
              <a:t> </a:t>
            </a:r>
            <a:r>
              <a:rPr lang="en-US" dirty="0" err="1"/>
              <a:t>uporabo</a:t>
            </a:r>
            <a:r>
              <a:rPr lang="en-US" dirty="0"/>
              <a:t>.</a:t>
            </a:r>
            <a:endParaRPr dirty="0"/>
          </a:p>
          <a:p>
            <a:pPr marL="685800" lvl="1" indent="-91440" algn="l" rtl="0">
              <a:lnSpc>
                <a:spcPct val="100000"/>
              </a:lnSpc>
              <a:spcAft>
                <a:spcPts val="600"/>
              </a:spcAft>
              <a:buSzPct val="115508"/>
              <a:buNone/>
            </a:pPr>
            <a:endParaRPr dirty="0"/>
          </a:p>
        </p:txBody>
      </p:sp>
      <p:sp>
        <p:nvSpPr>
          <p:cNvPr id="234" name="Google Shape;234;p12"/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 txBox="1"/>
          <p:nvPr/>
        </p:nvSpPr>
        <p:spPr>
          <a:xfrm>
            <a:off x="7985760" y="6310144"/>
            <a:ext cx="382160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1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 Storyset,</a:t>
            </a:r>
            <a:r>
              <a:rPr lang="en-US" sz="11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82;p14">
            <a:extLst>
              <a:ext uri="{FF2B5EF4-FFF2-40B4-BE49-F238E27FC236}">
                <a16:creationId xmlns:a16="http://schemas.microsoft.com/office/drawing/2014/main" id="{73FCAA4A-8B32-9D58-4462-2E91223584F1}"/>
              </a:ext>
            </a:extLst>
          </p:cNvPr>
          <p:cNvSpPr/>
          <p:nvPr/>
        </p:nvSpPr>
        <p:spPr>
          <a:xfrm>
            <a:off x="7897090" y="0"/>
            <a:ext cx="4289285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rgbClr val="1C2E78"/>
                </a:solidFill>
              </a:rPr>
              <a:t>4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.3 </a:t>
            </a:r>
            <a:r>
              <a:rPr lang="pl-PL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Razumevanje obrazcev in obveznih podatkovnih polj 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>
          <a:extLst>
            <a:ext uri="{FF2B5EF4-FFF2-40B4-BE49-F238E27FC236}">
              <a16:creationId xmlns:a16="http://schemas.microsoft.com/office/drawing/2014/main" id="{A2D63642-9C70-FFB2-14FB-6DF76CD5D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2">
            <a:extLst>
              <a:ext uri="{FF2B5EF4-FFF2-40B4-BE49-F238E27FC236}">
                <a16:creationId xmlns:a16="http://schemas.microsoft.com/office/drawing/2014/main" id="{0B545612-3A84-F28D-2392-CF281AC667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151" y="1582783"/>
            <a:ext cx="4032718" cy="403271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2">
            <a:extLst>
              <a:ext uri="{FF2B5EF4-FFF2-40B4-BE49-F238E27FC236}">
                <a16:creationId xmlns:a16="http://schemas.microsoft.com/office/drawing/2014/main" id="{B44E6392-7F4A-CC6D-7425-04B6506343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 err="1"/>
              <a:t>Nasveti</a:t>
            </a:r>
            <a:r>
              <a:rPr lang="en-US" dirty="0"/>
              <a:t> za </a:t>
            </a:r>
            <a:r>
              <a:rPr lang="en-US" dirty="0" err="1"/>
              <a:t>zagotavljanje</a:t>
            </a:r>
            <a:r>
              <a:rPr lang="en-US" dirty="0"/>
              <a:t> </a:t>
            </a:r>
            <a:r>
              <a:rPr lang="en-US" dirty="0" err="1"/>
              <a:t>točnosti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digitalnih</a:t>
            </a:r>
            <a:r>
              <a:rPr lang="en-US" dirty="0"/>
              <a:t> </a:t>
            </a:r>
            <a:r>
              <a:rPr lang="en-US" dirty="0" err="1"/>
              <a:t>denarnih</a:t>
            </a:r>
            <a:r>
              <a:rPr lang="en-US" dirty="0"/>
              <a:t> </a:t>
            </a:r>
            <a:r>
              <a:rPr lang="en-US" dirty="0" err="1"/>
              <a:t>nakazilih</a:t>
            </a:r>
            <a:r>
              <a:rPr lang="en-US" dirty="0"/>
              <a:t>  (2/2)</a:t>
            </a:r>
          </a:p>
        </p:txBody>
      </p:sp>
      <p:sp>
        <p:nvSpPr>
          <p:cNvPr id="233" name="Google Shape;233;p12">
            <a:extLst>
              <a:ext uri="{FF2B5EF4-FFF2-40B4-BE49-F238E27FC236}">
                <a16:creationId xmlns:a16="http://schemas.microsoft.com/office/drawing/2014/main" id="{BFEA161B-8785-28DA-B664-D820FCDAD1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7998" y="1800000"/>
            <a:ext cx="8333453" cy="45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indent="-228600">
              <a:spcAft>
                <a:spcPts val="600"/>
              </a:spcAft>
              <a:buSzPct val="117647"/>
            </a:pPr>
            <a:r>
              <a:rPr lang="en-US" b="1" dirty="0" err="1"/>
              <a:t>Vzemite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čas</a:t>
            </a:r>
            <a:r>
              <a:rPr lang="en-US" b="1" dirty="0"/>
              <a:t>.</a:t>
            </a:r>
          </a:p>
          <a:p>
            <a:pPr marL="685800" lvl="1" indent="-228600">
              <a:spcAft>
                <a:spcPts val="600"/>
              </a:spcAft>
              <a:buSzPct val="115508"/>
            </a:pPr>
            <a:r>
              <a:rPr lang="en-US" dirty="0"/>
              <a:t>Pri </a:t>
            </a:r>
            <a:r>
              <a:rPr lang="en-US" dirty="0" err="1"/>
              <a:t>vnašanju</a:t>
            </a:r>
            <a:r>
              <a:rPr lang="en-US" dirty="0"/>
              <a:t> </a:t>
            </a:r>
            <a:r>
              <a:rPr lang="en-US" dirty="0" err="1"/>
              <a:t>podatkov</a:t>
            </a:r>
            <a:r>
              <a:rPr lang="en-US" dirty="0"/>
              <a:t> ne </a:t>
            </a:r>
            <a:r>
              <a:rPr lang="en-US" dirty="0" err="1"/>
              <a:t>hitite</a:t>
            </a:r>
            <a:r>
              <a:rPr lang="en-US" dirty="0"/>
              <a:t>. </a:t>
            </a:r>
          </a:p>
          <a:p>
            <a:pPr marL="685800" lvl="1" indent="-228600">
              <a:spcAft>
                <a:spcPts val="600"/>
              </a:spcAft>
              <a:buSzPct val="115508"/>
            </a:pPr>
            <a:r>
              <a:rPr lang="en-US" dirty="0" err="1"/>
              <a:t>Umirjenost</a:t>
            </a:r>
            <a:r>
              <a:rPr lang="en-US" dirty="0"/>
              <a:t> </a:t>
            </a:r>
            <a:r>
              <a:rPr lang="en-US" dirty="0" err="1"/>
              <a:t>zmanjšuje</a:t>
            </a:r>
            <a:r>
              <a:rPr lang="en-US" dirty="0"/>
              <a:t> </a:t>
            </a: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napak</a:t>
            </a:r>
            <a:r>
              <a:rPr lang="en-US" dirty="0"/>
              <a:t>.</a:t>
            </a:r>
            <a:endParaRPr dirty="0"/>
          </a:p>
          <a:p>
            <a:pPr marL="228600" indent="-228600">
              <a:spcAft>
                <a:spcPts val="600"/>
              </a:spcAft>
              <a:buSzPct val="117647"/>
            </a:pPr>
            <a:r>
              <a:rPr lang="en-US" b="1" dirty="0"/>
              <a:t>Bodite </a:t>
            </a:r>
            <a:r>
              <a:rPr lang="en-US" b="1" dirty="0" err="1"/>
              <a:t>previdni</a:t>
            </a:r>
            <a:r>
              <a:rPr lang="en-US" b="1" dirty="0"/>
              <a:t> </a:t>
            </a:r>
            <a:r>
              <a:rPr lang="en-US" b="1" dirty="0" err="1"/>
              <a:t>pri</a:t>
            </a:r>
            <a:r>
              <a:rPr lang="en-US" b="1" dirty="0"/>
              <a:t> </a:t>
            </a:r>
            <a:r>
              <a:rPr lang="en-US" b="1" dirty="0" err="1"/>
              <a:t>samodejnem</a:t>
            </a:r>
            <a:r>
              <a:rPr lang="en-US" b="1" dirty="0"/>
              <a:t> </a:t>
            </a:r>
            <a:r>
              <a:rPr lang="en-US" b="1" dirty="0" err="1"/>
              <a:t>izpolnjevanju</a:t>
            </a:r>
            <a:r>
              <a:rPr lang="en-US" b="1" dirty="0"/>
              <a:t> </a:t>
            </a:r>
            <a:r>
              <a:rPr lang="en-US" b="1" dirty="0" err="1"/>
              <a:t>polj</a:t>
            </a:r>
            <a:r>
              <a:rPr lang="en-US" b="1" dirty="0"/>
              <a:t>.</a:t>
            </a:r>
          </a:p>
          <a:p>
            <a:pPr marL="685800" lvl="1" indent="-228600">
              <a:spcAft>
                <a:spcPts val="600"/>
              </a:spcAft>
              <a:buSzPct val="115508"/>
            </a:pPr>
            <a:r>
              <a:rPr lang="en-US" dirty="0"/>
              <a:t>Preden </a:t>
            </a:r>
            <a:r>
              <a:rPr lang="en-US" dirty="0" err="1"/>
              <a:t>uporabite</a:t>
            </a:r>
            <a:r>
              <a:rPr lang="en-US" dirty="0"/>
              <a:t> </a:t>
            </a: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samodejnega</a:t>
            </a:r>
            <a:r>
              <a:rPr lang="en-US" dirty="0"/>
              <a:t> </a:t>
            </a:r>
            <a:r>
              <a:rPr lang="en-US" dirty="0" err="1"/>
              <a:t>izpolnjevanja</a:t>
            </a:r>
            <a:r>
              <a:rPr lang="en-US" dirty="0"/>
              <a:t> </a:t>
            </a:r>
            <a:r>
              <a:rPr lang="en-US" dirty="0" err="1"/>
              <a:t>polj</a:t>
            </a:r>
            <a:r>
              <a:rPr lang="en-US" dirty="0"/>
              <a:t>, se </a:t>
            </a:r>
            <a:r>
              <a:rPr lang="en-US" dirty="0" err="1"/>
              <a:t>prepričajte</a:t>
            </a:r>
            <a:r>
              <a:rPr lang="en-US" dirty="0"/>
              <a:t>, da so </a:t>
            </a:r>
            <a:r>
              <a:rPr lang="en-US" dirty="0" err="1"/>
              <a:t>shranjeni</a:t>
            </a:r>
            <a:r>
              <a:rPr lang="en-US" dirty="0"/>
              <a:t> </a:t>
            </a:r>
            <a:r>
              <a:rPr lang="en-US" dirty="0" err="1"/>
              <a:t>podatki</a:t>
            </a:r>
            <a:r>
              <a:rPr lang="en-US" dirty="0"/>
              <a:t> </a:t>
            </a:r>
            <a:r>
              <a:rPr lang="en-US" dirty="0" err="1"/>
              <a:t>pravilni</a:t>
            </a:r>
            <a:r>
              <a:rPr lang="en-US" dirty="0"/>
              <a:t>.</a:t>
            </a:r>
            <a:endParaRPr dirty="0"/>
          </a:p>
          <a:p>
            <a:pPr marL="685800" lvl="1" indent="-228600">
              <a:spcAft>
                <a:spcPts val="600"/>
              </a:spcAft>
              <a:buSzPct val="115508"/>
            </a:pPr>
            <a:r>
              <a:rPr lang="en-US" dirty="0" err="1"/>
              <a:t>Posodobite</a:t>
            </a:r>
            <a:r>
              <a:rPr lang="en-US" dirty="0"/>
              <a:t> </a:t>
            </a:r>
            <a:r>
              <a:rPr lang="en-US" dirty="0" err="1"/>
              <a:t>zastarele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v </a:t>
            </a:r>
            <a:r>
              <a:rPr lang="en-US" dirty="0" err="1"/>
              <a:t>aplikaciji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računu</a:t>
            </a:r>
            <a:r>
              <a:rPr lang="en-US" dirty="0"/>
              <a:t>.</a:t>
            </a:r>
            <a:endParaRPr dirty="0"/>
          </a:p>
          <a:p>
            <a:pPr marL="228600" indent="-228600">
              <a:spcAft>
                <a:spcPts val="600"/>
              </a:spcAft>
              <a:buSzPct val="117647"/>
            </a:pPr>
            <a:r>
              <a:rPr lang="en-US" b="1" dirty="0" err="1"/>
              <a:t>Preglejte</a:t>
            </a:r>
            <a:r>
              <a:rPr lang="en-US" b="1" dirty="0"/>
              <a:t> </a:t>
            </a:r>
            <a:r>
              <a:rPr lang="en-US" b="1" dirty="0" err="1"/>
              <a:t>povzetek</a:t>
            </a:r>
            <a:r>
              <a:rPr lang="en-US" b="1" dirty="0"/>
              <a:t>, ki se </a:t>
            </a:r>
            <a:r>
              <a:rPr lang="en-US" b="1" dirty="0" err="1"/>
              <a:t>pokaže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zaslonu</a:t>
            </a:r>
            <a:r>
              <a:rPr lang="en-US" b="1" dirty="0"/>
              <a:t> pred </a:t>
            </a:r>
            <a:r>
              <a:rPr lang="en-US" b="1" dirty="0" err="1"/>
              <a:t>potrditvijo</a:t>
            </a:r>
            <a:r>
              <a:rPr lang="en-US" b="1" dirty="0"/>
              <a:t> </a:t>
            </a:r>
            <a:r>
              <a:rPr lang="en-US" b="1" dirty="0" err="1"/>
              <a:t>plačila</a:t>
            </a:r>
            <a:r>
              <a:rPr lang="en-US" b="1" dirty="0"/>
              <a:t>.</a:t>
            </a:r>
          </a:p>
          <a:p>
            <a:pPr marL="685800" lvl="1" indent="-228600">
              <a:spcAft>
                <a:spcPts val="600"/>
              </a:spcAft>
              <a:buSzPct val="115508"/>
            </a:pPr>
            <a:r>
              <a:rPr lang="en-US" dirty="0" err="1"/>
              <a:t>Preverite</a:t>
            </a:r>
            <a:r>
              <a:rPr lang="en-US" dirty="0"/>
              <a:t> </a:t>
            </a:r>
            <a:r>
              <a:rPr lang="en-US" dirty="0" err="1"/>
              <a:t>končni</a:t>
            </a:r>
            <a:r>
              <a:rPr lang="en-US" dirty="0"/>
              <a:t> </a:t>
            </a:r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transakcije</a:t>
            </a:r>
            <a:r>
              <a:rPr lang="en-US" dirty="0"/>
              <a:t>, </a:t>
            </a:r>
            <a:r>
              <a:rPr lang="en-US" dirty="0" err="1"/>
              <a:t>preden</a:t>
            </a:r>
            <a:r>
              <a:rPr lang="en-US" dirty="0"/>
              <a:t> jo </a:t>
            </a:r>
            <a:r>
              <a:rPr lang="en-US" dirty="0" err="1"/>
              <a:t>potrdite</a:t>
            </a:r>
            <a:r>
              <a:rPr lang="en-US" dirty="0"/>
              <a:t>.</a:t>
            </a:r>
          </a:p>
          <a:p>
            <a:pPr marL="685800" lvl="1" indent="-228600">
              <a:spcAft>
                <a:spcPts val="600"/>
              </a:spcAft>
              <a:buSzPct val="115508"/>
            </a:pPr>
            <a:r>
              <a:rPr lang="en-US" dirty="0"/>
              <a:t>Bodite </a:t>
            </a:r>
            <a:r>
              <a:rPr lang="en-US" dirty="0" err="1"/>
              <a:t>pozorni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 </a:t>
            </a:r>
            <a:r>
              <a:rPr lang="en-US" dirty="0" err="1"/>
              <a:t>prejemnikovo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 in </a:t>
            </a:r>
            <a:r>
              <a:rPr lang="en-US" dirty="0" err="1"/>
              <a:t>znesek</a:t>
            </a:r>
            <a:r>
              <a:rPr lang="en-US" dirty="0"/>
              <a:t> </a:t>
            </a:r>
            <a:r>
              <a:rPr lang="en-US" dirty="0" err="1"/>
              <a:t>nakazila</a:t>
            </a:r>
            <a:r>
              <a:rPr lang="en-US" dirty="0"/>
              <a:t>.</a:t>
            </a:r>
            <a:endParaRPr dirty="0"/>
          </a:p>
          <a:p>
            <a:pPr marL="685800" lvl="1" indent="-91440" algn="l" rtl="0">
              <a:lnSpc>
                <a:spcPct val="100000"/>
              </a:lnSpc>
              <a:spcAft>
                <a:spcPts val="600"/>
              </a:spcAft>
              <a:buSzPct val="115508"/>
              <a:buNone/>
            </a:pPr>
            <a:endParaRPr dirty="0"/>
          </a:p>
          <a:p>
            <a:pPr marL="685800" lvl="1" indent="-91440" algn="l" rtl="0">
              <a:lnSpc>
                <a:spcPct val="100000"/>
              </a:lnSpc>
              <a:spcAft>
                <a:spcPts val="600"/>
              </a:spcAft>
              <a:buSzPct val="115508"/>
              <a:buNone/>
            </a:pPr>
            <a:endParaRPr dirty="0"/>
          </a:p>
        </p:txBody>
      </p:sp>
      <p:sp>
        <p:nvSpPr>
          <p:cNvPr id="234" name="Google Shape;234;p12">
            <a:extLst>
              <a:ext uri="{FF2B5EF4-FFF2-40B4-BE49-F238E27FC236}">
                <a16:creationId xmlns:a16="http://schemas.microsoft.com/office/drawing/2014/main" id="{4D480AE8-D934-C0C7-CD84-6BAC8DA08B89}"/>
              </a:ext>
            </a:extLst>
          </p:cNvPr>
          <p:cNvSpPr/>
          <p:nvPr/>
        </p:nvSpPr>
        <p:spPr>
          <a:xfrm>
            <a:off x="3048000" y="2274838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>
            <a:extLst>
              <a:ext uri="{FF2B5EF4-FFF2-40B4-BE49-F238E27FC236}">
                <a16:creationId xmlns:a16="http://schemas.microsoft.com/office/drawing/2014/main" id="{D3407C19-F712-E118-84C2-3C1BA6399520}"/>
              </a:ext>
            </a:extLst>
          </p:cNvPr>
          <p:cNvSpPr txBox="1"/>
          <p:nvPr/>
        </p:nvSpPr>
        <p:spPr>
          <a:xfrm>
            <a:off x="7985760" y="6310144"/>
            <a:ext cx="382160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1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Storyset,</a:t>
            </a:r>
            <a:r>
              <a:rPr lang="en-US" sz="11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82;p14">
            <a:extLst>
              <a:ext uri="{FF2B5EF4-FFF2-40B4-BE49-F238E27FC236}">
                <a16:creationId xmlns:a16="http://schemas.microsoft.com/office/drawing/2014/main" id="{4E4CF6A2-5BB1-A99E-A106-0A603F5A9349}"/>
              </a:ext>
            </a:extLst>
          </p:cNvPr>
          <p:cNvSpPr/>
          <p:nvPr/>
        </p:nvSpPr>
        <p:spPr>
          <a:xfrm>
            <a:off x="7897090" y="0"/>
            <a:ext cx="4289285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775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rgbClr val="1C2E78"/>
                </a:solidFill>
              </a:rPr>
              <a:t>4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.3 </a:t>
            </a:r>
            <a:r>
              <a:rPr lang="pl-PL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Razumevanje obrazcev in obveznih podatkovnih polj 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5942" y="1741715"/>
            <a:ext cx="4517572" cy="4517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1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2000"/>
            </a:pPr>
            <a:r>
              <a:rPr lang="en-US" sz="2000" dirty="0" err="1"/>
              <a:t>Enota</a:t>
            </a:r>
            <a:r>
              <a:rPr lang="en-US" sz="2000" dirty="0"/>
              <a:t> 4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Aplikacije</a:t>
            </a:r>
            <a:r>
              <a:rPr lang="en-US" dirty="0"/>
              <a:t> za </a:t>
            </a:r>
            <a:r>
              <a:rPr lang="en-US" dirty="0" err="1"/>
              <a:t>pošiljanje</a:t>
            </a:r>
            <a:r>
              <a:rPr lang="en-US" dirty="0"/>
              <a:t> in </a:t>
            </a:r>
            <a:r>
              <a:rPr lang="en-US" dirty="0" err="1"/>
              <a:t>prejemanje</a:t>
            </a:r>
            <a:r>
              <a:rPr lang="en-US" dirty="0"/>
              <a:t> </a:t>
            </a:r>
            <a:r>
              <a:rPr lang="en-US" dirty="0" err="1"/>
              <a:t>denarja</a:t>
            </a:r>
            <a:endParaRPr dirty="0" err="1"/>
          </a:p>
        </p:txBody>
      </p:sp>
      <p:sp>
        <p:nvSpPr>
          <p:cNvPr id="243" name="Google Shape;243;p41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/>
              <a:t>Cilji</a:t>
            </a:r>
          </a:p>
        </p:txBody>
      </p:sp>
      <p:sp>
        <p:nvSpPr>
          <p:cNvPr id="244" name="Google Shape;244;p41"/>
          <p:cNvSpPr txBox="1">
            <a:spLocks noGrp="1"/>
          </p:cNvSpPr>
          <p:nvPr>
            <p:ph type="body" idx="2"/>
          </p:nvPr>
        </p:nvSpPr>
        <p:spPr>
          <a:xfrm>
            <a:off x="617620" y="2849843"/>
            <a:ext cx="6218186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US" sz="2000" dirty="0"/>
              <a:t>Ob </a:t>
            </a:r>
            <a:r>
              <a:rPr lang="en-US" sz="2000" dirty="0" err="1"/>
              <a:t>zaključku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enote</a:t>
            </a:r>
            <a:r>
              <a:rPr lang="en-US" sz="2000" dirty="0"/>
              <a:t> </a:t>
            </a:r>
            <a:r>
              <a:rPr lang="en-US" sz="2000" dirty="0" err="1"/>
              <a:t>boste</a:t>
            </a:r>
            <a:r>
              <a:rPr lang="en-US" sz="2000" dirty="0"/>
              <a:t>:</a:t>
            </a:r>
            <a:endParaRPr lang="en-US" dirty="0"/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000" dirty="0" err="1"/>
              <a:t>poznali</a:t>
            </a:r>
            <a:r>
              <a:rPr lang="en-US" sz="2000" dirty="0"/>
              <a:t> </a:t>
            </a:r>
            <a:r>
              <a:rPr lang="en-US" sz="2000" dirty="0" err="1"/>
              <a:t>pogosto</a:t>
            </a:r>
            <a:r>
              <a:rPr lang="en-US" sz="2000" dirty="0"/>
              <a:t> </a:t>
            </a:r>
            <a:r>
              <a:rPr lang="en-US" sz="2000" dirty="0" err="1"/>
              <a:t>uporabljane</a:t>
            </a:r>
            <a:r>
              <a:rPr lang="en-US" sz="2000" dirty="0"/>
              <a:t> </a:t>
            </a:r>
            <a:r>
              <a:rPr lang="en-US" sz="2000" dirty="0" err="1"/>
              <a:t>aplikacije</a:t>
            </a:r>
            <a:r>
              <a:rPr lang="en-US" sz="2000" dirty="0"/>
              <a:t>,</a:t>
            </a:r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000" dirty="0" err="1"/>
              <a:t>razumeli</a:t>
            </a:r>
            <a:r>
              <a:rPr lang="en-US" sz="2000" dirty="0"/>
              <a:t> </a:t>
            </a:r>
            <a:r>
              <a:rPr lang="en-US" sz="2000" dirty="0" err="1"/>
              <a:t>funkcije</a:t>
            </a:r>
            <a:r>
              <a:rPr lang="en-US" sz="2000" dirty="0"/>
              <a:t> </a:t>
            </a:r>
            <a:r>
              <a:rPr lang="en-US" sz="2000" dirty="0" err="1"/>
              <a:t>aplikacij</a:t>
            </a:r>
            <a:r>
              <a:rPr lang="en-US" sz="2000" dirty="0"/>
              <a:t>,</a:t>
            </a:r>
            <a:endParaRPr dirty="0"/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000" dirty="0" err="1"/>
              <a:t>znali</a:t>
            </a:r>
            <a:r>
              <a:rPr lang="en-US" sz="2000" dirty="0"/>
              <a:t> </a:t>
            </a:r>
            <a:r>
              <a:rPr lang="en-US" sz="2000" dirty="0" err="1"/>
              <a:t>aplikacije</a:t>
            </a:r>
            <a:r>
              <a:rPr lang="en-US" sz="2000" dirty="0"/>
              <a:t> </a:t>
            </a:r>
            <a:r>
              <a:rPr lang="en-US" sz="2000" dirty="0" err="1"/>
              <a:t>namestiti</a:t>
            </a:r>
            <a:r>
              <a:rPr lang="en-US" sz="2000" dirty="0"/>
              <a:t> in </a:t>
            </a:r>
            <a:r>
              <a:rPr lang="en-US" sz="2000" dirty="0" err="1"/>
              <a:t>jih</a:t>
            </a:r>
            <a:r>
              <a:rPr lang="en-US" sz="2000" dirty="0"/>
              <a:t> </a:t>
            </a:r>
            <a:r>
              <a:rPr lang="en-US" sz="2000" dirty="0" err="1"/>
              <a:t>nastaviti</a:t>
            </a:r>
            <a:r>
              <a:rPr lang="en-US" sz="2000" dirty="0"/>
              <a:t> za </a:t>
            </a:r>
            <a:r>
              <a:rPr lang="en-US" sz="2000" dirty="0" err="1"/>
              <a:t>uporabo</a:t>
            </a:r>
            <a:r>
              <a:rPr lang="en-US" sz="2000" dirty="0"/>
              <a:t>,</a:t>
            </a:r>
            <a:endParaRPr dirty="0"/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000" dirty="0" err="1"/>
              <a:t>znali</a:t>
            </a:r>
            <a:r>
              <a:rPr lang="en-US" sz="2000" dirty="0"/>
              <a:t> </a:t>
            </a:r>
            <a:r>
              <a:rPr lang="en-US" sz="2000" dirty="0" err="1"/>
              <a:t>primerjati</a:t>
            </a:r>
            <a:r>
              <a:rPr lang="en-US" sz="2000" dirty="0"/>
              <a:t>, </a:t>
            </a:r>
            <a:r>
              <a:rPr lang="en-US" sz="2000" dirty="0" err="1"/>
              <a:t>kaj</a:t>
            </a:r>
            <a:r>
              <a:rPr lang="en-US" sz="2000" dirty="0"/>
              <a:t> </a:t>
            </a:r>
            <a:r>
              <a:rPr lang="en-US" sz="2000" dirty="0" err="1"/>
              <a:t>aplikacije</a:t>
            </a:r>
            <a:r>
              <a:rPr lang="en-US" sz="2000" dirty="0"/>
              <a:t> </a:t>
            </a:r>
            <a:r>
              <a:rPr lang="en-US" sz="2000" dirty="0" err="1"/>
              <a:t>omogočajo</a:t>
            </a:r>
            <a:r>
              <a:rPr lang="en-US" sz="2000" dirty="0"/>
              <a:t>.</a:t>
            </a:r>
            <a:endParaRPr sz="2000" dirty="0">
              <a:highlight>
                <a:srgbClr val="FFFF00"/>
              </a:highlight>
            </a:endParaRPr>
          </a:p>
        </p:txBody>
      </p:sp>
      <p:sp>
        <p:nvSpPr>
          <p:cNvPr id="245" name="Google Shape;245;p41"/>
          <p:cNvSpPr txBox="1"/>
          <p:nvPr/>
        </p:nvSpPr>
        <p:spPr>
          <a:xfrm>
            <a:off x="8874034" y="6574524"/>
            <a:ext cx="247463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Storyset,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/>
          <p:nvPr/>
        </p:nvSpPr>
        <p:spPr>
          <a:xfrm>
            <a:off x="0" y="2556925"/>
            <a:ext cx="34853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                     </a:t>
            </a:r>
            <a:r>
              <a:rPr lang="en-US" sz="5400" b="1" dirty="0" err="1">
                <a:solidFill>
                  <a:srgbClr val="1C2E78"/>
                </a:solidFill>
              </a:rPr>
              <a:t>Partnerji</a:t>
            </a:r>
            <a:endParaRPr sz="5400" b="1" i="0" u="none" strike="noStrike" cap="none" dirty="0" err="1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70436" y="6150614"/>
            <a:ext cx="668329" cy="67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220" y="1827889"/>
            <a:ext cx="2591848" cy="122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4438" y="2448698"/>
            <a:ext cx="2283890" cy="188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28560" y="2490690"/>
            <a:ext cx="1783319" cy="178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53068" y="5283376"/>
            <a:ext cx="3944079" cy="99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45718" y="5148127"/>
            <a:ext cx="3336531" cy="1145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2"/>
          <p:cNvCxnSpPr/>
          <p:nvPr/>
        </p:nvCxnSpPr>
        <p:spPr>
          <a:xfrm flipH="1">
            <a:off x="1855304" y="0"/>
            <a:ext cx="2882348" cy="6827757"/>
          </a:xfrm>
          <a:prstGeom prst="straightConnector1">
            <a:avLst/>
          </a:prstGeom>
          <a:noFill/>
          <a:ln w="19050" cap="flat" cmpd="sng">
            <a:solidFill>
              <a:srgbClr val="FFC2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" name="Google Shape;90;p2"/>
          <p:cNvSpPr txBox="1"/>
          <p:nvPr/>
        </p:nvSpPr>
        <p:spPr>
          <a:xfrm>
            <a:off x="3616857" y="4360916"/>
            <a:ext cx="23729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Zavod IZRIIS, </a:t>
            </a:r>
            <a:r>
              <a:rPr lang="en-US" sz="1600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Slovenija</a:t>
            </a:r>
            <a:endParaRPr sz="1600" b="0" i="0" u="none" strike="noStrike" cap="none" dirty="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6024352" y="4367310"/>
            <a:ext cx="329302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E-SENIORS: INITIATION DES SENIORS AUXNTIC ASSOCIATION, </a:t>
            </a:r>
            <a:r>
              <a:rPr lang="en-US" sz="1600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Francija</a:t>
            </a:r>
            <a:endParaRPr sz="1600" b="0" i="0" u="none" strike="noStrike" cap="none" dirty="0" err="1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3180270" y="6236156"/>
            <a:ext cx="34404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Asociatia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Niciodata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Singur –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Prietenii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Varstnicilor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600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Romunija</a:t>
            </a:r>
            <a:endParaRPr sz="1600" b="0" i="0" u="none" strike="noStrike" cap="none" dirty="0" err="1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7513858" y="6242982"/>
            <a:ext cx="394407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Fundació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Gesmed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Fundació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Comunitat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Valenciana, </a:t>
            </a:r>
            <a:r>
              <a:rPr lang="en-US" sz="1600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Španija</a:t>
            </a:r>
            <a:endParaRPr sz="1600" b="0" i="0" u="none" strike="noStrike" cap="none" dirty="0" err="1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096000" y="1852454"/>
            <a:ext cx="43927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 dirty="0" err="1">
                <a:solidFill>
                  <a:srgbClr val="2E75B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Asociatia</a:t>
            </a:r>
            <a:r>
              <a:rPr lang="en-US" sz="2000" b="0" i="0" u="none" strike="noStrike" cap="none" dirty="0">
                <a:solidFill>
                  <a:srgbClr val="2E75B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Four Change, </a:t>
            </a:r>
            <a:r>
              <a:rPr lang="en-US" sz="2000" dirty="0" err="1">
                <a:solidFill>
                  <a:srgbClr val="2E75B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Romunija</a:t>
            </a:r>
            <a:endParaRPr sz="2000" b="0" i="0" u="none" strike="noStrike" cap="none" dirty="0" err="1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9023700" y="4349183"/>
            <a:ext cx="2958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GUnet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600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Grčija</a:t>
            </a:r>
            <a:endParaRPr sz="1600" b="0" i="0" u="none" strike="noStrike" cap="none" dirty="0" err="1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69621" y="1365985"/>
            <a:ext cx="2958173" cy="39768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2"/>
          <p:cNvCxnSpPr/>
          <p:nvPr/>
        </p:nvCxnSpPr>
        <p:spPr>
          <a:xfrm flipH="1">
            <a:off x="1909382" y="-4912"/>
            <a:ext cx="2882348" cy="6827757"/>
          </a:xfrm>
          <a:prstGeom prst="straightConnector1">
            <a:avLst/>
          </a:prstGeom>
          <a:noFill/>
          <a:ln w="571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8" name="Google Shape;98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20752" y="665948"/>
            <a:ext cx="3048324" cy="113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>
          <a:extLst>
            <a:ext uri="{FF2B5EF4-FFF2-40B4-BE49-F238E27FC236}">
              <a16:creationId xmlns:a16="http://schemas.microsoft.com/office/drawing/2014/main" id="{18180423-3D6A-F0BD-424D-2B83F91F2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">
            <a:extLst>
              <a:ext uri="{FF2B5EF4-FFF2-40B4-BE49-F238E27FC236}">
                <a16:creationId xmlns:a16="http://schemas.microsoft.com/office/drawing/2014/main" id="{A9174945-8E53-4C67-3832-9DC02CEC18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78983" cy="98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 err="1"/>
              <a:t>Pogosto</a:t>
            </a:r>
            <a:r>
              <a:rPr lang="en-US" dirty="0"/>
              <a:t> </a:t>
            </a:r>
            <a:r>
              <a:rPr lang="en-US" dirty="0" err="1"/>
              <a:t>uporabljane</a:t>
            </a:r>
            <a:r>
              <a:rPr lang="en-US" dirty="0"/>
              <a:t> </a:t>
            </a:r>
            <a:r>
              <a:rPr lang="en-US" dirty="0" err="1"/>
              <a:t>aplikacije</a:t>
            </a:r>
            <a:r>
              <a:rPr lang="en-US" dirty="0"/>
              <a:t> za </a:t>
            </a:r>
            <a:r>
              <a:rPr lang="en-US" dirty="0" err="1"/>
              <a:t>pošiljanje</a:t>
            </a:r>
            <a:r>
              <a:rPr lang="en-US" dirty="0"/>
              <a:t> in </a:t>
            </a:r>
            <a:r>
              <a:rPr lang="en-US" dirty="0" err="1"/>
              <a:t>prejemanje</a:t>
            </a:r>
            <a:r>
              <a:rPr lang="en-US" dirty="0"/>
              <a:t> </a:t>
            </a:r>
            <a:r>
              <a:rPr lang="en-US" dirty="0" err="1"/>
              <a:t>denarja</a:t>
            </a:r>
            <a:r>
              <a:rPr lang="en-US" dirty="0"/>
              <a:t> v </a:t>
            </a:r>
            <a:r>
              <a:rPr lang="en-US" dirty="0" err="1"/>
              <a:t>Romuniji</a:t>
            </a:r>
            <a:r>
              <a:rPr lang="en-US" dirty="0"/>
              <a:t> (1/2)</a:t>
            </a:r>
            <a:endParaRPr dirty="0"/>
          </a:p>
        </p:txBody>
      </p:sp>
      <p:sp>
        <p:nvSpPr>
          <p:cNvPr id="252" name="Google Shape;252;p14">
            <a:extLst>
              <a:ext uri="{FF2B5EF4-FFF2-40B4-BE49-F238E27FC236}">
                <a16:creationId xmlns:a16="http://schemas.microsoft.com/office/drawing/2014/main" id="{39071C51-38A9-C5E5-9839-9B0B8F682B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8000" y="1814512"/>
            <a:ext cx="11059692" cy="465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SzPct val="100000"/>
            </a:pPr>
            <a:r>
              <a:rPr lang="en-US" sz="2000" b="1" dirty="0"/>
              <a:t>George:</a:t>
            </a:r>
            <a:r>
              <a:rPr lang="en-US" sz="2000" dirty="0"/>
              <a:t> </a:t>
            </a:r>
            <a:r>
              <a:rPr lang="en-US" sz="2000" dirty="0" err="1"/>
              <a:t>Aplikacijo</a:t>
            </a:r>
            <a:r>
              <a:rPr lang="en-US" sz="2000" dirty="0"/>
              <a:t> George, </a:t>
            </a:r>
            <a:r>
              <a:rPr lang="en-US" sz="2000" dirty="0" err="1"/>
              <a:t>prvo</a:t>
            </a:r>
            <a:r>
              <a:rPr lang="en-US" sz="2000" dirty="0"/>
              <a:t> </a:t>
            </a:r>
            <a:r>
              <a:rPr lang="en-US" sz="2000" dirty="0" err="1"/>
              <a:t>romunsko</a:t>
            </a:r>
            <a:r>
              <a:rPr lang="en-US" sz="2000" dirty="0"/>
              <a:t> </a:t>
            </a:r>
            <a:r>
              <a:rPr lang="en-US" sz="2000" dirty="0" err="1"/>
              <a:t>inteligentno</a:t>
            </a:r>
            <a:r>
              <a:rPr lang="en-US" sz="2000" dirty="0"/>
              <a:t> </a:t>
            </a:r>
            <a:r>
              <a:rPr lang="en-US" sz="2000" dirty="0" err="1"/>
              <a:t>bančno</a:t>
            </a:r>
            <a:r>
              <a:rPr lang="en-US" sz="2000" dirty="0"/>
              <a:t> </a:t>
            </a:r>
            <a:r>
              <a:rPr lang="en-US" sz="2000" dirty="0" err="1"/>
              <a:t>platformo</a:t>
            </a:r>
            <a:r>
              <a:rPr lang="en-US" sz="2000" dirty="0"/>
              <a:t>, je </a:t>
            </a:r>
            <a:r>
              <a:rPr lang="en-US" sz="2000" dirty="0" err="1"/>
              <a:t>razvila</a:t>
            </a:r>
            <a:r>
              <a:rPr lang="en-US" sz="2000" dirty="0"/>
              <a:t> Banca </a:t>
            </a:r>
            <a:r>
              <a:rPr lang="en-US" sz="2000" dirty="0" err="1"/>
              <a:t>Comercială</a:t>
            </a:r>
            <a:r>
              <a:rPr lang="en-US" sz="2000" dirty="0"/>
              <a:t> </a:t>
            </a:r>
            <a:r>
              <a:rPr lang="en-US" sz="2000" dirty="0" err="1"/>
              <a:t>Română</a:t>
            </a:r>
            <a:r>
              <a:rPr lang="en-US" sz="2000" dirty="0"/>
              <a:t> (BCR). </a:t>
            </a:r>
            <a:r>
              <a:rPr lang="en-US" sz="2000" dirty="0" err="1"/>
              <a:t>Odlikuje</a:t>
            </a:r>
            <a:r>
              <a:rPr lang="en-US" sz="2000" dirty="0"/>
              <a:t> jo </a:t>
            </a:r>
            <a:r>
              <a:rPr lang="en-US" sz="2000" dirty="0" err="1"/>
              <a:t>uporabniku</a:t>
            </a:r>
            <a:r>
              <a:rPr lang="en-US" sz="2000" dirty="0"/>
              <a:t> </a:t>
            </a:r>
            <a:r>
              <a:rPr lang="en-US" sz="2000" dirty="0" err="1"/>
              <a:t>prijazni</a:t>
            </a:r>
            <a:r>
              <a:rPr lang="en-US" sz="2000" dirty="0"/>
              <a:t> </a:t>
            </a:r>
            <a:r>
              <a:rPr lang="en-US" sz="2000" dirty="0" err="1"/>
              <a:t>vmesnik</a:t>
            </a:r>
            <a:r>
              <a:rPr lang="en-US" sz="2000" dirty="0"/>
              <a:t> za 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računov</a:t>
            </a:r>
            <a:r>
              <a:rPr lang="en-US" sz="2000" dirty="0"/>
              <a:t>, </a:t>
            </a:r>
            <a:r>
              <a:rPr lang="en-US" sz="2000" dirty="0" err="1"/>
              <a:t>plačil</a:t>
            </a:r>
            <a:r>
              <a:rPr lang="en-US" sz="2000" dirty="0"/>
              <a:t> in </a:t>
            </a:r>
            <a:r>
              <a:rPr lang="en-US" sz="2000" dirty="0" err="1"/>
              <a:t>prihrankov</a:t>
            </a:r>
            <a:r>
              <a:rPr lang="en-US" sz="2000" dirty="0"/>
              <a:t>. Ima </a:t>
            </a:r>
            <a:r>
              <a:rPr lang="en-US" sz="2000" dirty="0" err="1"/>
              <a:t>več</a:t>
            </a:r>
            <a:r>
              <a:rPr lang="en-US" sz="2000" dirty="0"/>
              <a:t> </a:t>
            </a:r>
            <a:r>
              <a:rPr lang="en-US" sz="2000" dirty="0" err="1"/>
              <a:t>kot</a:t>
            </a:r>
            <a:r>
              <a:rPr lang="en-US" sz="2000" dirty="0"/>
              <a:t> 1,15 </a:t>
            </a:r>
            <a:r>
              <a:rPr lang="en-US" sz="2000" dirty="0" err="1"/>
              <a:t>milijona</a:t>
            </a:r>
            <a:r>
              <a:rPr lang="en-US" sz="2000" dirty="0"/>
              <a:t> </a:t>
            </a:r>
            <a:r>
              <a:rPr lang="en-US" sz="2000" dirty="0" err="1"/>
              <a:t>aktivnih</a:t>
            </a:r>
            <a:r>
              <a:rPr lang="en-US" sz="2000" dirty="0"/>
              <a:t> </a:t>
            </a:r>
            <a:r>
              <a:rPr lang="en-US" sz="2000" dirty="0" err="1"/>
              <a:t>uporabnikov</a:t>
            </a:r>
            <a:r>
              <a:rPr lang="en-US" sz="2000" dirty="0"/>
              <a:t> in </a:t>
            </a:r>
            <a:r>
              <a:rPr lang="en-US" sz="2000" dirty="0" err="1"/>
              <a:t>dosega</a:t>
            </a:r>
            <a:r>
              <a:rPr lang="en-US" sz="2000" dirty="0"/>
              <a:t> </a:t>
            </a:r>
            <a:r>
              <a:rPr lang="en-US" sz="2000" dirty="0" err="1"/>
              <a:t>visoke</a:t>
            </a:r>
            <a:r>
              <a:rPr lang="en-US" sz="2000" dirty="0"/>
              <a:t> </a:t>
            </a:r>
            <a:r>
              <a:rPr lang="en-US" sz="2000" dirty="0" err="1"/>
              <a:t>ocene</a:t>
            </a:r>
            <a:r>
              <a:rPr lang="en-US" sz="2000" dirty="0"/>
              <a:t> v </a:t>
            </a:r>
            <a:r>
              <a:rPr lang="en-US" sz="2000" dirty="0" err="1"/>
              <a:t>trgovinah</a:t>
            </a:r>
            <a:r>
              <a:rPr lang="en-US" sz="2000" dirty="0"/>
              <a:t> z </a:t>
            </a:r>
            <a:r>
              <a:rPr lang="en-US" sz="2000" dirty="0" err="1"/>
              <a:t>aplikacijami</a:t>
            </a:r>
            <a:r>
              <a:rPr lang="en-US" sz="2000" dirty="0"/>
              <a:t>. </a:t>
            </a:r>
            <a:endParaRPr sz="2000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SzPct val="100000"/>
            </a:pPr>
            <a:r>
              <a:rPr lang="en-US" sz="2000" b="1" dirty="0"/>
              <a:t>ING </a:t>
            </a:r>
            <a:r>
              <a:rPr lang="en-US" sz="2000" b="1" dirty="0" err="1"/>
              <a:t>Home'Bank</a:t>
            </a:r>
            <a:r>
              <a:rPr lang="en-US" sz="2000" b="1" dirty="0"/>
              <a:t>: </a:t>
            </a:r>
            <a:r>
              <a:rPr lang="en-US" sz="2000" dirty="0"/>
              <a:t>Ta </a:t>
            </a:r>
            <a:r>
              <a:rPr lang="en-US" sz="2000" dirty="0" err="1"/>
              <a:t>aplikacija</a:t>
            </a:r>
            <a:r>
              <a:rPr lang="en-US" sz="2000" dirty="0"/>
              <a:t>, ki jo je </a:t>
            </a:r>
            <a:r>
              <a:rPr lang="en-US" sz="2000" dirty="0" err="1"/>
              <a:t>razvila</a:t>
            </a:r>
            <a:r>
              <a:rPr lang="en-US" sz="2000" dirty="0"/>
              <a:t> </a:t>
            </a:r>
            <a:r>
              <a:rPr lang="en-US" sz="2000" dirty="0" err="1"/>
              <a:t>banka</a:t>
            </a:r>
            <a:r>
              <a:rPr lang="en-US" sz="2000" dirty="0"/>
              <a:t> ING, </a:t>
            </a:r>
            <a:r>
              <a:rPr lang="en-US" sz="2000" dirty="0" err="1"/>
              <a:t>omogoča</a:t>
            </a:r>
            <a:r>
              <a:rPr lang="en-US" sz="2000" dirty="0"/>
              <a:t> </a:t>
            </a:r>
            <a:r>
              <a:rPr lang="en-US" sz="2000" dirty="0" err="1"/>
              <a:t>uporabnikom</a:t>
            </a:r>
            <a:r>
              <a:rPr lang="en-US" sz="2000" dirty="0"/>
              <a:t> </a:t>
            </a:r>
            <a:r>
              <a:rPr lang="en-US" sz="2000" dirty="0" err="1"/>
              <a:t>izvajanje</a:t>
            </a:r>
            <a:r>
              <a:rPr lang="en-US" sz="2000" dirty="0"/>
              <a:t> </a:t>
            </a:r>
            <a:r>
              <a:rPr lang="en-US" sz="2100" dirty="0" err="1"/>
              <a:t>plačil</a:t>
            </a:r>
            <a:r>
              <a:rPr lang="en-US" sz="2100" dirty="0"/>
              <a:t>, </a:t>
            </a:r>
            <a:r>
              <a:rPr lang="en-US" sz="2100" dirty="0" err="1"/>
              <a:t>nakazil</a:t>
            </a:r>
            <a:r>
              <a:rPr lang="en-US" sz="2100" dirty="0"/>
              <a:t>, </a:t>
            </a:r>
            <a:r>
              <a:rPr lang="en-US" sz="2100" dirty="0" err="1"/>
              <a:t>upravljanje</a:t>
            </a:r>
            <a:r>
              <a:rPr lang="en-US" sz="2100" dirty="0"/>
              <a:t> </a:t>
            </a:r>
            <a:r>
              <a:rPr lang="en-US" sz="2100" dirty="0" err="1"/>
              <a:t>računov</a:t>
            </a:r>
            <a:r>
              <a:rPr lang="en-US" sz="2100" dirty="0"/>
              <a:t> in </a:t>
            </a:r>
            <a:r>
              <a:rPr lang="en-US" sz="2100" dirty="0" err="1"/>
              <a:t>druge</a:t>
            </a:r>
            <a:r>
              <a:rPr lang="en-US" sz="2100" dirty="0"/>
              <a:t> </a:t>
            </a:r>
            <a:r>
              <a:rPr lang="en-US" sz="2000" dirty="0" err="1"/>
              <a:t>bančne</a:t>
            </a:r>
            <a:r>
              <a:rPr lang="en-US" sz="2000" dirty="0"/>
              <a:t> </a:t>
            </a:r>
            <a:r>
              <a:rPr lang="en-US" sz="2000" dirty="0" err="1"/>
              <a:t>operacije</a:t>
            </a:r>
            <a:r>
              <a:rPr lang="en-US" sz="2000" dirty="0"/>
              <a:t>. Z</a:t>
            </a:r>
            <a:r>
              <a:rPr lang="en-US" sz="2100" dirty="0"/>
              <a:t>a </a:t>
            </a:r>
            <a:r>
              <a:rPr lang="en-US" sz="2100" dirty="0" err="1"/>
              <a:t>ponavljajoče</a:t>
            </a:r>
            <a:r>
              <a:rPr lang="en-US" sz="2100" dirty="0"/>
              <a:t> se </a:t>
            </a:r>
            <a:r>
              <a:rPr lang="en-US" sz="2100" dirty="0" err="1"/>
              <a:t>transakcije</a:t>
            </a:r>
            <a:r>
              <a:rPr lang="en-US" sz="2100" dirty="0"/>
              <a:t> je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voljo</a:t>
            </a:r>
            <a:r>
              <a:rPr lang="en-US" sz="2000" dirty="0"/>
              <a:t> </a:t>
            </a:r>
            <a:r>
              <a:rPr lang="en-US" sz="2000" dirty="0" err="1"/>
              <a:t>funkcija</a:t>
            </a:r>
            <a:r>
              <a:rPr lang="en-US" sz="2000" dirty="0"/>
              <a:t> '</a:t>
            </a:r>
            <a:r>
              <a:rPr lang="en-US" sz="2000" dirty="0" err="1"/>
              <a:t>Priljubljena</a:t>
            </a:r>
            <a:r>
              <a:rPr lang="en-US" sz="2000" dirty="0"/>
              <a:t> </a:t>
            </a:r>
            <a:r>
              <a:rPr lang="en-US" sz="2000" dirty="0" err="1"/>
              <a:t>plačila</a:t>
            </a:r>
            <a:r>
              <a:rPr lang="en-US" sz="2000" dirty="0"/>
              <a:t>'.</a:t>
            </a:r>
            <a:endParaRPr sz="2000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SzPct val="100000"/>
            </a:pPr>
            <a:r>
              <a:rPr lang="en-US" sz="2000" b="1" dirty="0"/>
              <a:t>BT Pay: </a:t>
            </a:r>
            <a:r>
              <a:rPr lang="en-US" sz="2000" dirty="0"/>
              <a:t>Ta </a:t>
            </a:r>
            <a:r>
              <a:rPr lang="en-US" sz="2000" dirty="0" err="1"/>
              <a:t>aplikacija</a:t>
            </a:r>
            <a:r>
              <a:rPr lang="en-US" sz="2000" dirty="0"/>
              <a:t>, ki jo </a:t>
            </a:r>
            <a:r>
              <a:rPr lang="en-US" sz="2000" dirty="0" err="1"/>
              <a:t>ponuja</a:t>
            </a:r>
            <a:r>
              <a:rPr lang="en-US" sz="2000" dirty="0"/>
              <a:t> Banca </a:t>
            </a:r>
            <a:r>
              <a:rPr lang="en-US" sz="2000" dirty="0" err="1"/>
              <a:t>Transilvania</a:t>
            </a:r>
            <a:r>
              <a:rPr lang="en-US" sz="2000" dirty="0"/>
              <a:t>, </a:t>
            </a:r>
            <a:r>
              <a:rPr lang="en-US" sz="2000" dirty="0" err="1"/>
              <a:t>služi</a:t>
            </a:r>
            <a:r>
              <a:rPr lang="en-US" sz="2000" dirty="0"/>
              <a:t> </a:t>
            </a:r>
            <a:r>
              <a:rPr lang="en-US" sz="2000" dirty="0" err="1"/>
              <a:t>kot</a:t>
            </a:r>
            <a:r>
              <a:rPr lang="en-US" sz="2000" dirty="0"/>
              <a:t> </a:t>
            </a:r>
            <a:r>
              <a:rPr lang="en-US" sz="2000" dirty="0" err="1"/>
              <a:t>digitalna</a:t>
            </a:r>
            <a:r>
              <a:rPr lang="en-US" sz="2000" dirty="0"/>
              <a:t> </a:t>
            </a:r>
            <a:r>
              <a:rPr lang="en-US" sz="2000" dirty="0" err="1"/>
              <a:t>denarnica</a:t>
            </a:r>
            <a:r>
              <a:rPr lang="en-US" sz="2000" dirty="0"/>
              <a:t> in </a:t>
            </a:r>
            <a:r>
              <a:rPr lang="en-US" sz="2000" dirty="0" err="1"/>
              <a:t>omogoča</a:t>
            </a:r>
            <a:r>
              <a:rPr lang="en-US" sz="2000" dirty="0"/>
              <a:t> </a:t>
            </a:r>
            <a:r>
              <a:rPr lang="en-US" sz="2000" dirty="0" err="1"/>
              <a:t>uporabnikom</a:t>
            </a:r>
            <a:r>
              <a:rPr lang="en-US" sz="2000" dirty="0"/>
              <a:t>, da </a:t>
            </a:r>
            <a:r>
              <a:rPr lang="en-US" sz="2000" dirty="0" err="1"/>
              <a:t>izvajajo</a:t>
            </a:r>
            <a:r>
              <a:rPr lang="en-US" sz="2000" dirty="0"/>
              <a:t> </a:t>
            </a:r>
            <a:r>
              <a:rPr lang="en-US" sz="2000" dirty="0" err="1"/>
              <a:t>plačila</a:t>
            </a:r>
            <a:r>
              <a:rPr lang="en-US" sz="2000" dirty="0"/>
              <a:t>, </a:t>
            </a:r>
            <a:r>
              <a:rPr lang="en-US" sz="2000" dirty="0" err="1"/>
              <a:t>nakazujejo</a:t>
            </a:r>
            <a:r>
              <a:rPr lang="en-US" sz="2000" dirty="0"/>
              <a:t> denar in </a:t>
            </a:r>
            <a:r>
              <a:rPr lang="en-US" sz="2000" dirty="0" err="1"/>
              <a:t>upravljajo</a:t>
            </a:r>
            <a:r>
              <a:rPr lang="en-US" sz="2000" dirty="0"/>
              <a:t> </a:t>
            </a:r>
            <a:r>
              <a:rPr lang="en-US" sz="2000" dirty="0" err="1"/>
              <a:t>račune</a:t>
            </a:r>
            <a:r>
              <a:rPr lang="en-US" sz="2000" dirty="0"/>
              <a:t> </a:t>
            </a:r>
            <a:r>
              <a:rPr lang="en-US" sz="2000" dirty="0" err="1"/>
              <a:t>neposredno</a:t>
            </a:r>
            <a:r>
              <a:rPr lang="en-US" sz="2000" dirty="0"/>
              <a:t> </a:t>
            </a:r>
            <a:r>
              <a:rPr lang="en-US" sz="2000" dirty="0" err="1"/>
              <a:t>prek</a:t>
            </a:r>
            <a:r>
              <a:rPr lang="en-US" sz="2000" dirty="0"/>
              <a:t> </a:t>
            </a:r>
            <a:r>
              <a:rPr lang="en-US" sz="2000" dirty="0" err="1"/>
              <a:t>svojih</a:t>
            </a:r>
            <a:r>
              <a:rPr lang="en-US" sz="2000" dirty="0"/>
              <a:t> </a:t>
            </a:r>
            <a:r>
              <a:rPr lang="en-US" sz="2000" dirty="0" err="1"/>
              <a:t>pametnih</a:t>
            </a:r>
            <a:r>
              <a:rPr lang="en-US" sz="2000" dirty="0"/>
              <a:t> </a:t>
            </a:r>
            <a:r>
              <a:rPr lang="en-US" sz="2000" dirty="0" err="1"/>
              <a:t>telefonov</a:t>
            </a:r>
            <a:r>
              <a:rPr lang="en-US" sz="2000" dirty="0"/>
              <a:t>. </a:t>
            </a:r>
            <a:endParaRPr sz="2000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SzPct val="100000"/>
            </a:pPr>
            <a:r>
              <a:rPr lang="en-US" sz="2000" b="1" dirty="0"/>
              <a:t>Revolut: </a:t>
            </a:r>
            <a:r>
              <a:rPr lang="en-US" sz="2000" dirty="0"/>
              <a:t>Ta </a:t>
            </a:r>
            <a:r>
              <a:rPr lang="en-US" sz="2000" dirty="0" err="1"/>
              <a:t>globalna</a:t>
            </a:r>
            <a:r>
              <a:rPr lang="en-US" sz="2000" dirty="0"/>
              <a:t> </a:t>
            </a:r>
            <a:r>
              <a:rPr lang="en-US" sz="2000" dirty="0" err="1"/>
              <a:t>finančna</a:t>
            </a:r>
            <a:r>
              <a:rPr lang="en-US" sz="2000" dirty="0"/>
              <a:t> </a:t>
            </a:r>
            <a:r>
              <a:rPr lang="en-US" sz="2000" dirty="0" err="1"/>
              <a:t>aplikacija</a:t>
            </a:r>
            <a:r>
              <a:rPr lang="en-US" sz="2000" dirty="0"/>
              <a:t>, ki je v </a:t>
            </a:r>
            <a:r>
              <a:rPr lang="en-US" sz="2000" dirty="0" err="1"/>
              <a:t>Romuniji</a:t>
            </a:r>
            <a:r>
              <a:rPr lang="en-US" sz="2000" dirty="0"/>
              <a:t> </a:t>
            </a:r>
            <a:r>
              <a:rPr lang="en-US" sz="2100" dirty="0" err="1"/>
              <a:t>priljubljena</a:t>
            </a:r>
            <a:r>
              <a:rPr lang="en-US" sz="2100" dirty="0"/>
              <a:t> in </a:t>
            </a:r>
            <a:r>
              <a:rPr lang="en-US" sz="2100" dirty="0" err="1"/>
              <a:t>ima</a:t>
            </a:r>
            <a:r>
              <a:rPr lang="en-US" sz="2100" dirty="0"/>
              <a:t> </a:t>
            </a:r>
            <a:r>
              <a:rPr lang="en-US" sz="2100" dirty="0" err="1"/>
              <a:t>več</a:t>
            </a:r>
            <a:r>
              <a:rPr lang="en-US" sz="2100" dirty="0"/>
              <a:t> </a:t>
            </a:r>
            <a:r>
              <a:rPr lang="en-US" sz="2100" dirty="0" err="1"/>
              <a:t>kakor</a:t>
            </a:r>
            <a:r>
              <a:rPr lang="en-US" sz="2100" dirty="0"/>
              <a:t> 16 </a:t>
            </a:r>
            <a:r>
              <a:rPr lang="en-US" sz="2100" dirty="0" err="1"/>
              <a:t>milijonov</a:t>
            </a:r>
            <a:r>
              <a:rPr lang="en-US" sz="2100" dirty="0"/>
              <a:t> </a:t>
            </a:r>
            <a:r>
              <a:rPr lang="en-US" sz="2100" dirty="0" err="1"/>
              <a:t>uporabnikov</a:t>
            </a:r>
            <a:r>
              <a:rPr lang="en-US" sz="2100" dirty="0"/>
              <a:t> po </a:t>
            </a:r>
            <a:r>
              <a:rPr lang="en-US" sz="2100" dirty="0" err="1"/>
              <a:t>vsem</a:t>
            </a:r>
            <a:r>
              <a:rPr lang="en-US" sz="2100" dirty="0"/>
              <a:t> </a:t>
            </a:r>
            <a:r>
              <a:rPr lang="en-US" sz="2100" dirty="0" err="1"/>
              <a:t>svetu</a:t>
            </a:r>
            <a:r>
              <a:rPr lang="en-US" sz="2100" dirty="0"/>
              <a:t>, </a:t>
            </a:r>
            <a:r>
              <a:rPr lang="en-US" sz="2100" dirty="0" err="1"/>
              <a:t>ponuja</a:t>
            </a:r>
            <a:r>
              <a:rPr lang="en-US" sz="2100" dirty="0"/>
              <a:t> </a:t>
            </a:r>
            <a:r>
              <a:rPr lang="en-US" sz="2100" dirty="0" err="1"/>
              <a:t>storitve</a:t>
            </a:r>
            <a:r>
              <a:rPr lang="en-US" sz="2000" dirty="0"/>
              <a:t>, </a:t>
            </a:r>
            <a:r>
              <a:rPr lang="en-US" sz="2000" dirty="0" err="1"/>
              <a:t>kot</a:t>
            </a:r>
            <a:r>
              <a:rPr lang="en-US" sz="2000" dirty="0"/>
              <a:t> so </a:t>
            </a:r>
            <a:r>
              <a:rPr lang="en-US" sz="2000" dirty="0" err="1"/>
              <a:t>mednarodna</a:t>
            </a:r>
            <a:r>
              <a:rPr lang="en-US" sz="2000" dirty="0"/>
              <a:t> </a:t>
            </a:r>
            <a:r>
              <a:rPr lang="en-US" sz="2000" dirty="0" err="1"/>
              <a:t>nakazila</a:t>
            </a:r>
            <a:r>
              <a:rPr lang="en-US" sz="2000" dirty="0"/>
              <a:t> in </a:t>
            </a:r>
            <a:r>
              <a:rPr lang="en-US" sz="2000" dirty="0" err="1"/>
              <a:t>menjava</a:t>
            </a:r>
            <a:r>
              <a:rPr lang="en-US" sz="2000" dirty="0"/>
              <a:t> </a:t>
            </a:r>
            <a:r>
              <a:rPr lang="en-US" sz="2000" dirty="0" err="1"/>
              <a:t>valut</a:t>
            </a:r>
            <a:r>
              <a:rPr lang="en-US" sz="2000" dirty="0"/>
              <a:t>, </a:t>
            </a:r>
            <a:r>
              <a:rPr lang="en-US" sz="2000" dirty="0" err="1"/>
              <a:t>ter</a:t>
            </a:r>
            <a:r>
              <a:rPr lang="en-US" sz="2000" dirty="0"/>
              <a:t> </a:t>
            </a:r>
            <a:r>
              <a:rPr lang="en-US" sz="2000" dirty="0" err="1"/>
              <a:t>orodja</a:t>
            </a:r>
            <a:r>
              <a:rPr lang="en-US" sz="2000" dirty="0"/>
              <a:t> za </a:t>
            </a:r>
            <a:r>
              <a:rPr lang="en-US" sz="2000" dirty="0" err="1"/>
              <a:t>upravljanje</a:t>
            </a:r>
            <a:r>
              <a:rPr lang="en-US" sz="2000" dirty="0"/>
              <a:t> </a:t>
            </a:r>
            <a:r>
              <a:rPr lang="en-US" sz="2000" dirty="0" err="1"/>
              <a:t>osebnih</a:t>
            </a:r>
            <a:r>
              <a:rPr lang="en-US" sz="2000" dirty="0"/>
              <a:t> </a:t>
            </a:r>
            <a:r>
              <a:rPr lang="en-US" sz="2000" dirty="0" err="1"/>
              <a:t>financ</a:t>
            </a:r>
            <a:r>
              <a:rPr lang="en-US" sz="2000" dirty="0"/>
              <a:t>.</a:t>
            </a:r>
          </a:p>
        </p:txBody>
      </p:sp>
      <p:sp>
        <p:nvSpPr>
          <p:cNvPr id="4" name="Google Shape;182;p14">
            <a:extLst>
              <a:ext uri="{FF2B5EF4-FFF2-40B4-BE49-F238E27FC236}">
                <a16:creationId xmlns:a16="http://schemas.microsoft.com/office/drawing/2014/main" id="{A9F83E46-F181-1B23-6EE2-775341C48DCC}"/>
              </a:ext>
            </a:extLst>
          </p:cNvPr>
          <p:cNvSpPr/>
          <p:nvPr/>
        </p:nvSpPr>
        <p:spPr>
          <a:xfrm>
            <a:off x="7897090" y="0"/>
            <a:ext cx="4289285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lvl="0" algn="r">
              <a:lnSpc>
                <a:spcPct val="90000"/>
              </a:lnSpc>
              <a:buSzPts val="1800"/>
            </a:pPr>
            <a:r>
              <a:rPr lang="en-US" sz="1800" dirty="0">
                <a:solidFill>
                  <a:srgbClr val="1C2E78"/>
                </a:solidFill>
              </a:rPr>
              <a:t>4.4 </a:t>
            </a:r>
            <a:r>
              <a:rPr lang="en-US" sz="1800" dirty="0" err="1">
                <a:solidFill>
                  <a:srgbClr val="1C2E78"/>
                </a:solidFill>
              </a:rPr>
              <a:t>Aplikacije</a:t>
            </a:r>
            <a:r>
              <a:rPr lang="en-US" sz="1800" dirty="0">
                <a:solidFill>
                  <a:srgbClr val="1C2E78"/>
                </a:solidFill>
              </a:rPr>
              <a:t> za </a:t>
            </a:r>
            <a:r>
              <a:rPr lang="en-US" sz="1800" dirty="0" err="1">
                <a:solidFill>
                  <a:srgbClr val="1C2E78"/>
                </a:solidFill>
              </a:rPr>
              <a:t>pošiljanje</a:t>
            </a:r>
            <a:r>
              <a:rPr lang="en-US" sz="1800" dirty="0">
                <a:solidFill>
                  <a:srgbClr val="1C2E78"/>
                </a:solidFill>
              </a:rPr>
              <a:t> in </a:t>
            </a:r>
            <a:r>
              <a:rPr lang="en-US" sz="1800" dirty="0" err="1">
                <a:solidFill>
                  <a:srgbClr val="1C2E78"/>
                </a:solidFill>
              </a:rPr>
              <a:t>prejemanje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denarja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06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dirty="0" err="1"/>
              <a:t>Pogosto</a:t>
            </a:r>
            <a:r>
              <a:rPr lang="en-US" dirty="0"/>
              <a:t> </a:t>
            </a:r>
            <a:r>
              <a:rPr lang="en-US" dirty="0" err="1"/>
              <a:t>uporabljane</a:t>
            </a:r>
            <a:r>
              <a:rPr lang="en-US" dirty="0"/>
              <a:t> </a:t>
            </a:r>
            <a:r>
              <a:rPr lang="en-US" dirty="0" err="1"/>
              <a:t>aplikacije</a:t>
            </a:r>
            <a:r>
              <a:rPr lang="en-US" dirty="0"/>
              <a:t> za </a:t>
            </a:r>
            <a:r>
              <a:rPr lang="en-US" dirty="0" err="1"/>
              <a:t>pošiljanje</a:t>
            </a:r>
            <a:r>
              <a:rPr lang="en-US" dirty="0"/>
              <a:t> in </a:t>
            </a:r>
            <a:r>
              <a:rPr lang="en-US" dirty="0" err="1"/>
              <a:t>prejemanje</a:t>
            </a:r>
            <a:r>
              <a:rPr lang="en-US" dirty="0"/>
              <a:t> </a:t>
            </a:r>
            <a:r>
              <a:rPr lang="en-US" dirty="0" err="1"/>
              <a:t>denarja</a:t>
            </a:r>
            <a:r>
              <a:rPr lang="en-US" dirty="0"/>
              <a:t> v </a:t>
            </a:r>
            <a:r>
              <a:rPr lang="en-US" dirty="0" err="1"/>
              <a:t>Romuniji</a:t>
            </a:r>
            <a:r>
              <a:rPr lang="en-US" dirty="0"/>
              <a:t>  (2/2)</a:t>
            </a:r>
          </a:p>
        </p:txBody>
      </p:sp>
      <p:sp>
        <p:nvSpPr>
          <p:cNvPr id="252" name="Google Shape;252;p14"/>
          <p:cNvSpPr txBox="1">
            <a:spLocks noGrp="1"/>
          </p:cNvSpPr>
          <p:nvPr>
            <p:ph type="body" idx="1"/>
          </p:nvPr>
        </p:nvSpPr>
        <p:spPr>
          <a:xfrm>
            <a:off x="558000" y="1814512"/>
            <a:ext cx="11059692" cy="465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SzPct val="100000"/>
            </a:pPr>
            <a:r>
              <a:rPr lang="en-US" sz="2000" b="1" dirty="0"/>
              <a:t>Raiffeisen Smart Mobile: </a:t>
            </a:r>
            <a:r>
              <a:rPr lang="en-US" sz="2000" dirty="0"/>
              <a:t>Ta </a:t>
            </a:r>
            <a:r>
              <a:rPr lang="en-US" sz="2000" dirty="0" err="1"/>
              <a:t>aplikacija</a:t>
            </a:r>
            <a:r>
              <a:rPr lang="en-US" sz="2000" dirty="0"/>
              <a:t>, ki jo </a:t>
            </a:r>
            <a:r>
              <a:rPr lang="en-US" sz="2000" dirty="0" err="1"/>
              <a:t>ponuja</a:t>
            </a:r>
            <a:r>
              <a:rPr lang="en-US" sz="2000" dirty="0"/>
              <a:t> </a:t>
            </a:r>
            <a:r>
              <a:rPr lang="en-US" sz="2000" dirty="0" err="1"/>
              <a:t>banka</a:t>
            </a:r>
            <a:r>
              <a:rPr lang="en-US" sz="2000" dirty="0"/>
              <a:t> Raiffeisen, </a:t>
            </a:r>
            <a:r>
              <a:rPr lang="en-US" sz="2000" dirty="0" err="1"/>
              <a:t>ponuja</a:t>
            </a:r>
            <a:r>
              <a:rPr lang="en-US" sz="2000" dirty="0"/>
              <a:t> </a:t>
            </a:r>
            <a:r>
              <a:rPr lang="en-US" sz="2000" dirty="0" err="1"/>
              <a:t>celostne</a:t>
            </a:r>
            <a:r>
              <a:rPr lang="en-US" sz="2000" dirty="0"/>
              <a:t> </a:t>
            </a:r>
            <a:r>
              <a:rPr lang="en-US" sz="2000" dirty="0" err="1"/>
              <a:t>storitve</a:t>
            </a:r>
            <a:r>
              <a:rPr lang="en-US" sz="2000" dirty="0"/>
              <a:t> </a:t>
            </a:r>
            <a:r>
              <a:rPr lang="en-US" sz="2000" dirty="0" err="1"/>
              <a:t>mobilnega</a:t>
            </a:r>
            <a:r>
              <a:rPr lang="en-US" sz="2000" dirty="0"/>
              <a:t> </a:t>
            </a:r>
            <a:r>
              <a:rPr lang="en-US" sz="2000" dirty="0" err="1"/>
              <a:t>bančništva</a:t>
            </a:r>
            <a:r>
              <a:rPr lang="en-US" sz="2000" dirty="0"/>
              <a:t>, </a:t>
            </a:r>
            <a:r>
              <a:rPr lang="en-US" sz="2000" dirty="0" err="1"/>
              <a:t>vključno</a:t>
            </a:r>
            <a:r>
              <a:rPr lang="en-US" sz="2000" dirty="0"/>
              <a:t> s </a:t>
            </a:r>
            <a:r>
              <a:rPr lang="en-US" sz="2000" dirty="0" err="1"/>
              <a:t>plačili</a:t>
            </a:r>
            <a:r>
              <a:rPr lang="en-US" sz="2000" dirty="0"/>
              <a:t>, </a:t>
            </a:r>
            <a:r>
              <a:rPr lang="en-US" sz="2000" dirty="0" err="1"/>
              <a:t>nakazili</a:t>
            </a:r>
            <a:r>
              <a:rPr lang="en-US" sz="2000" dirty="0"/>
              <a:t> in </a:t>
            </a:r>
            <a:r>
              <a:rPr lang="en-US" sz="2000" dirty="0" err="1"/>
              <a:t>upravljanjem</a:t>
            </a:r>
            <a:r>
              <a:rPr lang="en-US" sz="2000" dirty="0"/>
              <a:t> </a:t>
            </a:r>
            <a:r>
              <a:rPr lang="en-US" sz="2000" dirty="0" err="1"/>
              <a:t>računov</a:t>
            </a:r>
            <a:r>
              <a:rPr lang="en-US" sz="2000" dirty="0"/>
              <a:t>, s </a:t>
            </a:r>
            <a:r>
              <a:rPr lang="en-US" sz="2000" dirty="0" err="1"/>
              <a:t>poudarkom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varnosti</a:t>
            </a:r>
            <a:r>
              <a:rPr lang="en-US" sz="2000" dirty="0"/>
              <a:t> in </a:t>
            </a:r>
            <a:r>
              <a:rPr lang="en-US" sz="2000" dirty="0" err="1"/>
              <a:t>uporabniški</a:t>
            </a:r>
            <a:r>
              <a:rPr lang="en-US" sz="2000" dirty="0"/>
              <a:t> </a:t>
            </a:r>
            <a:r>
              <a:rPr lang="en-US" sz="2000" dirty="0" err="1"/>
              <a:t>izkušnji</a:t>
            </a:r>
            <a:r>
              <a:rPr lang="en-US" sz="2000" dirty="0"/>
              <a:t>. </a:t>
            </a:r>
            <a:endParaRPr sz="2000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SzPct val="100000"/>
            </a:pPr>
            <a:r>
              <a:rPr lang="en-US" sz="2000" b="1" dirty="0"/>
              <a:t>PayPal:</a:t>
            </a:r>
            <a:r>
              <a:rPr lang="en-US" sz="2000" dirty="0"/>
              <a:t> Po </a:t>
            </a:r>
            <a:r>
              <a:rPr lang="en-US" sz="2000" dirty="0" err="1"/>
              <a:t>vsem</a:t>
            </a:r>
            <a:r>
              <a:rPr lang="en-US" sz="2000" dirty="0"/>
              <a:t> </a:t>
            </a:r>
            <a:r>
              <a:rPr lang="en-US" sz="2000" dirty="0" err="1"/>
              <a:t>svetu</a:t>
            </a:r>
            <a:r>
              <a:rPr lang="en-US" sz="2000" dirty="0"/>
              <a:t> </a:t>
            </a:r>
            <a:r>
              <a:rPr lang="en-US" sz="2000" dirty="0" err="1"/>
              <a:t>cenjena</a:t>
            </a:r>
            <a:r>
              <a:rPr lang="en-US" sz="2000" dirty="0"/>
              <a:t> </a:t>
            </a:r>
            <a:r>
              <a:rPr lang="en-US" sz="2000" dirty="0" err="1"/>
              <a:t>platforma</a:t>
            </a:r>
            <a:r>
              <a:rPr lang="en-US" sz="2000" dirty="0"/>
              <a:t> za </a:t>
            </a:r>
            <a:r>
              <a:rPr lang="en-US" sz="2000" dirty="0" err="1"/>
              <a:t>spletna</a:t>
            </a:r>
            <a:r>
              <a:rPr lang="en-US" sz="2000" dirty="0"/>
              <a:t> </a:t>
            </a:r>
            <a:r>
              <a:rPr lang="en-US" sz="2000" dirty="0" err="1"/>
              <a:t>plačila</a:t>
            </a:r>
            <a:r>
              <a:rPr lang="en-US" sz="2000" dirty="0"/>
              <a:t> in </a:t>
            </a:r>
            <a:r>
              <a:rPr lang="en-US" sz="2000" dirty="0" err="1"/>
              <a:t>denarna</a:t>
            </a:r>
            <a:r>
              <a:rPr lang="en-US" sz="2000" dirty="0"/>
              <a:t> </a:t>
            </a:r>
            <a:r>
              <a:rPr lang="en-US" sz="2000" dirty="0" err="1"/>
              <a:t>nakazila</a:t>
            </a:r>
            <a:r>
              <a:rPr lang="en-US" sz="2000" dirty="0"/>
              <a:t>. </a:t>
            </a:r>
            <a:r>
              <a:rPr lang="en-US" sz="2000" dirty="0" err="1"/>
              <a:t>Mnogi</a:t>
            </a:r>
            <a:r>
              <a:rPr lang="en-US" sz="2000" dirty="0"/>
              <a:t> </a:t>
            </a:r>
            <a:r>
              <a:rPr lang="en-US" sz="2000" dirty="0" err="1"/>
              <a:t>Romuni</a:t>
            </a:r>
            <a:r>
              <a:rPr lang="en-US" sz="2000" dirty="0"/>
              <a:t> </a:t>
            </a:r>
            <a:r>
              <a:rPr lang="en-US" sz="2000" dirty="0" err="1"/>
              <a:t>uporabljajo</a:t>
            </a:r>
            <a:r>
              <a:rPr lang="en-US" sz="2000" dirty="0"/>
              <a:t> PayPal za </a:t>
            </a:r>
            <a:r>
              <a:rPr lang="en-US" sz="2000" dirty="0" err="1"/>
              <a:t>spletno</a:t>
            </a:r>
            <a:r>
              <a:rPr lang="en-US" sz="2000" dirty="0"/>
              <a:t> </a:t>
            </a:r>
            <a:r>
              <a:rPr lang="en-US" sz="2000" dirty="0" err="1"/>
              <a:t>nakupovanje</a:t>
            </a:r>
            <a:r>
              <a:rPr lang="en-US" sz="2000" dirty="0"/>
              <a:t> in </a:t>
            </a:r>
            <a:r>
              <a:rPr lang="en-US" sz="2000" dirty="0" err="1"/>
              <a:t>prejemanje</a:t>
            </a:r>
            <a:r>
              <a:rPr lang="en-US" sz="2000" dirty="0"/>
              <a:t> </a:t>
            </a:r>
            <a:r>
              <a:rPr lang="en-US" sz="2000" dirty="0" err="1"/>
              <a:t>plačil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tujine</a:t>
            </a:r>
            <a:r>
              <a:rPr lang="en-US" sz="2000" dirty="0"/>
              <a:t>. </a:t>
            </a:r>
            <a:endParaRPr sz="2000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SzPct val="100000"/>
            </a:pPr>
            <a:r>
              <a:rPr lang="en-US" sz="2000" b="1" dirty="0"/>
              <a:t>Western Union: </a:t>
            </a:r>
            <a:r>
              <a:rPr lang="en-US" sz="2000" dirty="0"/>
              <a:t> </a:t>
            </a:r>
            <a:r>
              <a:rPr lang="en-US" sz="2000" dirty="0" err="1"/>
              <a:t>Ponuja</a:t>
            </a:r>
            <a:r>
              <a:rPr lang="en-US" sz="2000" dirty="0"/>
              <a:t> </a:t>
            </a:r>
            <a:r>
              <a:rPr lang="en-US" sz="2000" dirty="0" err="1"/>
              <a:t>tako</a:t>
            </a:r>
            <a:r>
              <a:rPr lang="en-US" sz="2000" dirty="0"/>
              <a:t> </a:t>
            </a:r>
            <a:r>
              <a:rPr lang="en-US" sz="2000" dirty="0" err="1"/>
              <a:t>spletne</a:t>
            </a:r>
            <a:r>
              <a:rPr lang="en-US" sz="2000" dirty="0"/>
              <a:t> </a:t>
            </a:r>
            <a:r>
              <a:rPr lang="en-US" sz="2000" dirty="0" err="1"/>
              <a:t>kot</a:t>
            </a:r>
            <a:r>
              <a:rPr lang="en-US" sz="2000" dirty="0"/>
              <a:t> </a:t>
            </a:r>
            <a:r>
              <a:rPr lang="en-US" sz="2000" dirty="0" err="1"/>
              <a:t>fizične</a:t>
            </a:r>
            <a:r>
              <a:rPr lang="en-US" sz="2000" dirty="0"/>
              <a:t> </a:t>
            </a:r>
            <a:r>
              <a:rPr lang="en-US" sz="2000" dirty="0" err="1"/>
              <a:t>lokacije</a:t>
            </a:r>
            <a:r>
              <a:rPr lang="en-US" sz="2000" dirty="0"/>
              <a:t> za </a:t>
            </a:r>
            <a:r>
              <a:rPr lang="en-US" sz="2000" dirty="0" err="1"/>
              <a:t>denarna</a:t>
            </a:r>
            <a:r>
              <a:rPr lang="en-US" sz="2000" dirty="0"/>
              <a:t> </a:t>
            </a:r>
            <a:r>
              <a:rPr lang="en-US" sz="2000" dirty="0" err="1"/>
              <a:t>nakazila</a:t>
            </a:r>
            <a:r>
              <a:rPr lang="en-US" sz="2000" dirty="0"/>
              <a:t>. Western Union v </a:t>
            </a:r>
            <a:r>
              <a:rPr lang="en-US" sz="2000" dirty="0" err="1"/>
              <a:t>Romuniji</a:t>
            </a:r>
            <a:r>
              <a:rPr lang="en-US" sz="2000" dirty="0"/>
              <a:t> </a:t>
            </a:r>
            <a:r>
              <a:rPr lang="en-US" sz="2000" dirty="0" err="1"/>
              <a:t>velja</a:t>
            </a:r>
            <a:r>
              <a:rPr lang="en-US" sz="2000" dirty="0"/>
              <a:t> za </a:t>
            </a:r>
            <a:r>
              <a:rPr lang="en-US" sz="2000" dirty="0" err="1"/>
              <a:t>zanesljivo</a:t>
            </a:r>
            <a:r>
              <a:rPr lang="en-US" sz="2000" dirty="0"/>
              <a:t> </a:t>
            </a:r>
            <a:r>
              <a:rPr lang="en-US" sz="2000" dirty="0" err="1"/>
              <a:t>možnost</a:t>
            </a:r>
            <a:r>
              <a:rPr lang="en-US" sz="2000" dirty="0"/>
              <a:t> </a:t>
            </a:r>
            <a:r>
              <a:rPr lang="en-US" sz="2000" dirty="0" err="1"/>
              <a:t>pošiljanja</a:t>
            </a:r>
            <a:r>
              <a:rPr lang="en-US" sz="2000" dirty="0"/>
              <a:t> in </a:t>
            </a:r>
            <a:r>
              <a:rPr lang="en-US" sz="2000" dirty="0" err="1"/>
              <a:t>prejemanja</a:t>
            </a:r>
            <a:r>
              <a:rPr lang="en-US" sz="2000" dirty="0"/>
              <a:t> </a:t>
            </a:r>
            <a:r>
              <a:rPr lang="en-US" sz="2000" dirty="0" err="1"/>
              <a:t>denarja</a:t>
            </a:r>
            <a:r>
              <a:rPr lang="en-US" sz="2000" dirty="0"/>
              <a:t>, </a:t>
            </a:r>
            <a:r>
              <a:rPr lang="en-US" sz="2000" dirty="0" err="1"/>
              <a:t>še</a:t>
            </a:r>
            <a:r>
              <a:rPr lang="en-US" sz="2000" dirty="0"/>
              <a:t> </a:t>
            </a:r>
            <a:r>
              <a:rPr lang="en-US" sz="2000" dirty="0" err="1"/>
              <a:t>posebno</a:t>
            </a:r>
            <a:r>
              <a:rPr lang="en-US" sz="2000" dirty="0"/>
              <a:t> za </a:t>
            </a:r>
            <a:r>
              <a:rPr lang="en-US" sz="2000" dirty="0" err="1"/>
              <a:t>mednarodna</a:t>
            </a:r>
            <a:r>
              <a:rPr lang="en-US" sz="2000" dirty="0"/>
              <a:t> </a:t>
            </a:r>
            <a:r>
              <a:rPr lang="en-US" sz="2000" dirty="0" err="1"/>
              <a:t>nakazila</a:t>
            </a:r>
            <a:r>
              <a:rPr lang="en-US" sz="2000" dirty="0"/>
              <a:t>.</a:t>
            </a:r>
            <a:endParaRPr sz="2000" dirty="0"/>
          </a:p>
        </p:txBody>
      </p:sp>
      <p:sp>
        <p:nvSpPr>
          <p:cNvPr id="253" name="Google Shape;253;p14"/>
          <p:cNvSpPr/>
          <p:nvPr/>
        </p:nvSpPr>
        <p:spPr>
          <a:xfrm>
            <a:off x="7134536" y="40640"/>
            <a:ext cx="5016824" cy="39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7858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7858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82;p14">
            <a:extLst>
              <a:ext uri="{FF2B5EF4-FFF2-40B4-BE49-F238E27FC236}">
                <a16:creationId xmlns:a16="http://schemas.microsoft.com/office/drawing/2014/main" id="{A13EA156-44D9-93CA-65E4-ADD93CBE315F}"/>
              </a:ext>
            </a:extLst>
          </p:cNvPr>
          <p:cNvSpPr/>
          <p:nvPr/>
        </p:nvSpPr>
        <p:spPr>
          <a:xfrm>
            <a:off x="7897090" y="0"/>
            <a:ext cx="4289285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lvl="0" algn="r">
              <a:lnSpc>
                <a:spcPct val="90000"/>
              </a:lnSpc>
              <a:buSzPts val="1800"/>
            </a:pPr>
            <a:r>
              <a:rPr lang="en-US" sz="1800" dirty="0">
                <a:solidFill>
                  <a:srgbClr val="1C2E78"/>
                </a:solidFill>
              </a:rPr>
              <a:t>4.4 </a:t>
            </a:r>
            <a:r>
              <a:rPr lang="en-US" sz="1800" dirty="0" err="1">
                <a:solidFill>
                  <a:srgbClr val="1C2E78"/>
                </a:solidFill>
              </a:rPr>
              <a:t>Aplikacije</a:t>
            </a:r>
            <a:r>
              <a:rPr lang="en-US" sz="1800" dirty="0">
                <a:solidFill>
                  <a:srgbClr val="1C2E78"/>
                </a:solidFill>
              </a:rPr>
              <a:t> za </a:t>
            </a:r>
            <a:r>
              <a:rPr lang="en-US" sz="1800" dirty="0" err="1">
                <a:solidFill>
                  <a:srgbClr val="1C2E78"/>
                </a:solidFill>
              </a:rPr>
              <a:t>pošiljanje</a:t>
            </a:r>
            <a:r>
              <a:rPr lang="en-US" sz="1800" dirty="0">
                <a:solidFill>
                  <a:srgbClr val="1C2E78"/>
                </a:solidFill>
              </a:rPr>
              <a:t> in </a:t>
            </a:r>
            <a:r>
              <a:rPr lang="en-US" sz="1800" dirty="0" err="1">
                <a:solidFill>
                  <a:srgbClr val="1C2E78"/>
                </a:solidFill>
              </a:rPr>
              <a:t>prejemanje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denarja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 err="1"/>
              <a:t>Nameščanje</a:t>
            </a:r>
            <a:r>
              <a:rPr lang="en-US" dirty="0"/>
              <a:t> </a:t>
            </a:r>
            <a:r>
              <a:rPr lang="en-US" dirty="0" err="1"/>
              <a:t>aplikacij</a:t>
            </a:r>
            <a:r>
              <a:rPr lang="en-US" dirty="0"/>
              <a:t> za </a:t>
            </a:r>
            <a:r>
              <a:rPr lang="en-US" dirty="0" err="1"/>
              <a:t>denarna</a:t>
            </a:r>
            <a:r>
              <a:rPr lang="en-US" dirty="0"/>
              <a:t> </a:t>
            </a:r>
            <a:r>
              <a:rPr lang="en-US" dirty="0" err="1"/>
              <a:t>nakazila</a:t>
            </a:r>
            <a:r>
              <a:rPr lang="en-US" dirty="0"/>
              <a:t> in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priprava</a:t>
            </a:r>
            <a:r>
              <a:rPr lang="en-US" dirty="0"/>
              <a:t> za </a:t>
            </a:r>
            <a:r>
              <a:rPr lang="en-US" dirty="0" err="1"/>
              <a:t>uporabo</a:t>
            </a:r>
          </a:p>
        </p:txBody>
      </p:sp>
      <p:sp>
        <p:nvSpPr>
          <p:cNvPr id="260" name="Google Shape;260;p15"/>
          <p:cNvSpPr txBox="1">
            <a:spLocks noGrp="1"/>
          </p:cNvSpPr>
          <p:nvPr>
            <p:ph type="body" idx="1"/>
          </p:nvPr>
        </p:nvSpPr>
        <p:spPr>
          <a:xfrm>
            <a:off x="558000" y="1800000"/>
            <a:ext cx="5409663" cy="478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  <a:buSzPts val="2000"/>
            </a:pPr>
            <a:r>
              <a:rPr lang="en-US" sz="2000" b="1" dirty="0" err="1"/>
              <a:t>Izberite</a:t>
            </a:r>
            <a:r>
              <a:rPr lang="en-US" sz="2000" b="1" dirty="0"/>
              <a:t> </a:t>
            </a:r>
            <a:r>
              <a:rPr lang="en-US" sz="2000" b="1" dirty="0" err="1"/>
              <a:t>pravo</a:t>
            </a:r>
            <a:r>
              <a:rPr lang="en-US" sz="2000" b="1" dirty="0"/>
              <a:t> </a:t>
            </a:r>
            <a:r>
              <a:rPr lang="en-US" sz="2000" b="1" dirty="0" err="1"/>
              <a:t>aplikacijo</a:t>
            </a:r>
            <a:r>
              <a:rPr lang="en-US" sz="2000" dirty="0"/>
              <a:t>: </a:t>
            </a:r>
            <a:r>
              <a:rPr lang="en-US" sz="2000" dirty="0" err="1"/>
              <a:t>Ugotovite</a:t>
            </a:r>
            <a:r>
              <a:rPr lang="en-US" sz="2000" dirty="0"/>
              <a:t>, </a:t>
            </a:r>
            <a:r>
              <a:rPr lang="en-US" sz="2000" dirty="0" err="1"/>
              <a:t>katera</a:t>
            </a:r>
            <a:r>
              <a:rPr lang="en-US" sz="2000" dirty="0"/>
              <a:t> </a:t>
            </a:r>
            <a:r>
              <a:rPr lang="en-US" sz="2000" dirty="0" err="1"/>
              <a:t>aplikacija</a:t>
            </a:r>
            <a:r>
              <a:rPr lang="en-US" sz="2000" dirty="0"/>
              <a:t> </a:t>
            </a:r>
            <a:r>
              <a:rPr lang="en-US" sz="2000" dirty="0" err="1"/>
              <a:t>utreza</a:t>
            </a:r>
            <a:r>
              <a:rPr lang="en-US" sz="2000" dirty="0"/>
              <a:t> </a:t>
            </a:r>
            <a:r>
              <a:rPr lang="en-US" sz="2000" dirty="0" err="1"/>
              <a:t>vašim</a:t>
            </a:r>
            <a:r>
              <a:rPr lang="en-US" sz="2000" dirty="0"/>
              <a:t> </a:t>
            </a:r>
            <a:r>
              <a:rPr lang="en-US" sz="2000" dirty="0" err="1"/>
              <a:t>potrebam</a:t>
            </a:r>
            <a:r>
              <a:rPr lang="en-US" sz="2000" dirty="0"/>
              <a:t> (</a:t>
            </a:r>
            <a:r>
              <a:rPr lang="en-US" sz="2000" dirty="0" err="1"/>
              <a:t>npr</a:t>
            </a:r>
            <a:r>
              <a:rPr lang="en-US" sz="2000" dirty="0"/>
              <a:t>. Revolut, PayPal </a:t>
            </a:r>
            <a:r>
              <a:rPr lang="en-US" sz="2000" dirty="0" err="1"/>
              <a:t>ali</a:t>
            </a:r>
            <a:r>
              <a:rPr lang="en-US" sz="2000" dirty="0"/>
              <a:t> </a:t>
            </a:r>
            <a:r>
              <a:rPr lang="en-US" sz="2000" dirty="0" err="1"/>
              <a:t>aplikacija</a:t>
            </a:r>
            <a:r>
              <a:rPr lang="en-US" sz="2000" dirty="0"/>
              <a:t> </a:t>
            </a:r>
            <a:r>
              <a:rPr lang="en-US" sz="2000" dirty="0" err="1"/>
              <a:t>vaše</a:t>
            </a:r>
            <a:r>
              <a:rPr lang="en-US" sz="2000" dirty="0"/>
              <a:t> </a:t>
            </a:r>
            <a:r>
              <a:rPr lang="en-US" sz="2000" dirty="0" err="1"/>
              <a:t>banke</a:t>
            </a:r>
            <a:r>
              <a:rPr lang="en-US" sz="2000" dirty="0"/>
              <a:t>). </a:t>
            </a:r>
            <a:endParaRPr dirty="0"/>
          </a:p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228600" indent="-228600">
              <a:spcBef>
                <a:spcPts val="0"/>
              </a:spcBef>
              <a:buSzPts val="2000"/>
            </a:pPr>
            <a:r>
              <a:rPr lang="en-US" sz="2000" b="1" err="1"/>
              <a:t>Aplikacijo</a:t>
            </a:r>
            <a:r>
              <a:rPr lang="en-US" sz="2000" b="1" dirty="0"/>
              <a:t> </a:t>
            </a:r>
            <a:r>
              <a:rPr lang="en-US" sz="2000" b="1" err="1"/>
              <a:t>namestite</a:t>
            </a:r>
            <a:r>
              <a:rPr lang="en-US" sz="2000" b="1" dirty="0"/>
              <a:t>: </a:t>
            </a:r>
            <a:r>
              <a:rPr lang="en-US" sz="2000" err="1"/>
              <a:t>Pojdite</a:t>
            </a:r>
            <a:r>
              <a:rPr lang="en-US" sz="2000" dirty="0"/>
              <a:t> v </a:t>
            </a:r>
            <a:r>
              <a:rPr lang="en-US" sz="2000" err="1"/>
              <a:t>trgovino</a:t>
            </a:r>
            <a:r>
              <a:rPr lang="en-US" sz="2000" dirty="0"/>
              <a:t> App Store (iPhone) </a:t>
            </a:r>
            <a:r>
              <a:rPr lang="en-US" sz="2000" err="1"/>
              <a:t>ali</a:t>
            </a:r>
            <a:r>
              <a:rPr lang="en-US" sz="2000" dirty="0"/>
              <a:t> Google Play Store (Android). </a:t>
            </a:r>
            <a:r>
              <a:rPr lang="en-US" sz="2000" err="1"/>
              <a:t>Vpišite</a:t>
            </a:r>
            <a:r>
              <a:rPr lang="en-US" sz="2000" dirty="0"/>
              <a:t> </a:t>
            </a:r>
            <a:r>
              <a:rPr lang="en-US" sz="2000"/>
              <a:t>ime</a:t>
            </a:r>
            <a:r>
              <a:rPr lang="en-US" sz="2000" dirty="0"/>
              <a:t> </a:t>
            </a:r>
            <a:r>
              <a:rPr lang="en-US" sz="2000"/>
              <a:t>aplikacije</a:t>
            </a:r>
            <a:r>
              <a:rPr lang="en-US" sz="2000" dirty="0"/>
              <a:t>, in ko jo </a:t>
            </a:r>
            <a:r>
              <a:rPr lang="en-US" sz="2000" err="1"/>
              <a:t>najdete</a:t>
            </a:r>
            <a:r>
              <a:rPr lang="en-US" sz="2000"/>
              <a:t>,</a:t>
            </a:r>
            <a:r>
              <a:rPr lang="en-US" sz="2000" dirty="0"/>
              <a:t> in </a:t>
            </a:r>
            <a:r>
              <a:rPr lang="en-US" sz="2000" err="1"/>
              <a:t>kliknite</a:t>
            </a:r>
            <a:r>
              <a:rPr lang="en-US" sz="2000"/>
              <a:t> “</a:t>
            </a:r>
            <a:r>
              <a:rPr lang="en-US" sz="2000" err="1"/>
              <a:t>Namesti</a:t>
            </a:r>
            <a:r>
              <a:rPr lang="en-US" sz="2000"/>
              <a:t>”.</a:t>
            </a:r>
            <a:endParaRPr/>
          </a:p>
          <a:p>
            <a:pPr marL="22860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228600" indent="-228600">
              <a:spcBef>
                <a:spcPts val="0"/>
              </a:spcBef>
              <a:buSzPts val="2000"/>
            </a:pPr>
            <a:r>
              <a:rPr lang="en-US" sz="2000" b="1" dirty="0" err="1"/>
              <a:t>Ustvarite</a:t>
            </a:r>
            <a:r>
              <a:rPr lang="en-US" sz="2000" b="1" dirty="0"/>
              <a:t> </a:t>
            </a:r>
            <a:r>
              <a:rPr lang="en-US" sz="2000" b="1" dirty="0" err="1"/>
              <a:t>račun</a:t>
            </a:r>
            <a:r>
              <a:rPr lang="en-US" sz="2000" b="1" dirty="0"/>
              <a:t>: </a:t>
            </a:r>
            <a:r>
              <a:rPr lang="en-US" sz="2000" dirty="0" err="1"/>
              <a:t>Odprite</a:t>
            </a:r>
            <a:r>
              <a:rPr lang="en-US" sz="2000" dirty="0"/>
              <a:t> </a:t>
            </a:r>
            <a:r>
              <a:rPr lang="en-US" sz="2000" dirty="0" err="1"/>
              <a:t>aplikacijo</a:t>
            </a:r>
            <a:r>
              <a:rPr lang="en-US" sz="2000" dirty="0"/>
              <a:t> in </a:t>
            </a:r>
            <a:r>
              <a:rPr lang="en-US" sz="2000" dirty="0" err="1"/>
              <a:t>sledite</a:t>
            </a:r>
            <a:r>
              <a:rPr lang="en-US" sz="2000" dirty="0"/>
              <a:t> </a:t>
            </a:r>
            <a:r>
              <a:rPr lang="en-US" sz="2000" dirty="0" err="1"/>
              <a:t>postopku</a:t>
            </a:r>
            <a:r>
              <a:rPr lang="en-US" sz="2000" dirty="0"/>
              <a:t> </a:t>
            </a:r>
            <a:r>
              <a:rPr lang="en-US" sz="2000" dirty="0" err="1"/>
              <a:t>prijave</a:t>
            </a:r>
            <a:r>
              <a:rPr lang="en-US" sz="2000" dirty="0"/>
              <a:t>. </a:t>
            </a:r>
            <a:r>
              <a:rPr lang="en-US" sz="2000" dirty="0" err="1"/>
              <a:t>Vpišite</a:t>
            </a:r>
            <a:r>
              <a:rPr lang="en-US" sz="2000" dirty="0"/>
              <a:t> </a:t>
            </a:r>
            <a:r>
              <a:rPr lang="en-US" sz="2000" dirty="0" err="1"/>
              <a:t>svoje</a:t>
            </a:r>
            <a:r>
              <a:rPr lang="en-US" sz="2000" dirty="0"/>
              <a:t> </a:t>
            </a:r>
            <a:r>
              <a:rPr lang="en-US" sz="2000" dirty="0" err="1"/>
              <a:t>ime</a:t>
            </a:r>
            <a:r>
              <a:rPr lang="en-US" sz="2000" dirty="0"/>
              <a:t>, e-</a:t>
            </a:r>
            <a:r>
              <a:rPr lang="en-US" sz="2000" dirty="0" err="1"/>
              <a:t>poštni</a:t>
            </a:r>
            <a:r>
              <a:rPr lang="en-US" sz="2000" dirty="0"/>
              <a:t> </a:t>
            </a:r>
            <a:r>
              <a:rPr lang="en-US" sz="2000" dirty="0" err="1"/>
              <a:t>naslov</a:t>
            </a:r>
            <a:r>
              <a:rPr lang="en-US" sz="2000" dirty="0"/>
              <a:t>, </a:t>
            </a:r>
            <a:r>
              <a:rPr lang="en-US" sz="2000" dirty="0" err="1"/>
              <a:t>telefonsko</a:t>
            </a:r>
            <a:r>
              <a:rPr lang="en-US" sz="2000" dirty="0"/>
              <a:t> </a:t>
            </a:r>
            <a:r>
              <a:rPr lang="en-US" sz="2000" dirty="0" err="1"/>
              <a:t>številko</a:t>
            </a:r>
            <a:r>
              <a:rPr lang="en-US" sz="2000" dirty="0"/>
              <a:t>, </a:t>
            </a:r>
            <a:r>
              <a:rPr lang="en-US" sz="2000" dirty="0" err="1"/>
              <a:t>varno</a:t>
            </a:r>
            <a:r>
              <a:rPr lang="en-US" sz="2000" dirty="0"/>
              <a:t> </a:t>
            </a:r>
            <a:r>
              <a:rPr lang="en-US" sz="2000" dirty="0" err="1"/>
              <a:t>geslo</a:t>
            </a:r>
            <a:r>
              <a:rPr lang="en-US" sz="2000" dirty="0"/>
              <a:t> in </a:t>
            </a:r>
            <a:r>
              <a:rPr lang="en-US" sz="2000" dirty="0" err="1"/>
              <a:t>druge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, ki </a:t>
            </a:r>
            <a:r>
              <a:rPr lang="en-US" sz="2000" dirty="0" err="1"/>
              <a:t>jih</a:t>
            </a:r>
            <a:r>
              <a:rPr lang="en-US" sz="2000" dirty="0"/>
              <a:t> </a:t>
            </a:r>
            <a:r>
              <a:rPr lang="en-US" sz="2000" dirty="0" err="1"/>
              <a:t>priskrbi</a:t>
            </a:r>
            <a:r>
              <a:rPr lang="en-US" sz="2000" dirty="0"/>
              <a:t> </a:t>
            </a:r>
            <a:r>
              <a:rPr lang="en-US" sz="2000" dirty="0" err="1"/>
              <a:t>banka</a:t>
            </a:r>
            <a:r>
              <a:rPr lang="en-US" sz="2000" dirty="0"/>
              <a:t>. </a:t>
            </a:r>
            <a:r>
              <a:rPr lang="en-US" sz="2000" dirty="0" err="1"/>
              <a:t>Običajno</a:t>
            </a:r>
            <a:r>
              <a:rPr lang="en-US" sz="2000" dirty="0"/>
              <a:t> </a:t>
            </a:r>
            <a:r>
              <a:rPr lang="en-US" sz="2000" dirty="0" err="1"/>
              <a:t>morate</a:t>
            </a:r>
            <a:r>
              <a:rPr lang="en-US" sz="2000" dirty="0"/>
              <a:t> za </a:t>
            </a:r>
            <a:r>
              <a:rPr lang="en-US" sz="2000" dirty="0" err="1"/>
              <a:t>vzpostavitev</a:t>
            </a:r>
            <a:r>
              <a:rPr lang="en-US" sz="2000" dirty="0"/>
              <a:t> </a:t>
            </a:r>
            <a:r>
              <a:rPr lang="en-US" sz="2000" dirty="0" err="1"/>
              <a:t>spletnega</a:t>
            </a:r>
            <a:r>
              <a:rPr lang="en-US" sz="2000" dirty="0"/>
              <a:t> </a:t>
            </a:r>
            <a:r>
              <a:rPr lang="en-US" sz="2000" dirty="0" err="1"/>
              <a:t>bančnega</a:t>
            </a:r>
            <a:r>
              <a:rPr lang="en-US" sz="2000" dirty="0"/>
              <a:t> </a:t>
            </a:r>
            <a:r>
              <a:rPr lang="en-US" sz="2000" dirty="0" err="1"/>
              <a:t>računa</a:t>
            </a:r>
            <a:r>
              <a:rPr lang="en-US" sz="2000" dirty="0"/>
              <a:t> </a:t>
            </a:r>
            <a:r>
              <a:rPr lang="en-US" sz="2000" dirty="0" err="1"/>
              <a:t>najprej</a:t>
            </a:r>
            <a:r>
              <a:rPr lang="en-US" sz="2000" dirty="0"/>
              <a:t> </a:t>
            </a:r>
            <a:r>
              <a:rPr lang="en-US" sz="2000" dirty="0" err="1"/>
              <a:t>obiskati</a:t>
            </a:r>
            <a:r>
              <a:rPr lang="en-US" sz="2000" dirty="0"/>
              <a:t> </a:t>
            </a:r>
            <a:r>
              <a:rPr lang="en-US" sz="2000" dirty="0" err="1"/>
              <a:t>banko</a:t>
            </a:r>
            <a:r>
              <a:rPr lang="en-US" sz="2000" dirty="0"/>
              <a:t>. </a:t>
            </a:r>
            <a:endParaRPr dirty="0"/>
          </a:p>
        </p:txBody>
      </p:sp>
      <p:sp>
        <p:nvSpPr>
          <p:cNvPr id="261" name="Google Shape;261;p15"/>
          <p:cNvSpPr txBox="1">
            <a:spLocks noGrp="1"/>
          </p:cNvSpPr>
          <p:nvPr>
            <p:ph type="body" idx="2"/>
          </p:nvPr>
        </p:nvSpPr>
        <p:spPr>
          <a:xfrm>
            <a:off x="6224339" y="1800000"/>
            <a:ext cx="5730238" cy="50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  <a:buSzPts val="2000"/>
            </a:pPr>
            <a:r>
              <a:rPr lang="en-US" sz="2000" b="1" dirty="0" err="1"/>
              <a:t>Povežite</a:t>
            </a:r>
            <a:r>
              <a:rPr lang="en-US" sz="2000" b="1" dirty="0"/>
              <a:t> </a:t>
            </a:r>
            <a:r>
              <a:rPr lang="en-US" sz="2000" b="1" dirty="0" err="1"/>
              <a:t>svoj</a:t>
            </a:r>
            <a:r>
              <a:rPr lang="en-US" sz="2000" b="1" dirty="0"/>
              <a:t> </a:t>
            </a:r>
            <a:r>
              <a:rPr lang="en-US" sz="2000" b="1" dirty="0" err="1"/>
              <a:t>bančni</a:t>
            </a:r>
            <a:r>
              <a:rPr lang="en-US" sz="2000" b="1" dirty="0"/>
              <a:t> </a:t>
            </a:r>
            <a:r>
              <a:rPr lang="en-US" sz="2000" b="1" dirty="0" err="1"/>
              <a:t>račun</a:t>
            </a:r>
            <a:r>
              <a:rPr lang="en-US" sz="2000" b="1" dirty="0"/>
              <a:t> </a:t>
            </a:r>
            <a:r>
              <a:rPr lang="en-US" sz="2000" b="1" dirty="0" err="1"/>
              <a:t>ali</a:t>
            </a:r>
            <a:r>
              <a:rPr lang="en-US" sz="2000" b="1" dirty="0"/>
              <a:t> </a:t>
            </a:r>
            <a:r>
              <a:rPr lang="en-US" sz="2000" b="1" dirty="0" err="1"/>
              <a:t>kartico</a:t>
            </a:r>
            <a:r>
              <a:rPr lang="en-US" sz="2000" b="1" dirty="0"/>
              <a:t>: </a:t>
            </a:r>
            <a:r>
              <a:rPr lang="en-US" sz="2000" dirty="0"/>
              <a:t>Pri </a:t>
            </a:r>
            <a:r>
              <a:rPr lang="en-US" sz="2000" dirty="0" err="1"/>
              <a:t>nekaterih</a:t>
            </a:r>
            <a:r>
              <a:rPr lang="en-US" sz="2000" dirty="0"/>
              <a:t> </a:t>
            </a:r>
            <a:r>
              <a:rPr lang="en-US" sz="2000" dirty="0" err="1"/>
              <a:t>aplikacijah</a:t>
            </a:r>
            <a:r>
              <a:rPr lang="en-US" sz="2000" dirty="0"/>
              <a:t> je </a:t>
            </a:r>
            <a:r>
              <a:rPr lang="en-US" sz="2000" dirty="0" err="1"/>
              <a:t>naslednji</a:t>
            </a:r>
            <a:r>
              <a:rPr lang="en-US" sz="2000" dirty="0"/>
              <a:t> </a:t>
            </a:r>
            <a:r>
              <a:rPr lang="en-US" sz="2000" dirty="0" err="1"/>
              <a:t>korak</a:t>
            </a:r>
            <a:r>
              <a:rPr lang="en-US" sz="2000" dirty="0"/>
              <a:t>, da </a:t>
            </a:r>
            <a:r>
              <a:rPr lang="en-US" sz="2000" dirty="0" err="1"/>
              <a:t>varno</a:t>
            </a:r>
            <a:r>
              <a:rPr lang="en-US" sz="2000" dirty="0"/>
              <a:t> </a:t>
            </a:r>
            <a:r>
              <a:rPr lang="en-US" sz="2000" dirty="0" err="1"/>
              <a:t>vpišete</a:t>
            </a:r>
            <a:r>
              <a:rPr lang="en-US" sz="2000" dirty="0"/>
              <a:t> </a:t>
            </a:r>
            <a:r>
              <a:rPr lang="en-US" sz="2000" dirty="0" err="1"/>
              <a:t>svoj</a:t>
            </a:r>
            <a:r>
              <a:rPr lang="en-US" sz="2000" dirty="0"/>
              <a:t> IBAN 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številko</a:t>
            </a:r>
            <a:r>
              <a:rPr lang="en-US" sz="2000" dirty="0"/>
              <a:t> </a:t>
            </a:r>
            <a:r>
              <a:rPr lang="en-US" sz="2000" dirty="0" err="1"/>
              <a:t>kartice</a:t>
            </a:r>
            <a:r>
              <a:rPr lang="en-US" sz="2000" dirty="0"/>
              <a:t>. </a:t>
            </a:r>
            <a:r>
              <a:rPr lang="en-US" sz="2000" dirty="0" err="1"/>
              <a:t>Zaključite</a:t>
            </a:r>
            <a:r>
              <a:rPr lang="en-US" sz="2000" dirty="0"/>
              <a:t> </a:t>
            </a:r>
            <a:r>
              <a:rPr lang="en-US" sz="2000" dirty="0" err="1"/>
              <a:t>vse</a:t>
            </a:r>
            <a:r>
              <a:rPr lang="en-US" sz="2000" dirty="0"/>
              <a:t> </a:t>
            </a:r>
            <a:r>
              <a:rPr lang="en-US" sz="2000" dirty="0" err="1"/>
              <a:t>zahtevane</a:t>
            </a:r>
            <a:r>
              <a:rPr lang="en-US" sz="2000" dirty="0"/>
              <a:t> </a:t>
            </a:r>
            <a:r>
              <a:rPr lang="en-US" sz="2000" dirty="0" err="1"/>
              <a:t>korake</a:t>
            </a:r>
            <a:r>
              <a:rPr lang="en-US" sz="2000" dirty="0"/>
              <a:t> </a:t>
            </a:r>
            <a:r>
              <a:rPr lang="en-US" sz="2000" dirty="0" err="1"/>
              <a:t>preverjanja</a:t>
            </a:r>
            <a:r>
              <a:rPr lang="en-US" sz="2000" dirty="0"/>
              <a:t> (</a:t>
            </a:r>
            <a:r>
              <a:rPr lang="en-US" sz="2000" dirty="0" err="1"/>
              <a:t>npr</a:t>
            </a:r>
            <a:r>
              <a:rPr lang="en-US" sz="2000" dirty="0"/>
              <a:t>. z SMS </a:t>
            </a:r>
            <a:r>
              <a:rPr lang="en-US" sz="2000" dirty="0" err="1"/>
              <a:t>kodo</a:t>
            </a:r>
            <a:r>
              <a:rPr lang="en-US" sz="2000" dirty="0"/>
              <a:t> </a:t>
            </a:r>
            <a:r>
              <a:rPr lang="en-US" sz="2000" dirty="0" err="1"/>
              <a:t>ali</a:t>
            </a:r>
            <a:r>
              <a:rPr lang="en-US" sz="2000" dirty="0"/>
              <a:t> e-</a:t>
            </a:r>
            <a:r>
              <a:rPr lang="en-US" sz="2000" dirty="0" err="1"/>
              <a:t>poštno</a:t>
            </a:r>
            <a:r>
              <a:rPr lang="en-US" sz="2000" dirty="0"/>
              <a:t> </a:t>
            </a:r>
            <a:r>
              <a:rPr lang="en-US" sz="2000" dirty="0" err="1"/>
              <a:t>kodo</a:t>
            </a:r>
            <a:r>
              <a:rPr lang="en-US" sz="2000" dirty="0"/>
              <a:t>).</a:t>
            </a:r>
            <a:endParaRPr dirty="0"/>
          </a:p>
          <a:p>
            <a:pPr marL="228600" indent="-228600">
              <a:spcBef>
                <a:spcPts val="1200"/>
              </a:spcBef>
              <a:buSzPts val="2000"/>
            </a:pPr>
            <a:r>
              <a:rPr lang="en-US" sz="2000" b="1" dirty="0" err="1"/>
              <a:t>Vzpostavite</a:t>
            </a:r>
            <a:r>
              <a:rPr lang="en-US" sz="2000" b="1" dirty="0"/>
              <a:t> </a:t>
            </a:r>
            <a:r>
              <a:rPr lang="en-US" sz="2000" b="1" dirty="0" err="1"/>
              <a:t>varnostne</a:t>
            </a:r>
            <a:r>
              <a:rPr lang="en-US" sz="2000" b="1" dirty="0"/>
              <a:t> </a:t>
            </a:r>
            <a:r>
              <a:rPr lang="en-US" sz="2000" b="1" dirty="0" err="1"/>
              <a:t>funkcije</a:t>
            </a:r>
            <a:r>
              <a:rPr lang="en-US" sz="2000" b="1" dirty="0"/>
              <a:t>: </a:t>
            </a:r>
            <a:r>
              <a:rPr lang="en-US" sz="2000" dirty="0" err="1"/>
              <a:t>Nastavite</a:t>
            </a:r>
            <a:r>
              <a:rPr lang="en-US" sz="2000" dirty="0"/>
              <a:t> PIN </a:t>
            </a:r>
            <a:r>
              <a:rPr lang="en-US" sz="2000" dirty="0" err="1"/>
              <a:t>kodo</a:t>
            </a:r>
            <a:r>
              <a:rPr lang="en-US" sz="2000" dirty="0"/>
              <a:t>, </a:t>
            </a:r>
            <a:r>
              <a:rPr lang="en-US" sz="2000" dirty="0" err="1"/>
              <a:t>geslo</a:t>
            </a:r>
            <a:r>
              <a:rPr lang="en-US" sz="2000" dirty="0"/>
              <a:t> </a:t>
            </a:r>
            <a:r>
              <a:rPr lang="en-US" sz="2000" dirty="0" err="1"/>
              <a:t>ali</a:t>
            </a:r>
            <a:r>
              <a:rPr lang="en-US" sz="2000" dirty="0"/>
              <a:t> </a:t>
            </a:r>
            <a:r>
              <a:rPr lang="en-US" sz="2000" dirty="0" err="1"/>
              <a:t>biometrično</a:t>
            </a:r>
            <a:r>
              <a:rPr lang="en-US" sz="2000" dirty="0"/>
              <a:t> </a:t>
            </a:r>
            <a:r>
              <a:rPr lang="en-US" sz="2000" dirty="0" err="1"/>
              <a:t>avtentikacijo</a:t>
            </a:r>
            <a:r>
              <a:rPr lang="en-US" sz="2000" dirty="0"/>
              <a:t> (</a:t>
            </a:r>
            <a:r>
              <a:rPr lang="en-US" sz="2000" dirty="0" err="1"/>
              <a:t>prstni</a:t>
            </a:r>
            <a:r>
              <a:rPr lang="en-US" sz="2000" dirty="0"/>
              <a:t> </a:t>
            </a:r>
            <a:r>
              <a:rPr lang="en-US" sz="2000" dirty="0" err="1"/>
              <a:t>odtis</a:t>
            </a:r>
            <a:r>
              <a:rPr lang="en-US" sz="2000" dirty="0"/>
              <a:t> / </a:t>
            </a:r>
            <a:r>
              <a:rPr lang="en-US" sz="2000" dirty="0" err="1"/>
              <a:t>prepoznavanje</a:t>
            </a:r>
            <a:r>
              <a:rPr lang="en-US" sz="2000" dirty="0"/>
              <a:t> </a:t>
            </a:r>
            <a:r>
              <a:rPr lang="en-US" sz="2000" dirty="0" err="1"/>
              <a:t>obraza</a:t>
            </a:r>
            <a:r>
              <a:rPr lang="en-US" sz="2000" dirty="0"/>
              <a:t>). Za </a:t>
            </a:r>
            <a:r>
              <a:rPr lang="en-US" sz="2000" dirty="0" err="1"/>
              <a:t>dodatno</a:t>
            </a:r>
            <a:r>
              <a:rPr lang="en-US" sz="2000" dirty="0"/>
              <a:t> </a:t>
            </a:r>
            <a:r>
              <a:rPr lang="en-US" sz="2000" dirty="0" err="1"/>
              <a:t>zaščito</a:t>
            </a:r>
            <a:r>
              <a:rPr lang="en-US" sz="2000" dirty="0"/>
              <a:t> </a:t>
            </a:r>
            <a:r>
              <a:rPr lang="en-US" sz="2000" dirty="0" err="1"/>
              <a:t>vklopite</a:t>
            </a:r>
            <a:r>
              <a:rPr lang="en-US" sz="2000" dirty="0"/>
              <a:t> </a:t>
            </a:r>
            <a:r>
              <a:rPr lang="en-US" sz="2000" dirty="0" err="1"/>
              <a:t>dvofaktorsko</a:t>
            </a:r>
            <a:r>
              <a:rPr lang="en-US" sz="2000" dirty="0"/>
              <a:t> </a:t>
            </a:r>
            <a:r>
              <a:rPr lang="en-US" sz="2000" dirty="0" err="1"/>
              <a:t>avtentikacijo</a:t>
            </a:r>
            <a:r>
              <a:rPr lang="en-US" sz="2000" dirty="0"/>
              <a:t>. </a:t>
            </a:r>
          </a:p>
          <a:p>
            <a:pPr marL="228600" indent="-228600">
              <a:spcBef>
                <a:spcPts val="1200"/>
              </a:spcBef>
              <a:buSzPts val="2000"/>
            </a:pPr>
            <a:r>
              <a:rPr lang="en-US" sz="2000" b="1" dirty="0" err="1"/>
              <a:t>Vadite</a:t>
            </a:r>
            <a:r>
              <a:rPr lang="en-US" sz="2000" b="1" dirty="0"/>
              <a:t> </a:t>
            </a:r>
            <a:r>
              <a:rPr lang="en-US" sz="2000" b="1" dirty="0" err="1"/>
              <a:t>navigiranje</a:t>
            </a:r>
            <a:r>
              <a:rPr lang="en-US" sz="2000" b="1" dirty="0"/>
              <a:t> po </a:t>
            </a:r>
            <a:r>
              <a:rPr lang="en-US" sz="2000" b="1" dirty="0" err="1"/>
              <a:t>aplikaciji</a:t>
            </a:r>
            <a:r>
              <a:rPr lang="en-US" sz="2000" b="1" dirty="0"/>
              <a:t>: </a:t>
            </a:r>
            <a:r>
              <a:rPr lang="en-US" sz="2000" dirty="0" err="1"/>
              <a:t>Raziščite</a:t>
            </a:r>
            <a:r>
              <a:rPr lang="en-US" sz="2000" dirty="0"/>
              <a:t> ta </a:t>
            </a:r>
            <a:r>
              <a:rPr lang="en-US" sz="2000" dirty="0" err="1"/>
              <a:t>vmesnik</a:t>
            </a:r>
            <a:r>
              <a:rPr lang="en-US" sz="2000" dirty="0"/>
              <a:t> in </a:t>
            </a:r>
            <a:r>
              <a:rPr lang="en-US" sz="2000" dirty="0" err="1"/>
              <a:t>poiščite</a:t>
            </a:r>
            <a:r>
              <a:rPr lang="en-US" sz="2000" dirty="0"/>
              <a:t> </a:t>
            </a:r>
            <a:r>
              <a:rPr lang="en-US" sz="2000" dirty="0" err="1"/>
              <a:t>funkcije</a:t>
            </a:r>
            <a:r>
              <a:rPr lang="en-US" sz="2000" dirty="0"/>
              <a:t>, </a:t>
            </a:r>
            <a:r>
              <a:rPr lang="en-US" sz="2000" dirty="0" err="1"/>
              <a:t>kot</a:t>
            </a:r>
            <a:r>
              <a:rPr lang="en-US" sz="2000" dirty="0"/>
              <a:t> so </a:t>
            </a:r>
            <a:r>
              <a:rPr lang="en-US" sz="2000" dirty="0" err="1"/>
              <a:t>pošiljanje</a:t>
            </a:r>
            <a:r>
              <a:rPr lang="en-US" sz="2000" dirty="0"/>
              <a:t> </a:t>
            </a:r>
            <a:r>
              <a:rPr lang="en-US" sz="2000" dirty="0" err="1"/>
              <a:t>denarja</a:t>
            </a:r>
            <a:r>
              <a:rPr lang="en-US" sz="2000" dirty="0"/>
              <a:t>, ogled </a:t>
            </a:r>
            <a:r>
              <a:rPr lang="en-US" sz="2000" dirty="0" err="1"/>
              <a:t>transakcij</a:t>
            </a:r>
            <a:r>
              <a:rPr lang="en-US" sz="2000" dirty="0"/>
              <a:t> in </a:t>
            </a:r>
            <a:r>
              <a:rPr lang="en-US" sz="2000" dirty="0" err="1"/>
              <a:t>posodabljanje</a:t>
            </a:r>
            <a:r>
              <a:rPr lang="en-US" sz="2000" dirty="0"/>
              <a:t> </a:t>
            </a:r>
            <a:r>
              <a:rPr lang="en-US" sz="2000" dirty="0" err="1"/>
              <a:t>podatkov</a:t>
            </a:r>
            <a:r>
              <a:rPr lang="en-US" sz="2000" dirty="0"/>
              <a:t>. </a:t>
            </a:r>
            <a:r>
              <a:rPr lang="en-US" sz="2000" dirty="0" err="1"/>
              <a:t>Seznanite</a:t>
            </a:r>
            <a:r>
              <a:rPr lang="en-US" sz="2000" dirty="0"/>
              <a:t> se z </a:t>
            </a:r>
            <a:r>
              <a:rPr lang="en-US" sz="2000" dirty="0" err="1"/>
              <a:t>možnostmi</a:t>
            </a:r>
            <a:r>
              <a:rPr lang="en-US" sz="2000" dirty="0"/>
              <a:t> </a:t>
            </a:r>
            <a:r>
              <a:rPr lang="en-US" sz="2000" dirty="0" err="1"/>
              <a:t>pomoči</a:t>
            </a:r>
            <a:r>
              <a:rPr lang="en-US" sz="2000" dirty="0"/>
              <a:t> in </a:t>
            </a:r>
            <a:r>
              <a:rPr lang="en-US" sz="2000" dirty="0" err="1"/>
              <a:t>podpore</a:t>
            </a:r>
            <a:r>
              <a:rPr lang="en-US" sz="2000" dirty="0"/>
              <a:t> v </a:t>
            </a:r>
            <a:r>
              <a:rPr lang="en-US" sz="2000" dirty="0" err="1"/>
              <a:t>primeru</a:t>
            </a:r>
            <a:r>
              <a:rPr lang="en-US" sz="2000" dirty="0"/>
              <a:t> </a:t>
            </a:r>
            <a:r>
              <a:rPr lang="en-US" sz="2000" dirty="0" err="1"/>
              <a:t>težav</a:t>
            </a:r>
            <a:r>
              <a:rPr lang="en-US" sz="2000" dirty="0"/>
              <a:t>.</a:t>
            </a:r>
            <a:endParaRPr sz="2000" dirty="0"/>
          </a:p>
        </p:txBody>
      </p:sp>
      <p:sp>
        <p:nvSpPr>
          <p:cNvPr id="4" name="Google Shape;182;p14">
            <a:extLst>
              <a:ext uri="{FF2B5EF4-FFF2-40B4-BE49-F238E27FC236}">
                <a16:creationId xmlns:a16="http://schemas.microsoft.com/office/drawing/2014/main" id="{4883CF0E-92C6-E0C1-4131-5224C99337AF}"/>
              </a:ext>
            </a:extLst>
          </p:cNvPr>
          <p:cNvSpPr/>
          <p:nvPr/>
        </p:nvSpPr>
        <p:spPr>
          <a:xfrm>
            <a:off x="7897090" y="0"/>
            <a:ext cx="4289285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lvl="0" algn="r">
              <a:lnSpc>
                <a:spcPct val="90000"/>
              </a:lnSpc>
              <a:buSzPts val="1800"/>
            </a:pPr>
            <a:r>
              <a:rPr lang="en-US" sz="1800" dirty="0">
                <a:solidFill>
                  <a:srgbClr val="1C2E78"/>
                </a:solidFill>
              </a:rPr>
              <a:t>4.4 </a:t>
            </a:r>
            <a:r>
              <a:rPr lang="en-US" sz="1800" dirty="0" err="1">
                <a:solidFill>
                  <a:srgbClr val="1C2E78"/>
                </a:solidFill>
              </a:rPr>
              <a:t>Aplikacije</a:t>
            </a:r>
            <a:r>
              <a:rPr lang="en-US" sz="1800" dirty="0">
                <a:solidFill>
                  <a:srgbClr val="1C2E78"/>
                </a:solidFill>
              </a:rPr>
              <a:t> za </a:t>
            </a:r>
            <a:r>
              <a:rPr lang="en-US" sz="1800" dirty="0" err="1">
                <a:solidFill>
                  <a:srgbClr val="1C2E78"/>
                </a:solidFill>
              </a:rPr>
              <a:t>pošiljanje</a:t>
            </a:r>
            <a:r>
              <a:rPr lang="en-US" sz="1800" dirty="0">
                <a:solidFill>
                  <a:srgbClr val="1C2E78"/>
                </a:solidFill>
              </a:rPr>
              <a:t> in </a:t>
            </a:r>
            <a:r>
              <a:rPr lang="en-US" sz="1800" dirty="0" err="1">
                <a:solidFill>
                  <a:srgbClr val="1C2E78"/>
                </a:solidFill>
              </a:rPr>
              <a:t>prejemanje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denarja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2000"/>
            </a:pPr>
            <a:r>
              <a:rPr lang="en-US" sz="2000" dirty="0" err="1"/>
              <a:t>Enota</a:t>
            </a:r>
            <a:r>
              <a:rPr lang="en-US" sz="2000" dirty="0"/>
              <a:t> 5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Prepoznavanje</a:t>
            </a:r>
            <a:r>
              <a:rPr lang="en-US" dirty="0"/>
              <a:t> </a:t>
            </a:r>
            <a:r>
              <a:rPr lang="en-US" dirty="0" err="1"/>
              <a:t>pogostih</a:t>
            </a:r>
            <a:r>
              <a:rPr lang="en-US" dirty="0"/>
              <a:t> </a:t>
            </a:r>
            <a:r>
              <a:rPr lang="en-US" dirty="0" err="1"/>
              <a:t>goljufij</a:t>
            </a:r>
            <a:r>
              <a:rPr lang="en-US" dirty="0"/>
              <a:t> in </a:t>
            </a:r>
            <a:r>
              <a:rPr lang="en-US" dirty="0" err="1"/>
              <a:t>izogibanje</a:t>
            </a:r>
            <a:r>
              <a:rPr lang="en-US" dirty="0"/>
              <a:t> </a:t>
            </a:r>
            <a:r>
              <a:rPr lang="en-US" dirty="0" err="1"/>
              <a:t>goljufijam</a:t>
            </a:r>
            <a:endParaRPr err="1"/>
          </a:p>
        </p:txBody>
      </p:sp>
      <p:sp>
        <p:nvSpPr>
          <p:cNvPr id="269" name="Google Shape;269;p42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/>
              <a:t>Cilji</a:t>
            </a:r>
          </a:p>
        </p:txBody>
      </p:sp>
      <p:sp>
        <p:nvSpPr>
          <p:cNvPr id="270" name="Google Shape;270;p42"/>
          <p:cNvSpPr txBox="1">
            <a:spLocks noGrp="1"/>
          </p:cNvSpPr>
          <p:nvPr>
            <p:ph type="body" idx="2"/>
          </p:nvPr>
        </p:nvSpPr>
        <p:spPr>
          <a:xfrm>
            <a:off x="617620" y="2849843"/>
            <a:ext cx="6218186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US" sz="2000" dirty="0"/>
              <a:t>Ob </a:t>
            </a:r>
            <a:r>
              <a:rPr lang="en-US" sz="2000" dirty="0" err="1"/>
              <a:t>zaključku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enote</a:t>
            </a:r>
            <a:r>
              <a:rPr lang="en-US" sz="2000" dirty="0"/>
              <a:t> </a:t>
            </a:r>
            <a:r>
              <a:rPr lang="en-US" sz="2000" dirty="0" err="1"/>
              <a:t>boste</a:t>
            </a:r>
            <a:r>
              <a:rPr lang="en-US" sz="2000" dirty="0"/>
              <a:t>:</a:t>
            </a:r>
            <a:endParaRPr lang="en-US" dirty="0"/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000" err="1"/>
              <a:t>znali</a:t>
            </a:r>
            <a:r>
              <a:rPr lang="en-US" sz="2000" dirty="0"/>
              <a:t> </a:t>
            </a:r>
            <a:r>
              <a:rPr lang="en-US" sz="2000" err="1"/>
              <a:t>prepoznati</a:t>
            </a:r>
            <a:r>
              <a:rPr lang="en-US" sz="2000" dirty="0"/>
              <a:t> </a:t>
            </a:r>
            <a:r>
              <a:rPr lang="en-US" sz="2000" err="1"/>
              <a:t>poskuse</a:t>
            </a:r>
            <a:r>
              <a:rPr lang="en-US" sz="2000" dirty="0"/>
              <a:t> </a:t>
            </a:r>
            <a:r>
              <a:rPr lang="en-US" sz="2000" err="1"/>
              <a:t>ribarjenja</a:t>
            </a:r>
            <a:r>
              <a:rPr lang="en-US" sz="2000" dirty="0"/>
              <a:t>,</a:t>
            </a:r>
            <a:endParaRPr dirty="0"/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000" dirty="0" err="1"/>
              <a:t>razumeli</a:t>
            </a:r>
            <a:r>
              <a:rPr lang="en-US" sz="2000" dirty="0"/>
              <a:t> </a:t>
            </a:r>
            <a:r>
              <a:rPr lang="en-US" sz="2000" dirty="0" err="1"/>
              <a:t>prakse</a:t>
            </a:r>
            <a:r>
              <a:rPr lang="en-US" sz="2000" dirty="0"/>
              <a:t> </a:t>
            </a:r>
            <a:r>
              <a:rPr lang="en-US" sz="2000" dirty="0" err="1"/>
              <a:t>varnega</a:t>
            </a:r>
            <a:r>
              <a:rPr lang="en-US" sz="2000" dirty="0"/>
              <a:t> </a:t>
            </a:r>
            <a:r>
              <a:rPr lang="en-US" sz="2000" dirty="0" err="1"/>
              <a:t>deljenja</a:t>
            </a:r>
            <a:r>
              <a:rPr lang="en-US" sz="2000" dirty="0"/>
              <a:t> </a:t>
            </a:r>
            <a:r>
              <a:rPr lang="en-US" sz="2000" dirty="0" err="1"/>
              <a:t>podatkov</a:t>
            </a:r>
            <a:r>
              <a:rPr lang="en-US" sz="2000" dirty="0"/>
              <a:t>,</a:t>
            </a:r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000" dirty="0" err="1"/>
              <a:t>znali</a:t>
            </a:r>
            <a:r>
              <a:rPr lang="en-US" sz="2000" dirty="0"/>
              <a:t> </a:t>
            </a:r>
            <a:r>
              <a:rPr lang="en-US" sz="2000" dirty="0" err="1"/>
              <a:t>preveriti</a:t>
            </a:r>
            <a:r>
              <a:rPr lang="en-US" sz="2000" dirty="0"/>
              <a:t> </a:t>
            </a:r>
            <a:r>
              <a:rPr lang="en-US" sz="2000" dirty="0" err="1"/>
              <a:t>legitimne</a:t>
            </a:r>
            <a:r>
              <a:rPr lang="en-US" sz="2000" dirty="0"/>
              <a:t> </a:t>
            </a:r>
            <a:r>
              <a:rPr lang="en-US" sz="2000" dirty="0" err="1"/>
              <a:t>zahteve</a:t>
            </a:r>
            <a:r>
              <a:rPr lang="en-US" sz="2000" dirty="0"/>
              <a:t> in </a:t>
            </a:r>
            <a:r>
              <a:rPr lang="en-US" sz="2000" dirty="0" err="1"/>
              <a:t>ponudbe</a:t>
            </a:r>
            <a:r>
              <a:rPr lang="en-US" sz="2000" dirty="0"/>
              <a:t>,</a:t>
            </a:r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000" dirty="0" err="1"/>
              <a:t>poznali</a:t>
            </a:r>
            <a:r>
              <a:rPr lang="en-US" sz="2000" dirty="0"/>
              <a:t> </a:t>
            </a:r>
            <a:r>
              <a:rPr lang="en-US" sz="2000" dirty="0" err="1"/>
              <a:t>varne</a:t>
            </a:r>
            <a:r>
              <a:rPr lang="en-US" sz="2000" dirty="0"/>
              <a:t> </a:t>
            </a:r>
            <a:r>
              <a:rPr lang="en-US" sz="2000" dirty="0" err="1"/>
              <a:t>komunikacijske</a:t>
            </a:r>
            <a:r>
              <a:rPr lang="en-US" sz="2000" dirty="0"/>
              <a:t> </a:t>
            </a:r>
            <a:r>
              <a:rPr lang="en-US" sz="2000" dirty="0" err="1"/>
              <a:t>kanale</a:t>
            </a:r>
            <a:r>
              <a:rPr lang="en-US" sz="2000" dirty="0"/>
              <a:t>.</a:t>
            </a:r>
          </a:p>
        </p:txBody>
      </p:sp>
      <p:sp>
        <p:nvSpPr>
          <p:cNvPr id="271" name="Google Shape;271;p42"/>
          <p:cNvSpPr txBox="1"/>
          <p:nvPr/>
        </p:nvSpPr>
        <p:spPr>
          <a:xfrm>
            <a:off x="8874034" y="6574524"/>
            <a:ext cx="247463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0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4508" y="1761830"/>
            <a:ext cx="4935172" cy="4935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Kaj so </a:t>
            </a:r>
            <a:r>
              <a:rPr lang="en-US" dirty="0" err="1"/>
              <a:t>poskusi</a:t>
            </a:r>
            <a:r>
              <a:rPr lang="en-US" dirty="0"/>
              <a:t> </a:t>
            </a:r>
            <a:r>
              <a:rPr lang="en-US" dirty="0" err="1"/>
              <a:t>ribarjenja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279" name="Google Shape;279;p43"/>
          <p:cNvSpPr txBox="1">
            <a:spLocks noGrp="1"/>
          </p:cNvSpPr>
          <p:nvPr>
            <p:ph type="body" idx="1"/>
          </p:nvPr>
        </p:nvSpPr>
        <p:spPr>
          <a:xfrm>
            <a:off x="558000" y="1800000"/>
            <a:ext cx="4823625" cy="478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indent="-228600">
              <a:spcAft>
                <a:spcPts val="600"/>
              </a:spcAft>
              <a:buSzPts val="2000"/>
            </a:pPr>
            <a:r>
              <a:rPr lang="en-US" b="1" dirty="0" err="1"/>
              <a:t>Ribarjenje</a:t>
            </a:r>
            <a:r>
              <a:rPr lang="en-US" b="1" dirty="0"/>
              <a:t> je </a:t>
            </a:r>
            <a:r>
              <a:rPr lang="en-US" b="1" dirty="0" err="1"/>
              <a:t>goljufija</a:t>
            </a:r>
            <a:r>
              <a:rPr lang="en-US" b="1" dirty="0"/>
              <a:t>, </a:t>
            </a:r>
            <a:r>
              <a:rPr lang="en-US" b="1" dirty="0" err="1"/>
              <a:t>pri</a:t>
            </a:r>
            <a:r>
              <a:rPr lang="en-US" b="1" dirty="0"/>
              <a:t> </a:t>
            </a:r>
            <a:r>
              <a:rPr lang="en-US" b="1" dirty="0" err="1"/>
              <a:t>kateri</a:t>
            </a:r>
            <a:r>
              <a:rPr lang="en-US" b="1" dirty="0"/>
              <a:t> vas </a:t>
            </a:r>
            <a:r>
              <a:rPr lang="en-US" b="1" dirty="0" err="1"/>
              <a:t>napadalci</a:t>
            </a:r>
            <a:r>
              <a:rPr lang="en-US" b="1" dirty="0"/>
              <a:t> z </a:t>
            </a:r>
            <a:r>
              <a:rPr lang="en-US" b="1" dirty="0" err="1"/>
              <a:t>lažnimi</a:t>
            </a:r>
            <a:r>
              <a:rPr lang="en-US" b="1" dirty="0"/>
              <a:t> </a:t>
            </a:r>
            <a:r>
              <a:rPr lang="en-US" b="1" dirty="0" err="1"/>
              <a:t>sporočili</a:t>
            </a:r>
            <a:r>
              <a:rPr lang="en-US" b="1" dirty="0"/>
              <a:t>, e-</a:t>
            </a:r>
            <a:r>
              <a:rPr lang="en-US" b="1" dirty="0" err="1"/>
              <a:t>poštnimi</a:t>
            </a:r>
            <a:r>
              <a:rPr lang="en-US" b="1" dirty="0"/>
              <a:t> </a:t>
            </a:r>
            <a:r>
              <a:rPr lang="en-US" b="1" dirty="0" err="1"/>
              <a:t>dopisi</a:t>
            </a:r>
            <a:r>
              <a:rPr lang="en-US" b="1" dirty="0"/>
              <a:t> </a:t>
            </a:r>
            <a:r>
              <a:rPr lang="en-US" b="1" dirty="0" err="1"/>
              <a:t>ali</a:t>
            </a:r>
            <a:r>
              <a:rPr lang="en-US" b="1" dirty="0"/>
              <a:t> </a:t>
            </a:r>
            <a:r>
              <a:rPr lang="en-US" b="1" dirty="0" err="1"/>
              <a:t>spletnimi</a:t>
            </a:r>
            <a:r>
              <a:rPr lang="en-US" b="1" dirty="0"/>
              <a:t> </a:t>
            </a:r>
            <a:r>
              <a:rPr lang="en-US" b="1" dirty="0" err="1"/>
              <a:t>mesti</a:t>
            </a:r>
            <a:r>
              <a:rPr lang="en-US" b="1" dirty="0"/>
              <a:t> </a:t>
            </a:r>
            <a:r>
              <a:rPr lang="en-US" b="1" dirty="0" err="1"/>
              <a:t>poskušajo</a:t>
            </a:r>
            <a:r>
              <a:rPr lang="en-US" b="1" dirty="0"/>
              <a:t> </a:t>
            </a:r>
            <a:r>
              <a:rPr lang="en-US" b="1" dirty="0" err="1"/>
              <a:t>pretentati</a:t>
            </a:r>
            <a:r>
              <a:rPr lang="en-US" b="1" dirty="0"/>
              <a:t>, da </a:t>
            </a:r>
            <a:r>
              <a:rPr lang="en-US" b="1" dirty="0" err="1"/>
              <a:t>jim</a:t>
            </a:r>
            <a:r>
              <a:rPr lang="en-US" b="1" dirty="0"/>
              <a:t> </a:t>
            </a:r>
            <a:r>
              <a:rPr lang="en-US" b="1" dirty="0" err="1"/>
              <a:t>posredujete</a:t>
            </a:r>
            <a:r>
              <a:rPr lang="en-US" b="1" dirty="0"/>
              <a:t> </a:t>
            </a:r>
            <a:r>
              <a:rPr lang="en-US" b="1" dirty="0" err="1"/>
              <a:t>osebne</a:t>
            </a:r>
            <a:r>
              <a:rPr lang="en-US" b="1" dirty="0"/>
              <a:t> </a:t>
            </a:r>
            <a:r>
              <a:rPr lang="en-US" b="1" dirty="0" err="1"/>
              <a:t>ali</a:t>
            </a:r>
            <a:r>
              <a:rPr lang="en-US" b="1" dirty="0"/>
              <a:t> </a:t>
            </a:r>
            <a:r>
              <a:rPr lang="en-US" b="1" dirty="0" err="1"/>
              <a:t>finančne</a:t>
            </a:r>
            <a:r>
              <a:rPr lang="en-US" b="1" dirty="0"/>
              <a:t> </a:t>
            </a:r>
            <a:r>
              <a:rPr lang="en-US" b="1" dirty="0" err="1"/>
              <a:t>podatke</a:t>
            </a:r>
            <a:r>
              <a:rPr lang="en-US" b="1" dirty="0"/>
              <a:t>.</a:t>
            </a:r>
            <a:endParaRPr dirty="0"/>
          </a:p>
          <a:p>
            <a:pPr marL="228600" indent="-228600">
              <a:spcAft>
                <a:spcPts val="600"/>
              </a:spcAft>
              <a:buSzPts val="2000"/>
            </a:pPr>
            <a:r>
              <a:rPr lang="en-US" b="1" dirty="0"/>
              <a:t>Kako </a:t>
            </a:r>
            <a:r>
              <a:rPr lang="en-US" b="1" dirty="0" err="1"/>
              <a:t>deluje</a:t>
            </a:r>
            <a:r>
              <a:rPr lang="en-US" b="1" dirty="0"/>
              <a:t>:</a:t>
            </a:r>
            <a:endParaRPr sz="2800" dirty="0"/>
          </a:p>
          <a:p>
            <a:pPr marL="685800" lvl="1" indent="-228600">
              <a:spcAft>
                <a:spcPts val="600"/>
              </a:spcAft>
              <a:buSzPts val="2000"/>
            </a:pPr>
            <a:r>
              <a:rPr lang="en-US" sz="2000" dirty="0" err="1"/>
              <a:t>Goljufi</a:t>
            </a:r>
            <a:r>
              <a:rPr lang="en-US" sz="2000" dirty="0"/>
              <a:t> se </a:t>
            </a:r>
            <a:r>
              <a:rPr lang="en-US" sz="2000" dirty="0" err="1"/>
              <a:t>predstavljajo</a:t>
            </a:r>
            <a:r>
              <a:rPr lang="en-US" sz="2000" dirty="0"/>
              <a:t> </a:t>
            </a:r>
            <a:r>
              <a:rPr lang="en-US" sz="2000" dirty="0" err="1"/>
              <a:t>kot</a:t>
            </a:r>
            <a:r>
              <a:rPr lang="en-US" sz="2000" dirty="0"/>
              <a:t> </a:t>
            </a:r>
            <a:r>
              <a:rPr lang="en-US" sz="2000" dirty="0" err="1"/>
              <a:t>zaupanja</a:t>
            </a:r>
            <a:r>
              <a:rPr lang="en-US" sz="2000" dirty="0"/>
              <a:t> </a:t>
            </a:r>
            <a:r>
              <a:rPr lang="en-US" sz="2000" dirty="0" err="1"/>
              <a:t>vredne</a:t>
            </a:r>
            <a:r>
              <a:rPr lang="en-US" sz="2000" dirty="0"/>
              <a:t> </a:t>
            </a:r>
            <a:r>
              <a:rPr lang="en-US" sz="2000" dirty="0" err="1"/>
              <a:t>ustanove</a:t>
            </a:r>
            <a:r>
              <a:rPr lang="en-US" sz="2000" dirty="0"/>
              <a:t> (</a:t>
            </a:r>
            <a:r>
              <a:rPr lang="en-US" sz="2000" dirty="0" err="1"/>
              <a:t>banke</a:t>
            </a:r>
            <a:r>
              <a:rPr lang="en-US" sz="2000" dirty="0"/>
              <a:t>, </a:t>
            </a:r>
            <a:r>
              <a:rPr lang="en-US" sz="2000" dirty="0" err="1"/>
              <a:t>vladne</a:t>
            </a:r>
            <a:r>
              <a:rPr lang="en-US" sz="2000" dirty="0"/>
              <a:t> </a:t>
            </a:r>
            <a:r>
              <a:rPr lang="en-US" sz="2000" dirty="0" err="1"/>
              <a:t>agencije</a:t>
            </a:r>
            <a:r>
              <a:rPr lang="en-US" sz="2000" dirty="0"/>
              <a:t>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ponudniki</a:t>
            </a:r>
            <a:r>
              <a:rPr lang="en-US" sz="2000" dirty="0"/>
              <a:t> </a:t>
            </a:r>
            <a:r>
              <a:rPr lang="en-US" sz="2000" dirty="0" err="1"/>
              <a:t>storitev</a:t>
            </a:r>
            <a:r>
              <a:rPr lang="en-US" sz="2000" dirty="0"/>
              <a:t>).</a:t>
            </a:r>
            <a:endParaRPr sz="2400" dirty="0"/>
          </a:p>
          <a:p>
            <a:pPr marL="685800" lvl="1" indent="-228600">
              <a:spcAft>
                <a:spcPts val="600"/>
              </a:spcAft>
              <a:buSzPts val="2000"/>
            </a:pPr>
            <a:r>
              <a:rPr lang="en-US" sz="2000" dirty="0" err="1"/>
              <a:t>Ljudem</a:t>
            </a:r>
            <a:r>
              <a:rPr lang="en-US" sz="2000" dirty="0"/>
              <a:t> </a:t>
            </a:r>
            <a:r>
              <a:rPr lang="en-US" sz="2000" dirty="0" err="1"/>
              <a:t>pošiljajo</a:t>
            </a:r>
            <a:r>
              <a:rPr lang="en-US" sz="2000" dirty="0"/>
              <a:t> </a:t>
            </a:r>
            <a:r>
              <a:rPr lang="en-US" sz="2000" dirty="0" err="1"/>
              <a:t>sporočila</a:t>
            </a:r>
            <a:r>
              <a:rPr lang="en-US" sz="2000" dirty="0"/>
              <a:t>, v </a:t>
            </a:r>
            <a:r>
              <a:rPr lang="en-US" sz="2000" dirty="0" err="1"/>
              <a:t>katerih</a:t>
            </a:r>
            <a:r>
              <a:rPr lang="en-US" sz="2000" dirty="0"/>
              <a:t> </a:t>
            </a:r>
            <a:r>
              <a:rPr lang="en-US" sz="2000" dirty="0" err="1"/>
              <a:t>jih</a:t>
            </a:r>
            <a:r>
              <a:rPr lang="en-US" sz="2000" dirty="0"/>
              <a:t> </a:t>
            </a:r>
            <a:r>
              <a:rPr lang="en-US" sz="2000" dirty="0" err="1"/>
              <a:t>pozivajo</a:t>
            </a:r>
            <a:r>
              <a:rPr lang="en-US" sz="2000" dirty="0"/>
              <a:t>, </a:t>
            </a:r>
            <a:r>
              <a:rPr lang="en-US" sz="2000" dirty="0" err="1"/>
              <a:t>naj</a:t>
            </a:r>
            <a:r>
              <a:rPr lang="en-US" sz="2000" dirty="0"/>
              <a:t> </a:t>
            </a:r>
            <a:r>
              <a:rPr lang="en-US" sz="2000" dirty="0" err="1"/>
              <a:t>kliknejo</a:t>
            </a:r>
            <a:r>
              <a:rPr lang="en-US" sz="2000" dirty="0"/>
              <a:t> </a:t>
            </a:r>
            <a:r>
              <a:rPr lang="en-US" sz="2000" dirty="0" err="1"/>
              <a:t>povezavo</a:t>
            </a:r>
            <a:r>
              <a:rPr lang="en-US" sz="2000" dirty="0"/>
              <a:t>, </a:t>
            </a:r>
            <a:r>
              <a:rPr lang="en-US" sz="2000" dirty="0" err="1"/>
              <a:t>vpišejo</a:t>
            </a:r>
            <a:r>
              <a:rPr lang="en-US" sz="2000" dirty="0"/>
              <a:t> </a:t>
            </a:r>
            <a:r>
              <a:rPr lang="en-US" sz="2000" dirty="0" err="1"/>
              <a:t>prijavne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potrdijo</a:t>
            </a:r>
            <a:r>
              <a:rPr lang="en-US" sz="2000" dirty="0"/>
              <a:t> </a:t>
            </a:r>
            <a:r>
              <a:rPr lang="en-US" sz="2000" dirty="0" err="1"/>
              <a:t>transakcijo</a:t>
            </a:r>
            <a:r>
              <a:rPr lang="en-US" sz="2000" dirty="0"/>
              <a:t>.</a:t>
            </a:r>
          </a:p>
          <a:p>
            <a:pPr marL="685800" lvl="1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sp>
        <p:nvSpPr>
          <p:cNvPr id="280" name="Google Shape;280;p43"/>
          <p:cNvSpPr txBox="1">
            <a:spLocks noGrp="1"/>
          </p:cNvSpPr>
          <p:nvPr>
            <p:ph type="body" idx="2"/>
          </p:nvPr>
        </p:nvSpPr>
        <p:spPr>
          <a:xfrm>
            <a:off x="5637001" y="1745638"/>
            <a:ext cx="6468177" cy="50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indent="-228600">
              <a:spcAft>
                <a:spcPts val="600"/>
              </a:spcAft>
              <a:buSzPts val="2000"/>
            </a:pPr>
            <a:r>
              <a:rPr lang="en-US" b="1" dirty="0" err="1"/>
              <a:t>Pogosti</a:t>
            </a:r>
            <a:r>
              <a:rPr lang="en-US" b="1" dirty="0"/>
              <a:t> </a:t>
            </a:r>
            <a:r>
              <a:rPr lang="en-US" b="1" dirty="0" err="1"/>
              <a:t>znaki</a:t>
            </a:r>
            <a:r>
              <a:rPr lang="en-US" b="1" dirty="0"/>
              <a:t> </a:t>
            </a:r>
            <a:r>
              <a:rPr lang="en-US" b="1" dirty="0" err="1"/>
              <a:t>ribarjenja</a:t>
            </a:r>
            <a:endParaRPr sz="2800" dirty="0" err="1"/>
          </a:p>
          <a:p>
            <a:pPr marL="685800" lvl="1" indent="-228600">
              <a:spcAft>
                <a:spcPts val="600"/>
              </a:spcAft>
              <a:buSzPts val="2000"/>
            </a:pPr>
            <a:r>
              <a:rPr lang="en-US" sz="2000" dirty="0" err="1"/>
              <a:t>Postavljanje</a:t>
            </a:r>
            <a:r>
              <a:rPr lang="en-US" sz="2000" dirty="0"/>
              <a:t> </a:t>
            </a:r>
            <a:r>
              <a:rPr lang="en-US" sz="2000" dirty="0" err="1"/>
              <a:t>ultimatov</a:t>
            </a:r>
            <a:r>
              <a:rPr lang="en-US" sz="2000" dirty="0"/>
              <a:t>, </a:t>
            </a:r>
            <a:r>
              <a:rPr lang="en-US" sz="2000" dirty="0" err="1"/>
              <a:t>npr</a:t>
            </a:r>
            <a:r>
              <a:rPr lang="en-US" sz="2000" dirty="0"/>
              <a:t>. "</a:t>
            </a:r>
            <a:r>
              <a:rPr lang="en-US" sz="2000" dirty="0" err="1"/>
              <a:t>Vaš</a:t>
            </a:r>
            <a:r>
              <a:rPr lang="en-US" sz="2000" dirty="0"/>
              <a:t> </a:t>
            </a:r>
            <a:r>
              <a:rPr lang="en-US" sz="2000" dirty="0" err="1"/>
              <a:t>račun</a:t>
            </a:r>
            <a:r>
              <a:rPr lang="en-US" sz="2000" dirty="0"/>
              <a:t> </a:t>
            </a:r>
            <a:r>
              <a:rPr lang="en-US" sz="2000" dirty="0" err="1"/>
              <a:t>bo</a:t>
            </a:r>
            <a:r>
              <a:rPr lang="en-US" sz="2000" dirty="0"/>
              <a:t> </a:t>
            </a:r>
            <a:r>
              <a:rPr lang="en-US" sz="2000" dirty="0" err="1"/>
              <a:t>blokiran</a:t>
            </a:r>
            <a:r>
              <a:rPr lang="en-US" sz="2000" dirty="0"/>
              <a:t>!“</a:t>
            </a:r>
            <a:endParaRPr sz="2400" dirty="0"/>
          </a:p>
          <a:p>
            <a:pPr marL="685800" lvl="1" indent="-228600">
              <a:spcAft>
                <a:spcPts val="600"/>
              </a:spcAft>
              <a:buSzPts val="2000"/>
            </a:pPr>
            <a:r>
              <a:rPr lang="en-US" sz="2000" dirty="0" err="1"/>
              <a:t>Neznani</a:t>
            </a:r>
            <a:r>
              <a:rPr lang="en-US" sz="2000" dirty="0"/>
              <a:t> e-</a:t>
            </a:r>
            <a:r>
              <a:rPr lang="en-US" sz="2000" dirty="0" err="1"/>
              <a:t>poštni</a:t>
            </a:r>
            <a:r>
              <a:rPr lang="en-US" sz="2000" dirty="0"/>
              <a:t> </a:t>
            </a:r>
            <a:r>
              <a:rPr lang="en-US" sz="2000" dirty="0" err="1"/>
              <a:t>naslovi</a:t>
            </a:r>
            <a:r>
              <a:rPr lang="en-US" sz="2000" dirty="0"/>
              <a:t> in </a:t>
            </a:r>
            <a:r>
              <a:rPr lang="en-US" sz="2000" dirty="0" err="1"/>
              <a:t>telefonske</a:t>
            </a:r>
            <a:r>
              <a:rPr lang="en-US" sz="2000" dirty="0"/>
              <a:t> </a:t>
            </a:r>
            <a:r>
              <a:rPr lang="en-US" sz="2000" dirty="0" err="1"/>
              <a:t>številke</a:t>
            </a:r>
            <a:r>
              <a:rPr lang="en-US" sz="2000" dirty="0"/>
              <a:t>.</a:t>
            </a:r>
            <a:endParaRPr sz="2400" dirty="0"/>
          </a:p>
          <a:p>
            <a:pPr marL="685800" lvl="1" indent="-228600">
              <a:spcAft>
                <a:spcPts val="600"/>
              </a:spcAft>
              <a:buSzPts val="2000"/>
            </a:pPr>
            <a:r>
              <a:rPr lang="en-US" sz="2000" dirty="0" err="1"/>
              <a:t>Pravopisne</a:t>
            </a:r>
            <a:r>
              <a:rPr lang="en-US" sz="2000" dirty="0"/>
              <a:t> in </a:t>
            </a:r>
            <a:r>
              <a:rPr lang="en-US" sz="2000" dirty="0" err="1"/>
              <a:t>slovnične</a:t>
            </a:r>
            <a:r>
              <a:rPr lang="en-US" sz="2000" dirty="0"/>
              <a:t> </a:t>
            </a:r>
            <a:r>
              <a:rPr lang="en-US" sz="2000" dirty="0" err="1"/>
              <a:t>napake</a:t>
            </a:r>
            <a:r>
              <a:rPr lang="en-US" sz="2000" dirty="0"/>
              <a:t>.</a:t>
            </a:r>
            <a:endParaRPr sz="2400"/>
          </a:p>
          <a:p>
            <a:pPr marL="685800" lvl="1" indent="-228600">
              <a:spcAft>
                <a:spcPts val="600"/>
              </a:spcAft>
              <a:buSzPts val="2000"/>
            </a:pPr>
            <a:r>
              <a:rPr lang="en-US" sz="2000" dirty="0" err="1"/>
              <a:t>Zahteve</a:t>
            </a:r>
            <a:r>
              <a:rPr lang="en-US" sz="2000" dirty="0"/>
              <a:t> po </a:t>
            </a:r>
            <a:r>
              <a:rPr lang="en-US" sz="2000" dirty="0" err="1"/>
              <a:t>občutljivih</a:t>
            </a:r>
            <a:r>
              <a:rPr lang="en-US" sz="2000" dirty="0"/>
              <a:t> </a:t>
            </a:r>
            <a:r>
              <a:rPr lang="en-US" sz="2000" dirty="0" err="1"/>
              <a:t>podatkih</a:t>
            </a:r>
            <a:r>
              <a:rPr lang="en-US" sz="2000" dirty="0"/>
              <a:t>, </a:t>
            </a:r>
            <a:r>
              <a:rPr lang="en-US" sz="2000" dirty="0" err="1"/>
              <a:t>npr</a:t>
            </a:r>
            <a:r>
              <a:rPr lang="en-US" sz="2000" dirty="0"/>
              <a:t>. PIN </a:t>
            </a:r>
            <a:r>
              <a:rPr lang="en-US" sz="2000" dirty="0" err="1"/>
              <a:t>kodah</a:t>
            </a:r>
            <a:r>
              <a:rPr lang="en-US" sz="2000" dirty="0"/>
              <a:t> in </a:t>
            </a:r>
            <a:r>
              <a:rPr lang="en-US" sz="2000" dirty="0" err="1"/>
              <a:t>geslih</a:t>
            </a:r>
            <a:r>
              <a:rPr lang="en-US" sz="2000" dirty="0"/>
              <a:t>.</a:t>
            </a:r>
            <a:endParaRPr sz="2400" dirty="0"/>
          </a:p>
          <a:p>
            <a:pPr marL="685800" lvl="1" indent="-228600">
              <a:spcAft>
                <a:spcPts val="600"/>
              </a:spcAft>
              <a:buSzPts val="2000"/>
            </a:pPr>
            <a:r>
              <a:rPr lang="en-US" sz="2000" dirty="0" err="1"/>
              <a:t>Sumljive</a:t>
            </a:r>
            <a:r>
              <a:rPr lang="en-US" sz="2000" dirty="0"/>
              <a:t> </a:t>
            </a:r>
            <a:r>
              <a:rPr lang="en-US" sz="2000" dirty="0" err="1"/>
              <a:t>povezave</a:t>
            </a:r>
            <a:r>
              <a:rPr lang="en-US" sz="2000" dirty="0"/>
              <a:t>, ki se ne </a:t>
            </a:r>
            <a:r>
              <a:rPr lang="en-US" sz="2000" dirty="0" err="1"/>
              <a:t>ujemajo</a:t>
            </a:r>
            <a:r>
              <a:rPr lang="en-US" sz="2000" dirty="0"/>
              <a:t> z </a:t>
            </a:r>
            <a:r>
              <a:rPr lang="en-US" sz="2000" dirty="0" err="1"/>
              <a:t>uradnim</a:t>
            </a:r>
            <a:r>
              <a:rPr lang="en-US" sz="2000" dirty="0"/>
              <a:t> </a:t>
            </a:r>
            <a:r>
              <a:rPr lang="en-US" sz="2000" dirty="0" err="1"/>
              <a:t>spletnim</a:t>
            </a:r>
            <a:r>
              <a:rPr lang="en-US" sz="2000" dirty="0"/>
              <a:t> </a:t>
            </a:r>
            <a:r>
              <a:rPr lang="en-US" sz="2000" dirty="0" err="1"/>
              <a:t>mestom</a:t>
            </a:r>
            <a:r>
              <a:rPr lang="en-US" sz="2000" dirty="0"/>
              <a:t>. </a:t>
            </a:r>
          </a:p>
          <a:p>
            <a:pPr marL="228600" indent="-228600">
              <a:spcAft>
                <a:spcPts val="600"/>
              </a:spcAft>
              <a:buSzPts val="2000"/>
            </a:pPr>
            <a:r>
              <a:rPr lang="en-US" b="1" dirty="0" err="1"/>
              <a:t>Primeri</a:t>
            </a:r>
            <a:r>
              <a:rPr lang="en-US" b="1" dirty="0"/>
              <a:t> </a:t>
            </a:r>
            <a:r>
              <a:rPr lang="en-US" b="1" dirty="0" err="1"/>
              <a:t>ribarjenja</a:t>
            </a:r>
            <a:endParaRPr sz="2800" dirty="0" err="1"/>
          </a:p>
          <a:p>
            <a:pPr marL="685800" lvl="1" indent="-228600">
              <a:spcAft>
                <a:spcPts val="600"/>
              </a:spcAft>
              <a:buSzPts val="2000"/>
            </a:pPr>
            <a:r>
              <a:rPr lang="en-US" sz="2000" dirty="0" err="1"/>
              <a:t>Lažno</a:t>
            </a:r>
            <a:r>
              <a:rPr lang="en-US" sz="2000" dirty="0"/>
              <a:t> e-</a:t>
            </a:r>
            <a:r>
              <a:rPr lang="en-US" sz="2000" dirty="0" err="1"/>
              <a:t>poštno</a:t>
            </a:r>
            <a:r>
              <a:rPr lang="en-US" sz="2000" dirty="0"/>
              <a:t> </a:t>
            </a:r>
            <a:r>
              <a:rPr lang="en-US" sz="2000" dirty="0" err="1"/>
              <a:t>sporočilo</a:t>
            </a:r>
            <a:r>
              <a:rPr lang="en-US" sz="2000" dirty="0"/>
              <a:t>, ki </a:t>
            </a:r>
            <a:r>
              <a:rPr lang="en-US" sz="2000" dirty="0" err="1"/>
              <a:t>naj</a:t>
            </a:r>
            <a:r>
              <a:rPr lang="en-US" sz="2000" dirty="0"/>
              <a:t> bi ga </a:t>
            </a:r>
            <a:r>
              <a:rPr lang="en-US" sz="2000" dirty="0" err="1"/>
              <a:t>poslala</a:t>
            </a:r>
            <a:r>
              <a:rPr lang="en-US" sz="2000" dirty="0"/>
              <a:t> </a:t>
            </a:r>
            <a:r>
              <a:rPr lang="en-US" sz="2000" dirty="0" err="1"/>
              <a:t>vaša</a:t>
            </a:r>
            <a:r>
              <a:rPr lang="en-US" sz="2000" dirty="0"/>
              <a:t> </a:t>
            </a:r>
            <a:r>
              <a:rPr lang="en-US" sz="2000" dirty="0" err="1"/>
              <a:t>banka</a:t>
            </a:r>
            <a:r>
              <a:rPr lang="en-US" sz="2000" dirty="0"/>
              <a:t> </a:t>
            </a:r>
            <a:r>
              <a:rPr lang="en-US" sz="2000" dirty="0" err="1"/>
              <a:t>zaradi</a:t>
            </a:r>
            <a:r>
              <a:rPr lang="en-US" sz="2000" dirty="0"/>
              <a:t> </a:t>
            </a:r>
            <a:r>
              <a:rPr lang="en-US" sz="2000" dirty="0" err="1"/>
              <a:t>preverjanja</a:t>
            </a:r>
            <a:r>
              <a:rPr lang="en-US" sz="2000" dirty="0"/>
              <a:t> </a:t>
            </a:r>
            <a:r>
              <a:rPr lang="en-US" sz="2000" dirty="0" err="1"/>
              <a:t>računa</a:t>
            </a:r>
            <a:r>
              <a:rPr lang="en-US" sz="2000" dirty="0"/>
              <a:t>.</a:t>
            </a:r>
            <a:endParaRPr sz="2400" dirty="0"/>
          </a:p>
          <a:p>
            <a:pPr marL="685800" lvl="1" indent="-228600">
              <a:spcAft>
                <a:spcPts val="600"/>
              </a:spcAft>
              <a:buSzPts val="2000"/>
            </a:pPr>
            <a:r>
              <a:rPr lang="en-US" sz="2000" dirty="0"/>
              <a:t>SMS s </a:t>
            </a:r>
            <a:r>
              <a:rPr lang="en-US" sz="2000" dirty="0" err="1"/>
              <a:t>povezavo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"</a:t>
            </a:r>
            <a:r>
              <a:rPr lang="en-US" sz="2000" dirty="0" err="1"/>
              <a:t>reševanje</a:t>
            </a:r>
            <a:r>
              <a:rPr lang="en-US" sz="2000" dirty="0"/>
              <a:t>" </a:t>
            </a:r>
            <a:r>
              <a:rPr lang="en-US" sz="2000" dirty="0" err="1"/>
              <a:t>težave</a:t>
            </a:r>
            <a:r>
              <a:rPr lang="en-US" sz="2000" dirty="0"/>
              <a:t> z </a:t>
            </a:r>
            <a:r>
              <a:rPr lang="en-US" sz="2000" dirty="0" err="1"/>
              <a:t>vašim</a:t>
            </a:r>
            <a:r>
              <a:rPr lang="en-US" sz="2000" dirty="0"/>
              <a:t> </a:t>
            </a:r>
            <a:r>
              <a:rPr lang="en-US" sz="2000" dirty="0" err="1"/>
              <a:t>računom</a:t>
            </a:r>
            <a:r>
              <a:rPr lang="en-US" sz="2000" dirty="0"/>
              <a:t>.</a:t>
            </a:r>
            <a:endParaRPr sz="2400" dirty="0"/>
          </a:p>
          <a:p>
            <a:pPr marL="685800" lvl="1" indent="-228600">
              <a:spcAft>
                <a:spcPts val="600"/>
              </a:spcAft>
              <a:buSzPts val="2000"/>
            </a:pPr>
            <a:r>
              <a:rPr lang="en-US" sz="2000" dirty="0" err="1"/>
              <a:t>Telefonski</a:t>
            </a:r>
            <a:r>
              <a:rPr lang="en-US" sz="2000" dirty="0"/>
              <a:t> </a:t>
            </a:r>
            <a:r>
              <a:rPr lang="en-US" sz="2000" dirty="0" err="1"/>
              <a:t>klic</a:t>
            </a:r>
            <a:r>
              <a:rPr lang="en-US" sz="2000" dirty="0"/>
              <a:t> z </a:t>
            </a:r>
            <a:r>
              <a:rPr lang="en-US" sz="2000" dirty="0" err="1"/>
              <a:t>obvestilom</a:t>
            </a:r>
            <a:r>
              <a:rPr lang="en-US" sz="2000" dirty="0"/>
              <a:t>, da </a:t>
            </a:r>
            <a:r>
              <a:rPr lang="en-US" sz="2000" dirty="0" err="1"/>
              <a:t>ste</a:t>
            </a:r>
            <a:r>
              <a:rPr lang="en-US" sz="2000" dirty="0"/>
              <a:t> </a:t>
            </a:r>
            <a:r>
              <a:rPr lang="en-US" sz="2000" dirty="0" err="1"/>
              <a:t>dobitnik</a:t>
            </a:r>
            <a:r>
              <a:rPr lang="en-US" sz="2000" dirty="0"/>
              <a:t> </a:t>
            </a:r>
            <a:r>
              <a:rPr lang="en-US" sz="2000" dirty="0" err="1"/>
              <a:t>nagrade</a:t>
            </a:r>
            <a:r>
              <a:rPr lang="en-US" sz="2000" dirty="0"/>
              <a:t>, in </a:t>
            </a:r>
            <a:r>
              <a:rPr lang="en-US" sz="2000" dirty="0" err="1"/>
              <a:t>zahtevo</a:t>
            </a:r>
            <a:r>
              <a:rPr lang="en-US" sz="2000" dirty="0"/>
              <a:t> po </a:t>
            </a:r>
            <a:r>
              <a:rPr lang="en-US" sz="2000" dirty="0" err="1"/>
              <a:t>podatkih</a:t>
            </a:r>
            <a:r>
              <a:rPr lang="en-US" sz="2000" dirty="0"/>
              <a:t> za </a:t>
            </a:r>
            <a:r>
              <a:rPr lang="en-US" sz="2000" dirty="0" err="1"/>
              <a:t>izplačilo</a:t>
            </a:r>
            <a:r>
              <a:rPr lang="en-US" sz="2000" dirty="0"/>
              <a:t>.</a:t>
            </a:r>
            <a:endParaRPr sz="2000" dirty="0"/>
          </a:p>
        </p:txBody>
      </p:sp>
      <p:sp>
        <p:nvSpPr>
          <p:cNvPr id="4" name="Google Shape;182;p14">
            <a:extLst>
              <a:ext uri="{FF2B5EF4-FFF2-40B4-BE49-F238E27FC236}">
                <a16:creationId xmlns:a16="http://schemas.microsoft.com/office/drawing/2014/main" id="{89C0AB6A-AB29-D9A0-6D71-809BAC6C2465}"/>
              </a:ext>
            </a:extLst>
          </p:cNvPr>
          <p:cNvSpPr/>
          <p:nvPr/>
        </p:nvSpPr>
        <p:spPr>
          <a:xfrm>
            <a:off x="7342910" y="0"/>
            <a:ext cx="4843466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lvl="0" algn="r">
              <a:lnSpc>
                <a:spcPct val="90000"/>
              </a:lnSpc>
              <a:buSzPts val="1800"/>
            </a:pPr>
            <a:r>
              <a:rPr lang="en-US" sz="1800" dirty="0">
                <a:solidFill>
                  <a:srgbClr val="1C2E78"/>
                </a:solidFill>
              </a:rPr>
              <a:t>4.5 </a:t>
            </a:r>
            <a:r>
              <a:rPr lang="en-US" sz="1800" dirty="0" err="1">
                <a:solidFill>
                  <a:srgbClr val="1C2E78"/>
                </a:solidFill>
              </a:rPr>
              <a:t>Prepoznavanje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pogostih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goljufij</a:t>
            </a:r>
            <a:r>
              <a:rPr lang="en-US" sz="1800" dirty="0">
                <a:solidFill>
                  <a:srgbClr val="1C2E78"/>
                </a:solidFill>
              </a:rPr>
              <a:t> in </a:t>
            </a:r>
            <a:r>
              <a:rPr lang="en-US" sz="1800" dirty="0" err="1">
                <a:solidFill>
                  <a:srgbClr val="1C2E78"/>
                </a:solidFill>
              </a:rPr>
              <a:t>izogibanje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goljufijam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5796" y="2280494"/>
            <a:ext cx="4030580" cy="268705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 err="1"/>
              <a:t>Prakse</a:t>
            </a:r>
            <a:r>
              <a:rPr lang="en-US" dirty="0"/>
              <a:t> </a:t>
            </a:r>
            <a:r>
              <a:rPr lang="en-US" dirty="0" err="1"/>
              <a:t>varnega</a:t>
            </a:r>
            <a:r>
              <a:rPr lang="en-US" dirty="0"/>
              <a:t> </a:t>
            </a:r>
            <a:r>
              <a:rPr lang="en-US" dirty="0" err="1"/>
              <a:t>deljenja</a:t>
            </a:r>
            <a:r>
              <a:rPr lang="en-US" dirty="0"/>
              <a:t> </a:t>
            </a:r>
            <a:r>
              <a:rPr lang="en-US" dirty="0" err="1"/>
              <a:t>podatkov</a:t>
            </a:r>
            <a:endParaRPr dirty="0" err="1"/>
          </a:p>
        </p:txBody>
      </p:sp>
      <p:sp>
        <p:nvSpPr>
          <p:cNvPr id="288" name="Google Shape;288;p16"/>
          <p:cNvSpPr txBox="1"/>
          <p:nvPr/>
        </p:nvSpPr>
        <p:spPr>
          <a:xfrm>
            <a:off x="557999" y="1675398"/>
            <a:ext cx="8424075" cy="501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dk1"/>
                </a:solidFill>
              </a:rPr>
              <a:t>Za </a:t>
            </a:r>
            <a:r>
              <a:rPr lang="en-US" sz="1800" b="1" dirty="0" err="1">
                <a:solidFill>
                  <a:schemeClr val="dk1"/>
                </a:solidFill>
              </a:rPr>
              <a:t>pošiljanje</a:t>
            </a:r>
            <a:r>
              <a:rPr lang="en-US" sz="1800" b="1" dirty="0">
                <a:solidFill>
                  <a:schemeClr val="dk1"/>
                </a:solidFill>
              </a:rPr>
              <a:t> </a:t>
            </a:r>
            <a:r>
              <a:rPr lang="en-US" sz="1800" b="1" dirty="0" err="1">
                <a:solidFill>
                  <a:schemeClr val="dk1"/>
                </a:solidFill>
              </a:rPr>
              <a:t>denarja</a:t>
            </a:r>
            <a:endParaRPr sz="1050" dirty="0" err="1">
              <a:solidFill>
                <a:schemeClr val="dk1"/>
              </a:solidFill>
            </a:endParaRPr>
          </a:p>
          <a:p>
            <a:pPr marL="342900" lvl="8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19999"/>
              <a:buFont typeface="Calibri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Pred </a:t>
            </a:r>
            <a:r>
              <a:rPr lang="en-US" sz="1800" dirty="0" err="1">
                <a:solidFill>
                  <a:schemeClr val="dk1"/>
                </a:solidFill>
              </a:rPr>
              <a:t>potrditvijo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pazljivo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preverite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prejemnikove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podatke</a:t>
            </a:r>
            <a:r>
              <a:rPr lang="en-US" sz="1800" dirty="0">
                <a:solidFill>
                  <a:schemeClr val="dk1"/>
                </a:solidFill>
              </a:rPr>
              <a:t> (IBAN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uporabniško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ime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itd</a:t>
            </a:r>
            <a:r>
              <a:rPr lang="en-US" sz="1800" dirty="0">
                <a:solidFill>
                  <a:schemeClr val="dk1"/>
                </a:solidFill>
              </a:rPr>
              <a:t>.).</a:t>
            </a: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19999"/>
              <a:buFont typeface="Calibri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Delite </a:t>
            </a:r>
            <a:r>
              <a:rPr lang="en-US" sz="1800" dirty="0" err="1">
                <a:solidFill>
                  <a:schemeClr val="dk1"/>
                </a:solidFill>
              </a:rPr>
              <a:t>samo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preverjene</a:t>
            </a:r>
            <a:r>
              <a:rPr lang="en-US" sz="1800" dirty="0">
                <a:solidFill>
                  <a:schemeClr val="dk1"/>
                </a:solidFill>
              </a:rPr>
              <a:t> in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točne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podatke</a:t>
            </a:r>
            <a:r>
              <a:rPr lang="en-US" sz="1800" dirty="0">
                <a:solidFill>
                  <a:schemeClr val="dk1"/>
                </a:solidFill>
              </a:rPr>
              <a:t>,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dk1"/>
                </a:solidFill>
              </a:rPr>
              <a:t>da se </a:t>
            </a:r>
            <a:r>
              <a:rPr lang="en-US" sz="1800" dirty="0" err="1">
                <a:solidFill>
                  <a:schemeClr val="dk1"/>
                </a:solidFill>
              </a:rPr>
              <a:t>izognete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napakam</a:t>
            </a:r>
            <a:r>
              <a:rPr lang="en-US" sz="1800" dirty="0">
                <a:solidFill>
                  <a:schemeClr val="dk1"/>
                </a:solidFill>
              </a:rPr>
              <a:t>.</a:t>
            </a:r>
            <a:endParaRPr sz="1050" dirty="0">
              <a:solidFill>
                <a:schemeClr val="dk1"/>
              </a:solidFill>
            </a:endParaRP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19999"/>
              <a:buFont typeface="Calibri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Občutljivih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podatkov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kot</a:t>
            </a:r>
            <a:r>
              <a:rPr lang="en-US" sz="1800" dirty="0">
                <a:solidFill>
                  <a:schemeClr val="dk1"/>
                </a:solidFill>
              </a:rPr>
              <a:t> so </a:t>
            </a:r>
            <a:r>
              <a:rPr lang="en-US" sz="1800" dirty="0" err="1">
                <a:solidFill>
                  <a:schemeClr val="dk1"/>
                </a:solidFill>
              </a:rPr>
              <a:t>gesla</a:t>
            </a:r>
            <a:r>
              <a:rPr lang="en-US" sz="1800" dirty="0">
                <a:solidFill>
                  <a:schemeClr val="dk1"/>
                </a:solidFill>
              </a:rPr>
              <a:t> in </a:t>
            </a:r>
            <a:r>
              <a:rPr lang="en-US" sz="1800" dirty="0" err="1">
                <a:solidFill>
                  <a:schemeClr val="dk1"/>
                </a:solidFill>
              </a:rPr>
              <a:t>varnostne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kode</a:t>
            </a:r>
            <a:r>
              <a:rPr lang="en-US" sz="1800" dirty="0">
                <a:solidFill>
                  <a:schemeClr val="dk1"/>
                </a:solidFill>
              </a:rPr>
              <a:t>, ne </a:t>
            </a:r>
            <a:r>
              <a:rPr lang="en-US" sz="1800" dirty="0" err="1">
                <a:solidFill>
                  <a:schemeClr val="dk1"/>
                </a:solidFill>
              </a:rPr>
              <a:t>delite</a:t>
            </a:r>
            <a:r>
              <a:rPr lang="en-US" sz="1800" dirty="0">
                <a:solidFill>
                  <a:schemeClr val="dk1"/>
                </a:solidFill>
              </a:rPr>
              <a:t> z </a:t>
            </a:r>
            <a:r>
              <a:rPr lang="en-US" sz="1800" dirty="0" err="1">
                <a:solidFill>
                  <a:schemeClr val="dk1"/>
                </a:solidFill>
              </a:rPr>
              <a:t>drugimi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ljudmi</a:t>
            </a:r>
            <a:r>
              <a:rPr lang="en-US" sz="1800" dirty="0">
                <a:solidFill>
                  <a:schemeClr val="dk1"/>
                </a:solidFill>
              </a:rPr>
              <a:t>.</a:t>
            </a:r>
            <a:endParaRPr sz="1050" dirty="0">
              <a:solidFill>
                <a:schemeClr val="dk1"/>
              </a:solidFill>
            </a:endParaRP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19999"/>
              <a:buFont typeface="Calibri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Ko je </a:t>
            </a:r>
            <a:r>
              <a:rPr lang="en-US" sz="1800" dirty="0" err="1">
                <a:solidFill>
                  <a:schemeClr val="dk1"/>
                </a:solidFill>
              </a:rPr>
              <a:t>nakazilo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zaključeno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poskrbite</a:t>
            </a:r>
            <a:r>
              <a:rPr lang="en-US" sz="1800" dirty="0">
                <a:solidFill>
                  <a:schemeClr val="dk1"/>
                </a:solidFill>
              </a:rPr>
              <a:t>, da je </a:t>
            </a:r>
            <a:r>
              <a:rPr lang="en-US" sz="1800" dirty="0" err="1">
                <a:solidFill>
                  <a:schemeClr val="dk1"/>
                </a:solidFill>
              </a:rPr>
              <a:t>prejemnik</a:t>
            </a:r>
            <a:r>
              <a:rPr lang="en-US" sz="1800" dirty="0">
                <a:solidFill>
                  <a:schemeClr val="dk1"/>
                </a:solidFill>
              </a:rPr>
              <a:t> o </a:t>
            </a:r>
            <a:r>
              <a:rPr lang="en-US" sz="1800" dirty="0" err="1">
                <a:solidFill>
                  <a:schemeClr val="dk1"/>
                </a:solidFill>
              </a:rPr>
              <a:t>njem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obveščen</a:t>
            </a:r>
            <a:r>
              <a:rPr lang="en-US" sz="1800" dirty="0">
                <a:solidFill>
                  <a:schemeClr val="dk1"/>
                </a:solidFill>
              </a:rPr>
              <a:t>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chemeClr val="dk1"/>
                </a:solidFill>
              </a:rPr>
              <a:t>Za </a:t>
            </a:r>
            <a:r>
              <a:rPr lang="en-US" sz="1800" b="1" dirty="0" err="1">
                <a:solidFill>
                  <a:schemeClr val="dk1"/>
                </a:solidFill>
              </a:rPr>
              <a:t>prejemanje</a:t>
            </a:r>
            <a:r>
              <a:rPr lang="en-US" sz="1800" b="1" dirty="0">
                <a:solidFill>
                  <a:schemeClr val="dk1"/>
                </a:solidFill>
              </a:rPr>
              <a:t> </a:t>
            </a:r>
            <a:r>
              <a:rPr lang="en-US" sz="1800" b="1" dirty="0" err="1">
                <a:solidFill>
                  <a:schemeClr val="dk1"/>
                </a:solidFill>
              </a:rPr>
              <a:t>denarja</a:t>
            </a:r>
            <a:r>
              <a:rPr lang="en-US" sz="1800" b="1" dirty="0">
                <a:solidFill>
                  <a:schemeClr val="dk1"/>
                </a:solidFill>
              </a:rPr>
              <a:t> </a:t>
            </a:r>
            <a:endParaRPr sz="1050" dirty="0">
              <a:solidFill>
                <a:schemeClr val="dk1"/>
              </a:solidFill>
            </a:endParaRP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19999"/>
              <a:buFont typeface="Calibri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Navajajte</a:t>
            </a:r>
            <a:r>
              <a:rPr lang="en-US" sz="1800" dirty="0">
                <a:solidFill>
                  <a:schemeClr val="dk1"/>
                </a:solidFill>
              </a:rPr>
              <a:t> </a:t>
            </a:r>
            <a:r>
              <a:rPr lang="en-US" sz="1800" dirty="0" err="1">
                <a:solidFill>
                  <a:schemeClr val="dk1"/>
                </a:solidFill>
              </a:rPr>
              <a:t>jasne</a:t>
            </a:r>
            <a:r>
              <a:rPr lang="en-US" sz="1800" dirty="0">
                <a:solidFill>
                  <a:schemeClr val="dk1"/>
                </a:solidFill>
              </a:rPr>
              <a:t> in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pravilne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podatke</a:t>
            </a:r>
            <a:r>
              <a:rPr lang="en-US" sz="1800" dirty="0">
                <a:solidFill>
                  <a:schemeClr val="dk1"/>
                </a:solidFill>
              </a:rPr>
              <a:t> o </a:t>
            </a:r>
            <a:r>
              <a:rPr lang="en-US" sz="1800" dirty="0" err="1">
                <a:solidFill>
                  <a:schemeClr val="dk1"/>
                </a:solidFill>
              </a:rPr>
              <a:t>računu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dk1"/>
                </a:solidFill>
              </a:rPr>
              <a:t>(IBAN, </a:t>
            </a:r>
            <a:r>
              <a:rPr lang="en-US" sz="1800" dirty="0" err="1">
                <a:solidFill>
                  <a:schemeClr val="dk1"/>
                </a:solidFill>
              </a:rPr>
              <a:t>telefonska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številka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itd</a:t>
            </a:r>
            <a:r>
              <a:rPr lang="en-US" sz="1800" dirty="0">
                <a:solidFill>
                  <a:schemeClr val="dk1"/>
                </a:solidFill>
              </a:rPr>
              <a:t>.).</a:t>
            </a:r>
            <a:endParaRPr sz="1050" dirty="0">
              <a:solidFill>
                <a:schemeClr val="dk1"/>
              </a:solidFill>
            </a:endParaRP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19999"/>
              <a:buFont typeface="Calibri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Za </a:t>
            </a:r>
            <a:r>
              <a:rPr lang="en-US" sz="1800" dirty="0" err="1">
                <a:solidFill>
                  <a:schemeClr val="dk1"/>
                </a:solidFill>
              </a:rPr>
              <a:t>deljenje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podatkov</a:t>
            </a:r>
            <a:r>
              <a:rPr lang="en-US" sz="1800" dirty="0">
                <a:solidFill>
                  <a:schemeClr val="dk1"/>
                </a:solidFill>
              </a:rPr>
              <a:t> o </a:t>
            </a:r>
            <a:r>
              <a:rPr lang="en-US" sz="1800" dirty="0" err="1">
                <a:solidFill>
                  <a:schemeClr val="dk1"/>
                </a:solidFill>
              </a:rPr>
              <a:t>računu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uporabljajte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varne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kanale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800" dirty="0" err="1">
                <a:solidFill>
                  <a:schemeClr val="dk1"/>
                </a:solidFill>
              </a:rPr>
              <a:t>zanesljive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aplikacije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ali</a:t>
            </a:r>
            <a:r>
              <a:rPr lang="en-US" sz="1800" dirty="0">
                <a:solidFill>
                  <a:schemeClr val="dk1"/>
                </a:solidFill>
              </a:rPr>
              <a:t> </a:t>
            </a:r>
            <a:r>
              <a:rPr lang="en-US" sz="1800" dirty="0" err="1">
                <a:solidFill>
                  <a:schemeClr val="dk1"/>
                </a:solidFill>
              </a:rPr>
              <a:t>uradno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komunikacijo</a:t>
            </a:r>
            <a:r>
              <a:rPr lang="en-US" sz="1800" dirty="0">
                <a:solidFill>
                  <a:schemeClr val="dk1"/>
                </a:solidFill>
              </a:rPr>
              <a:t>).</a:t>
            </a:r>
            <a:endParaRPr sz="1050" dirty="0">
              <a:solidFill>
                <a:schemeClr val="dk1"/>
              </a:solidFill>
            </a:endParaRP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19999"/>
              <a:buFont typeface="Calibri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Potrdite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prejem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denarja</a:t>
            </a:r>
            <a:r>
              <a:rPr lang="en-US" sz="1800" dirty="0">
                <a:solidFill>
                  <a:schemeClr val="dk1"/>
                </a:solidFill>
              </a:rPr>
              <a:t> in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obvestite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pošiljatelja</a:t>
            </a:r>
            <a:r>
              <a:rPr lang="en-US" sz="1800" dirty="0">
                <a:solidFill>
                  <a:schemeClr val="dk1"/>
                </a:solidFill>
              </a:rPr>
              <a:t>, </a:t>
            </a:r>
            <a:r>
              <a:rPr lang="en-US" sz="1800" dirty="0" err="1">
                <a:solidFill>
                  <a:schemeClr val="dk1"/>
                </a:solidFill>
              </a:rPr>
              <a:t>če</a:t>
            </a:r>
            <a:r>
              <a:rPr lang="en-US" sz="1800" dirty="0">
                <a:solidFill>
                  <a:schemeClr val="dk1"/>
                </a:solidFill>
              </a:rPr>
              <a:t> se </a:t>
            </a:r>
            <a:r>
              <a:rPr lang="en-US" sz="1800" dirty="0" err="1">
                <a:solidFill>
                  <a:schemeClr val="dk1"/>
                </a:solidFill>
              </a:rPr>
              <a:t>pojavijo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kakšna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neujemanja</a:t>
            </a:r>
            <a:r>
              <a:rPr lang="en-US" sz="1800" dirty="0">
                <a:solidFill>
                  <a:schemeClr val="dk1"/>
                </a:solidFill>
              </a:rPr>
              <a:t>.</a:t>
            </a:r>
            <a:endParaRPr sz="1050" dirty="0">
              <a:solidFill>
                <a:schemeClr val="dk1"/>
              </a:solidFill>
            </a:endParaRPr>
          </a:p>
          <a:p>
            <a:pPr marL="3429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SzPct val="119999"/>
              <a:buFont typeface="Calibri"/>
              <a:buChar char="•"/>
            </a:pPr>
            <a:r>
              <a:rPr lang="en-US" sz="1800" dirty="0" err="1">
                <a:solidFill>
                  <a:schemeClr val="dk1"/>
                </a:solidFill>
              </a:rPr>
              <a:t>Preverjajte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obvestila</a:t>
            </a:r>
            <a:r>
              <a:rPr lang="en-US" sz="1800" dirty="0">
                <a:solidFill>
                  <a:schemeClr val="dk1"/>
                </a:solidFill>
              </a:rPr>
              <a:t> in </a:t>
            </a:r>
            <a:r>
              <a:rPr lang="en-US" sz="1800" dirty="0" err="1">
                <a:solidFill>
                  <a:schemeClr val="dk1"/>
                </a:solidFill>
              </a:rPr>
              <a:t>zapise</a:t>
            </a:r>
            <a:r>
              <a:rPr lang="en-US" sz="1800" dirty="0">
                <a:solidFill>
                  <a:schemeClr val="dk1"/>
                </a:solidFill>
              </a:rPr>
              <a:t> o </a:t>
            </a:r>
            <a:r>
              <a:rPr lang="en-US" sz="1800" dirty="0" err="1">
                <a:solidFill>
                  <a:schemeClr val="dk1"/>
                </a:solidFill>
              </a:rPr>
              <a:t>transakcijah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ter</a:t>
            </a:r>
            <a:r>
              <a:rPr lang="en-US" sz="1800" dirty="0">
                <a:solidFill>
                  <a:schemeClr val="dk1"/>
                </a:solidFill>
              </a:rPr>
              <a:t> se </a:t>
            </a:r>
            <a:r>
              <a:rPr lang="en-US" sz="1800" dirty="0" err="1">
                <a:solidFill>
                  <a:schemeClr val="dk1"/>
                </a:solidFill>
              </a:rPr>
              <a:t>prepričajte</a:t>
            </a:r>
            <a:r>
              <a:rPr lang="en-US" sz="1800" dirty="0">
                <a:solidFill>
                  <a:schemeClr val="dk1"/>
                </a:solidFill>
              </a:rPr>
              <a:t>, da je </a:t>
            </a:r>
            <a:r>
              <a:rPr lang="en-US" sz="1800" dirty="0" err="1">
                <a:solidFill>
                  <a:schemeClr val="dk1"/>
                </a:solidFill>
              </a:rPr>
              <a:t>bil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prenos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pravilno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err="1">
                <a:solidFill>
                  <a:schemeClr val="dk1"/>
                </a:solidFill>
              </a:rPr>
              <a:t>opravljen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6"/>
          <p:cNvSpPr txBox="1"/>
          <p:nvPr/>
        </p:nvSpPr>
        <p:spPr>
          <a:xfrm>
            <a:off x="8606970" y="6310144"/>
            <a:ext cx="3200399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1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Pch</a:t>
            </a:r>
            <a:r>
              <a:rPr lang="en-US" sz="11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.vector</a:t>
            </a:r>
            <a:r>
              <a:rPr lang="en-US" sz="11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</a:t>
            </a:r>
            <a:r>
              <a:rPr lang="en-US" sz="11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82;p14">
            <a:extLst>
              <a:ext uri="{FF2B5EF4-FFF2-40B4-BE49-F238E27FC236}">
                <a16:creationId xmlns:a16="http://schemas.microsoft.com/office/drawing/2014/main" id="{CBA1855D-EEDD-53CC-36BE-F9EB87C2B5AA}"/>
              </a:ext>
            </a:extLst>
          </p:cNvPr>
          <p:cNvSpPr/>
          <p:nvPr/>
        </p:nvSpPr>
        <p:spPr>
          <a:xfrm>
            <a:off x="7342910" y="0"/>
            <a:ext cx="4843466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lvl="0" algn="r">
              <a:lnSpc>
                <a:spcPct val="90000"/>
              </a:lnSpc>
              <a:buSzPts val="1800"/>
            </a:pPr>
            <a:r>
              <a:rPr lang="en-US" sz="1800" dirty="0">
                <a:solidFill>
                  <a:srgbClr val="1C2E78"/>
                </a:solidFill>
              </a:rPr>
              <a:t>4.5 </a:t>
            </a:r>
            <a:r>
              <a:rPr lang="en-US" sz="1800" dirty="0" err="1">
                <a:solidFill>
                  <a:srgbClr val="1C2E78"/>
                </a:solidFill>
              </a:rPr>
              <a:t>Prepoznavanje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pogostih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goljufij</a:t>
            </a:r>
            <a:r>
              <a:rPr lang="en-US" sz="1800" dirty="0">
                <a:solidFill>
                  <a:srgbClr val="1C2E78"/>
                </a:solidFill>
              </a:rPr>
              <a:t> in </a:t>
            </a:r>
            <a:r>
              <a:rPr lang="en-US" sz="1800" dirty="0" err="1">
                <a:solidFill>
                  <a:srgbClr val="1C2E78"/>
                </a:solidFill>
              </a:rPr>
              <a:t>izogibanje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goljufijam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8814" y="2754064"/>
            <a:ext cx="4535904" cy="302393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4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Kaj je </a:t>
            </a:r>
            <a:r>
              <a:rPr lang="en-US" dirty="0" err="1"/>
              <a:t>večfaktorska</a:t>
            </a:r>
            <a:r>
              <a:rPr lang="en-US" dirty="0"/>
              <a:t> </a:t>
            </a:r>
            <a:r>
              <a:rPr lang="en-US" dirty="0" err="1"/>
              <a:t>avtentikacija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299" name="Google Shape;299;p44"/>
          <p:cNvSpPr txBox="1">
            <a:spLocks noGrp="1"/>
          </p:cNvSpPr>
          <p:nvPr>
            <p:ph type="body" idx="1"/>
          </p:nvPr>
        </p:nvSpPr>
        <p:spPr>
          <a:xfrm>
            <a:off x="558000" y="1814512"/>
            <a:ext cx="10148100" cy="485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 err="1"/>
              <a:t>Večfaktorska</a:t>
            </a:r>
            <a:r>
              <a:rPr lang="en-US" b="1" dirty="0"/>
              <a:t> </a:t>
            </a:r>
            <a:r>
              <a:rPr lang="en-US" b="1" dirty="0" err="1"/>
              <a:t>avtentikacija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dirty="0" err="1"/>
              <a:t>varnostna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, ki </a:t>
            </a:r>
            <a:r>
              <a:rPr lang="en-US" dirty="0" err="1"/>
              <a:t>zahteva</a:t>
            </a:r>
            <a:r>
              <a:rPr lang="en-US" dirty="0"/>
              <a:t>, da pred </a:t>
            </a:r>
            <a:r>
              <a:rPr lang="en-US" dirty="0" err="1"/>
              <a:t>prijavo</a:t>
            </a:r>
            <a:r>
              <a:rPr lang="en-US" dirty="0"/>
              <a:t> v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transakcijo</a:t>
            </a:r>
            <a:r>
              <a:rPr lang="en-US" dirty="0"/>
              <a:t> </a:t>
            </a:r>
            <a:r>
              <a:rPr lang="en-US" dirty="0" err="1"/>
              <a:t>opravimo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več</a:t>
            </a:r>
            <a:r>
              <a:rPr lang="en-US" dirty="0"/>
              <a:t> </a:t>
            </a:r>
            <a:r>
              <a:rPr lang="en-US" dirty="0" err="1"/>
              <a:t>korakov</a:t>
            </a:r>
            <a:r>
              <a:rPr lang="en-US" dirty="0"/>
              <a:t> </a:t>
            </a:r>
            <a:r>
              <a:rPr lang="en-US" dirty="0" err="1"/>
              <a:t>preverjanja</a:t>
            </a:r>
            <a:r>
              <a:rPr lang="en-US" dirty="0"/>
              <a:t> </a:t>
            </a:r>
            <a:r>
              <a:rPr lang="en-US" dirty="0" err="1"/>
              <a:t>identitete</a:t>
            </a:r>
            <a:r>
              <a:rPr lang="en-US" dirty="0"/>
              <a:t>.</a:t>
            </a:r>
            <a:endParaRPr dirty="0"/>
          </a:p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Kako </a:t>
            </a:r>
            <a:r>
              <a:rPr lang="en-US" b="1" dirty="0" err="1"/>
              <a:t>deluje</a:t>
            </a:r>
            <a:r>
              <a:rPr lang="en-US" b="1" dirty="0"/>
              <a:t>:</a:t>
            </a:r>
            <a:endParaRPr dirty="0"/>
          </a:p>
          <a:p>
            <a:pPr marL="800100" lvl="1" indent="-342900">
              <a:spcAft>
                <a:spcPts val="600"/>
              </a:spcAft>
              <a:buSzPts val="2200"/>
            </a:pPr>
            <a:r>
              <a:rPr lang="en-US" dirty="0"/>
              <a:t>Prvi </a:t>
            </a:r>
            <a:r>
              <a:rPr lang="en-US" dirty="0" err="1"/>
              <a:t>korak</a:t>
            </a:r>
            <a:r>
              <a:rPr lang="en-US" dirty="0"/>
              <a:t>:</a:t>
            </a:r>
            <a:endParaRPr dirty="0"/>
          </a:p>
          <a:p>
            <a:pPr marL="1257300" lvl="2">
              <a:spcAft>
                <a:spcPts val="600"/>
              </a:spcAft>
              <a:buSzPts val="2000"/>
            </a:pPr>
            <a:r>
              <a:rPr lang="en-US" dirty="0" err="1"/>
              <a:t>Vnesemo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geslo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PIN </a:t>
            </a:r>
            <a:r>
              <a:rPr lang="en-US" dirty="0" err="1"/>
              <a:t>kodo</a:t>
            </a:r>
            <a:r>
              <a:rPr lang="en-US" dirty="0"/>
              <a:t>.</a:t>
            </a:r>
            <a:endParaRPr dirty="0"/>
          </a:p>
          <a:p>
            <a:pPr marL="800100" lvl="1" indent="-342900">
              <a:spcAft>
                <a:spcPts val="600"/>
              </a:spcAft>
              <a:buSzPts val="2200"/>
            </a:pPr>
            <a:r>
              <a:rPr lang="en-US" dirty="0"/>
              <a:t>Drugi </a:t>
            </a:r>
            <a:r>
              <a:rPr lang="en-US" dirty="0" err="1"/>
              <a:t>korak</a:t>
            </a:r>
            <a:r>
              <a:rPr lang="en-US" dirty="0"/>
              <a:t>: </a:t>
            </a:r>
            <a:endParaRPr dirty="0"/>
          </a:p>
          <a:p>
            <a:pPr marL="1257300" lvl="2">
              <a:spcAft>
                <a:spcPts val="600"/>
              </a:spcAft>
              <a:buSzPts val="2000"/>
            </a:pPr>
            <a:r>
              <a:rPr lang="en-US" dirty="0" err="1"/>
              <a:t>Opravimo</a:t>
            </a:r>
            <a:r>
              <a:rPr lang="en-US" dirty="0"/>
              <a:t> </a:t>
            </a:r>
            <a:r>
              <a:rPr lang="en-US" dirty="0" err="1"/>
              <a:t>dodatno</a:t>
            </a:r>
            <a:r>
              <a:rPr lang="en-US" dirty="0"/>
              <a:t> </a:t>
            </a:r>
            <a:r>
              <a:rPr lang="en-US" dirty="0" err="1"/>
              <a:t>preverjanje</a:t>
            </a:r>
            <a:r>
              <a:rPr lang="en-US" dirty="0"/>
              <a:t>, </a:t>
            </a:r>
            <a:r>
              <a:rPr lang="en-US" dirty="0" err="1"/>
              <a:t>npr</a:t>
            </a:r>
            <a:r>
              <a:rPr lang="en-US" dirty="0"/>
              <a:t>: </a:t>
            </a:r>
            <a:endParaRPr dirty="0"/>
          </a:p>
          <a:p>
            <a:pPr marL="1714500" lvl="3">
              <a:spcAft>
                <a:spcPts val="600"/>
              </a:spcAft>
              <a:buSzPts val="2000"/>
            </a:pPr>
            <a:r>
              <a:rPr lang="en-US" dirty="0" err="1"/>
              <a:t>Potrditev</a:t>
            </a:r>
            <a:r>
              <a:rPr lang="en-US" dirty="0"/>
              <a:t> </a:t>
            </a:r>
            <a:r>
              <a:rPr lang="en-US" dirty="0" err="1"/>
              <a:t>enkratne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, ki jo </a:t>
            </a:r>
            <a:r>
              <a:rPr lang="en-US" dirty="0" err="1"/>
              <a:t>prejmemo</a:t>
            </a:r>
            <a:r>
              <a:rPr lang="en-US" dirty="0"/>
              <a:t> </a:t>
            </a:r>
            <a:r>
              <a:rPr lang="en-US" dirty="0" err="1"/>
              <a:t>kot</a:t>
            </a:r>
            <a:r>
              <a:rPr lang="en-US" dirty="0"/>
              <a:t> SMS.</a:t>
            </a:r>
            <a:endParaRPr dirty="0"/>
          </a:p>
          <a:p>
            <a:pPr marL="1714500" lvl="3">
              <a:spcAft>
                <a:spcPts val="600"/>
              </a:spcAft>
              <a:buSzPts val="2000"/>
            </a:pPr>
            <a:r>
              <a:rPr lang="en-US" dirty="0" err="1"/>
              <a:t>Uporaba</a:t>
            </a:r>
            <a:r>
              <a:rPr lang="en-US" dirty="0"/>
              <a:t> </a:t>
            </a:r>
            <a:r>
              <a:rPr lang="en-US" dirty="0" err="1"/>
              <a:t>prstnega</a:t>
            </a:r>
            <a:r>
              <a:rPr lang="en-US" dirty="0"/>
              <a:t> </a:t>
            </a:r>
            <a:r>
              <a:rPr lang="en-US" dirty="0" err="1"/>
              <a:t>odtisa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prepoznavanje</a:t>
            </a:r>
            <a:r>
              <a:rPr lang="en-US" dirty="0"/>
              <a:t> </a:t>
            </a:r>
            <a:r>
              <a:rPr lang="en-US" dirty="0" err="1"/>
              <a:t>obraza</a:t>
            </a:r>
            <a:r>
              <a:rPr lang="en-US" dirty="0"/>
              <a:t>.</a:t>
            </a:r>
            <a:endParaRPr dirty="0"/>
          </a:p>
          <a:p>
            <a:pPr marL="1714500" lvl="3">
              <a:spcAft>
                <a:spcPts val="600"/>
              </a:spcAft>
              <a:buSzPts val="2000"/>
            </a:pPr>
            <a:r>
              <a:rPr lang="en-US" dirty="0" err="1"/>
              <a:t>Generiranje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 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aplikacije</a:t>
            </a:r>
            <a:r>
              <a:rPr lang="en-US" dirty="0"/>
              <a:t> za </a:t>
            </a:r>
            <a:r>
              <a:rPr lang="en-US" dirty="0" err="1"/>
              <a:t>avtentikacijo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00" name="Google Shape;300;p44"/>
          <p:cNvSpPr txBox="1"/>
          <p:nvPr/>
        </p:nvSpPr>
        <p:spPr>
          <a:xfrm>
            <a:off x="8606970" y="6310144"/>
            <a:ext cx="320039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1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Pikisuperstar,</a:t>
            </a:r>
            <a:r>
              <a:rPr lang="en-US" sz="11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82;p14">
            <a:extLst>
              <a:ext uri="{FF2B5EF4-FFF2-40B4-BE49-F238E27FC236}">
                <a16:creationId xmlns:a16="http://schemas.microsoft.com/office/drawing/2014/main" id="{7134337B-9C21-0281-A58A-24B6B2E93FB6}"/>
              </a:ext>
            </a:extLst>
          </p:cNvPr>
          <p:cNvSpPr/>
          <p:nvPr/>
        </p:nvSpPr>
        <p:spPr>
          <a:xfrm>
            <a:off x="7342910" y="0"/>
            <a:ext cx="4843466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lvl="0" algn="r">
              <a:lnSpc>
                <a:spcPct val="90000"/>
              </a:lnSpc>
              <a:buSzPts val="1800"/>
            </a:pPr>
            <a:r>
              <a:rPr lang="en-US" sz="1800" dirty="0">
                <a:solidFill>
                  <a:srgbClr val="1C2E78"/>
                </a:solidFill>
              </a:rPr>
              <a:t>4.5 </a:t>
            </a:r>
            <a:r>
              <a:rPr lang="en-US" sz="1800" dirty="0" err="1">
                <a:solidFill>
                  <a:srgbClr val="1C2E78"/>
                </a:solidFill>
              </a:rPr>
              <a:t>Prepoznavanje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pogostih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goljufij</a:t>
            </a:r>
            <a:r>
              <a:rPr lang="en-US" sz="1800" dirty="0">
                <a:solidFill>
                  <a:srgbClr val="1C2E78"/>
                </a:solidFill>
              </a:rPr>
              <a:t> in </a:t>
            </a:r>
            <a:r>
              <a:rPr lang="en-US" sz="1800" dirty="0" err="1">
                <a:solidFill>
                  <a:srgbClr val="1C2E78"/>
                </a:solidFill>
              </a:rPr>
              <a:t>izogibanje</a:t>
            </a:r>
            <a:r>
              <a:rPr lang="en-US" sz="1800" dirty="0">
                <a:solidFill>
                  <a:srgbClr val="1C2E78"/>
                </a:solidFill>
              </a:rPr>
              <a:t> </a:t>
            </a:r>
            <a:r>
              <a:rPr lang="en-US" sz="1800" dirty="0" err="1">
                <a:solidFill>
                  <a:srgbClr val="1C2E78"/>
                </a:solidFill>
              </a:rPr>
              <a:t>goljufijam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0023" y="1744681"/>
            <a:ext cx="4736432" cy="4736432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5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2000"/>
            </a:pPr>
            <a:r>
              <a:rPr lang="en-US" sz="2000" dirty="0" err="1"/>
              <a:t>Enota</a:t>
            </a:r>
            <a:r>
              <a:rPr lang="en-US" sz="2000" dirty="0"/>
              <a:t> 6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Dostop</a:t>
            </a:r>
            <a:r>
              <a:rPr lang="en-US" dirty="0"/>
              <a:t> do </a:t>
            </a:r>
            <a:r>
              <a:rPr lang="en-US" dirty="0" err="1"/>
              <a:t>zgodovine</a:t>
            </a:r>
            <a:r>
              <a:rPr lang="en-US" dirty="0"/>
              <a:t> </a:t>
            </a:r>
            <a:r>
              <a:rPr lang="en-US" dirty="0" err="1"/>
              <a:t>transakcij</a:t>
            </a:r>
            <a:r>
              <a:rPr lang="en-US" dirty="0"/>
              <a:t> in </a:t>
            </a:r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funkcije</a:t>
            </a:r>
            <a:endParaRPr dirty="0" err="1"/>
          </a:p>
        </p:txBody>
      </p:sp>
      <p:sp>
        <p:nvSpPr>
          <p:cNvPr id="309" name="Google Shape;309;p45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/>
              <a:t>Cilji</a:t>
            </a:r>
          </a:p>
        </p:txBody>
      </p:sp>
      <p:sp>
        <p:nvSpPr>
          <p:cNvPr id="310" name="Google Shape;310;p45"/>
          <p:cNvSpPr txBox="1">
            <a:spLocks noGrp="1"/>
          </p:cNvSpPr>
          <p:nvPr>
            <p:ph type="body" idx="2"/>
          </p:nvPr>
        </p:nvSpPr>
        <p:spPr>
          <a:xfrm>
            <a:off x="617620" y="2849843"/>
            <a:ext cx="6218186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Ob </a:t>
            </a:r>
            <a:r>
              <a:rPr lang="en-US" sz="2000" dirty="0" err="1"/>
              <a:t>zaključku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enote</a:t>
            </a:r>
            <a:r>
              <a:rPr lang="en-US" sz="2000" dirty="0"/>
              <a:t> </a:t>
            </a:r>
            <a:r>
              <a:rPr lang="en-US" sz="2000" dirty="0" err="1"/>
              <a:t>boste</a:t>
            </a:r>
            <a:r>
              <a:rPr lang="en-US" sz="2000" dirty="0"/>
              <a:t>:</a:t>
            </a:r>
          </a:p>
          <a:p>
            <a:pPr marL="228600" indent="-228600">
              <a:spcBef>
                <a:spcPts val="1200"/>
              </a:spcBef>
              <a:buFont typeface="Calibri,Calibri"/>
              <a:buChar char="✔"/>
            </a:pPr>
            <a:r>
              <a:rPr lang="en-US" sz="2000" dirty="0" err="1"/>
              <a:t>znali</a:t>
            </a:r>
            <a:r>
              <a:rPr lang="en-US" sz="2000" dirty="0"/>
              <a:t> </a:t>
            </a:r>
            <a:r>
              <a:rPr lang="en-US" sz="2000" dirty="0" err="1"/>
              <a:t>navigirati</a:t>
            </a:r>
            <a:r>
              <a:rPr lang="en-US" sz="2000" dirty="0"/>
              <a:t> po </a:t>
            </a:r>
            <a:r>
              <a:rPr lang="en-US" sz="2000" dirty="0" err="1"/>
              <a:t>zgodovini</a:t>
            </a:r>
            <a:r>
              <a:rPr lang="en-US" sz="2000" dirty="0"/>
              <a:t> </a:t>
            </a:r>
            <a:r>
              <a:rPr lang="en-US" sz="2000" dirty="0" err="1"/>
              <a:t>transakcij</a:t>
            </a:r>
            <a:r>
              <a:rPr lang="en-US" sz="2000" dirty="0"/>
              <a:t>,</a:t>
            </a:r>
          </a:p>
          <a:p>
            <a:pPr marL="228600" indent="-228600">
              <a:spcBef>
                <a:spcPts val="1200"/>
              </a:spcBef>
              <a:buFont typeface="Calibri,Calibri"/>
              <a:buChar char="✔"/>
            </a:pPr>
            <a:r>
              <a:rPr lang="en-US" sz="2000" dirty="0" err="1"/>
              <a:t>razumeli</a:t>
            </a:r>
            <a:r>
              <a:rPr lang="en-US" sz="2000" dirty="0"/>
              <a:t> </a:t>
            </a:r>
            <a:r>
              <a:rPr lang="en-US" sz="2000" dirty="0" err="1"/>
              <a:t>glavne</a:t>
            </a:r>
            <a:r>
              <a:rPr lang="en-US" sz="2000" dirty="0"/>
              <a:t> </a:t>
            </a:r>
            <a:r>
              <a:rPr lang="en-US" sz="2000" dirty="0" err="1"/>
              <a:t>podatke</a:t>
            </a:r>
            <a:r>
              <a:rPr lang="en-US" sz="2000" dirty="0"/>
              <a:t> v </a:t>
            </a:r>
            <a:r>
              <a:rPr lang="en-US" sz="2000" dirty="0" err="1"/>
              <a:t>zapisu</a:t>
            </a:r>
            <a:r>
              <a:rPr lang="en-US" sz="2000" dirty="0"/>
              <a:t> o </a:t>
            </a:r>
            <a:r>
              <a:rPr lang="en-US" sz="2000" dirty="0" err="1"/>
              <a:t>transakciji</a:t>
            </a:r>
            <a:r>
              <a:rPr lang="en-US" sz="2000" dirty="0"/>
              <a:t>,</a:t>
            </a:r>
          </a:p>
          <a:p>
            <a:pPr marL="228600" indent="-228600">
              <a:spcBef>
                <a:spcPts val="1200"/>
              </a:spcBef>
              <a:buFont typeface="Calibri,Calibri"/>
              <a:buChar char="✔"/>
            </a:pPr>
            <a:r>
              <a:rPr lang="en-US" sz="2000" dirty="0" err="1"/>
              <a:t>znali</a:t>
            </a:r>
            <a:r>
              <a:rPr lang="en-US" sz="2000" dirty="0"/>
              <a:t> </a:t>
            </a:r>
            <a:r>
              <a:rPr lang="en-US" sz="2000" dirty="0" err="1"/>
              <a:t>preverjati</a:t>
            </a:r>
            <a:r>
              <a:rPr lang="en-US" sz="2000" dirty="0"/>
              <a:t> </a:t>
            </a:r>
            <a:r>
              <a:rPr lang="en-US" sz="2000" dirty="0" err="1"/>
              <a:t>plačila</a:t>
            </a:r>
            <a:r>
              <a:rPr lang="en-US" sz="2000" dirty="0"/>
              <a:t> in </a:t>
            </a:r>
            <a:r>
              <a:rPr lang="en-US" sz="2000" dirty="0" err="1"/>
              <a:t>prejemke</a:t>
            </a:r>
            <a:r>
              <a:rPr lang="en-US" sz="2000" dirty="0"/>
              <a:t>,</a:t>
            </a:r>
          </a:p>
          <a:p>
            <a:pPr marL="228600" indent="-228600">
              <a:spcBef>
                <a:spcPts val="1200"/>
              </a:spcBef>
              <a:buFont typeface="Calibri,Calibri"/>
              <a:buChar char="✔"/>
            </a:pPr>
            <a:r>
              <a:rPr lang="en-US" sz="2000" dirty="0" err="1"/>
              <a:t>obvladali</a:t>
            </a:r>
            <a:r>
              <a:rPr lang="en-US" sz="2000" dirty="0"/>
              <a:t> </a:t>
            </a:r>
            <a:r>
              <a:rPr lang="en-US" sz="2000" dirty="0" err="1"/>
              <a:t>prenos</a:t>
            </a:r>
            <a:r>
              <a:rPr lang="en-US" sz="2000" dirty="0"/>
              <a:t> </a:t>
            </a:r>
            <a:r>
              <a:rPr lang="en-US" sz="2000" dirty="0" err="1"/>
              <a:t>datotek</a:t>
            </a:r>
            <a:r>
              <a:rPr lang="en-US" sz="2000" dirty="0"/>
              <a:t> z </a:t>
            </a:r>
            <a:r>
              <a:rPr lang="en-US" sz="2000" dirty="0" err="1"/>
              <a:t>zapisi</a:t>
            </a:r>
            <a:r>
              <a:rPr lang="en-US" sz="2000" dirty="0"/>
              <a:t> in </a:t>
            </a:r>
            <a:r>
              <a:rPr lang="en-US" sz="2000" dirty="0" err="1"/>
              <a:t>urejanje</a:t>
            </a:r>
            <a:r>
              <a:rPr lang="en-US" sz="2000" dirty="0"/>
              <a:t> </a:t>
            </a:r>
            <a:r>
              <a:rPr lang="en-US" sz="2000" dirty="0" err="1"/>
              <a:t>zapisov</a:t>
            </a:r>
            <a:r>
              <a:rPr lang="en-US" sz="2000" dirty="0"/>
              <a:t>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SzPts val="2000"/>
              <a:buNone/>
            </a:pPr>
            <a:endParaRPr lang="en-US" sz="1800" dirty="0"/>
          </a:p>
        </p:txBody>
      </p:sp>
      <p:sp>
        <p:nvSpPr>
          <p:cNvPr id="311" name="Google Shape;311;p45"/>
          <p:cNvSpPr txBox="1"/>
          <p:nvPr/>
        </p:nvSpPr>
        <p:spPr>
          <a:xfrm>
            <a:off x="8874034" y="6574524"/>
            <a:ext cx="247463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Vectorjuice,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6855" y="890337"/>
            <a:ext cx="4764505" cy="476450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 err="1"/>
              <a:t>Navigiranje</a:t>
            </a:r>
            <a:r>
              <a:rPr lang="en-US" dirty="0"/>
              <a:t> po </a:t>
            </a:r>
            <a:r>
              <a:rPr lang="en-US" dirty="0" err="1"/>
              <a:t>zgodovini</a:t>
            </a:r>
            <a:r>
              <a:rPr lang="en-US" dirty="0"/>
              <a:t> </a:t>
            </a:r>
            <a:r>
              <a:rPr lang="en-US" dirty="0" err="1"/>
              <a:t>transakcij</a:t>
            </a:r>
            <a:r>
              <a:rPr lang="en-US" dirty="0"/>
              <a:t> (1)</a:t>
            </a:r>
            <a:endParaRPr dirty="0"/>
          </a:p>
        </p:txBody>
      </p:sp>
      <p:sp>
        <p:nvSpPr>
          <p:cNvPr id="319" name="Google Shape;319;p46"/>
          <p:cNvSpPr txBox="1">
            <a:spLocks noGrp="1"/>
          </p:cNvSpPr>
          <p:nvPr>
            <p:ph type="body" idx="1"/>
          </p:nvPr>
        </p:nvSpPr>
        <p:spPr>
          <a:xfrm>
            <a:off x="558000" y="1814512"/>
            <a:ext cx="7230442" cy="4919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b="1" dirty="0" err="1"/>
              <a:t>Odprite</a:t>
            </a:r>
            <a:r>
              <a:rPr lang="en-US" b="1" dirty="0"/>
              <a:t> </a:t>
            </a:r>
            <a:r>
              <a:rPr lang="en-US" b="1" dirty="0" err="1"/>
              <a:t>aplikacijo</a:t>
            </a:r>
            <a:r>
              <a:rPr lang="en-US" b="1" dirty="0"/>
              <a:t> </a:t>
            </a:r>
            <a:r>
              <a:rPr lang="en-US" b="1" dirty="0" err="1"/>
              <a:t>ali</a:t>
            </a:r>
            <a:r>
              <a:rPr lang="en-US" b="1" dirty="0"/>
              <a:t> </a:t>
            </a:r>
            <a:r>
              <a:rPr lang="en-US" b="1" dirty="0" err="1"/>
              <a:t>spletno</a:t>
            </a:r>
            <a:r>
              <a:rPr lang="en-US" b="1" dirty="0"/>
              <a:t> mesto.</a:t>
            </a:r>
            <a:endParaRPr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S </a:t>
            </a:r>
            <a:r>
              <a:rPr lang="en-US" dirty="0" err="1"/>
              <a:t>svojimi</a:t>
            </a:r>
            <a:r>
              <a:rPr lang="en-US" dirty="0"/>
              <a:t> </a:t>
            </a:r>
            <a:r>
              <a:rPr lang="en-US" dirty="0" err="1"/>
              <a:t>podatki</a:t>
            </a:r>
            <a:r>
              <a:rPr lang="en-US" dirty="0"/>
              <a:t> za </a:t>
            </a:r>
            <a:r>
              <a:rPr lang="en-US" dirty="0" err="1"/>
              <a:t>dostop</a:t>
            </a:r>
            <a:r>
              <a:rPr lang="en-US" dirty="0"/>
              <a:t> se </a:t>
            </a:r>
            <a:r>
              <a:rPr lang="en-US" dirty="0" err="1"/>
              <a:t>prijavite</a:t>
            </a:r>
            <a:r>
              <a:rPr lang="en-US" dirty="0"/>
              <a:t> v </a:t>
            </a:r>
            <a:r>
              <a:rPr lang="en-US" dirty="0" err="1"/>
              <a:t>bančno</a:t>
            </a:r>
            <a:r>
              <a:rPr lang="en-US" dirty="0"/>
              <a:t> </a:t>
            </a:r>
            <a:r>
              <a:rPr lang="en-US" dirty="0" err="1"/>
              <a:t>aplikacijo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platformo</a:t>
            </a:r>
            <a:r>
              <a:rPr lang="en-US" dirty="0"/>
              <a:t> za </a:t>
            </a:r>
            <a:r>
              <a:rPr lang="en-US" dirty="0" err="1"/>
              <a:t>denarna</a:t>
            </a:r>
            <a:r>
              <a:rPr lang="en-US" dirty="0"/>
              <a:t> </a:t>
            </a:r>
            <a:r>
              <a:rPr lang="en-US" dirty="0" err="1"/>
              <a:t>nakazila</a:t>
            </a:r>
            <a:r>
              <a:rPr lang="en-US" dirty="0"/>
              <a:t>.</a:t>
            </a:r>
            <a:endParaRPr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 err="1"/>
              <a:t>Poiščite</a:t>
            </a:r>
            <a:r>
              <a:rPr lang="en-US" dirty="0"/>
              <a:t> </a:t>
            </a:r>
            <a:r>
              <a:rPr lang="en-US" dirty="0" err="1"/>
              <a:t>ustrezni</a:t>
            </a:r>
            <a:r>
              <a:rPr lang="en-US" dirty="0"/>
              <a:t> </a:t>
            </a:r>
            <a:r>
              <a:rPr lang="en-US" dirty="0" err="1"/>
              <a:t>razdelek</a:t>
            </a:r>
            <a:r>
              <a:rPr lang="en-US" dirty="0"/>
              <a:t>: </a:t>
            </a:r>
            <a:r>
              <a:rPr lang="en-US" dirty="0" err="1"/>
              <a:t>odprite</a:t>
            </a:r>
            <a:r>
              <a:rPr lang="en-US" dirty="0"/>
              <a:t> </a:t>
            </a:r>
            <a:r>
              <a:rPr lang="en-US" dirty="0" err="1"/>
              <a:t>zavihek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 </a:t>
            </a:r>
            <a:r>
              <a:rPr lang="en-US" dirty="0" err="1"/>
              <a:t>meni</a:t>
            </a:r>
            <a:r>
              <a:rPr lang="en-US" dirty="0"/>
              <a:t> z </a:t>
            </a:r>
            <a:r>
              <a:rPr lang="en-US" dirty="0" err="1"/>
              <a:t>napisom</a:t>
            </a:r>
            <a:r>
              <a:rPr lang="en-US" dirty="0"/>
              <a:t> “</a:t>
            </a:r>
            <a:r>
              <a:rPr lang="en-US" dirty="0" err="1"/>
              <a:t>Zgodovina</a:t>
            </a:r>
            <a:r>
              <a:rPr lang="en-US" dirty="0"/>
              <a:t> </a:t>
            </a:r>
            <a:r>
              <a:rPr lang="en-US" dirty="0" err="1"/>
              <a:t>transakcij</a:t>
            </a:r>
            <a:r>
              <a:rPr lang="en-US" dirty="0"/>
              <a:t>”, “</a:t>
            </a:r>
            <a:r>
              <a:rPr lang="en-US" dirty="0" err="1"/>
              <a:t>Aktivnosti</a:t>
            </a:r>
            <a:r>
              <a:rPr lang="en-US" dirty="0"/>
              <a:t>” </a:t>
            </a:r>
            <a:r>
              <a:rPr lang="en-US" dirty="0" err="1"/>
              <a:t>ali</a:t>
            </a:r>
            <a:r>
              <a:rPr lang="en-US" dirty="0"/>
              <a:t> “</a:t>
            </a:r>
            <a:r>
              <a:rPr lang="en-US" dirty="0" err="1"/>
              <a:t>Plačila</a:t>
            </a:r>
            <a:r>
              <a:rPr lang="en-US" dirty="0"/>
              <a:t>”. </a:t>
            </a:r>
            <a:r>
              <a:rPr lang="en-US" dirty="0" err="1"/>
              <a:t>Pogosto</a:t>
            </a:r>
            <a:r>
              <a:rPr lang="en-US" dirty="0"/>
              <a:t> se </a:t>
            </a:r>
            <a:r>
              <a:rPr lang="en-US" dirty="0" err="1"/>
              <a:t>nahaja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domačem</a:t>
            </a:r>
            <a:r>
              <a:rPr lang="en-US" dirty="0"/>
              <a:t> </a:t>
            </a:r>
            <a:r>
              <a:rPr lang="en-US" dirty="0" err="1"/>
              <a:t>zaslonu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v </a:t>
            </a:r>
            <a:r>
              <a:rPr lang="en-US" dirty="0" err="1"/>
              <a:t>glavnem</a:t>
            </a:r>
            <a:r>
              <a:rPr lang="en-US" dirty="0"/>
              <a:t> </a:t>
            </a:r>
            <a:r>
              <a:rPr lang="en-US" dirty="0" err="1"/>
              <a:t>meniju</a:t>
            </a:r>
            <a:r>
              <a:rPr lang="en-US" dirty="0"/>
              <a:t>.</a:t>
            </a:r>
            <a:endParaRPr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b="1" dirty="0" err="1"/>
              <a:t>Filtrirajte</a:t>
            </a:r>
            <a:r>
              <a:rPr lang="en-US" b="1" dirty="0"/>
              <a:t> </a:t>
            </a:r>
            <a:r>
              <a:rPr lang="en-US" b="1" dirty="0" err="1"/>
              <a:t>rezultate</a:t>
            </a:r>
            <a:r>
              <a:rPr lang="en-US" b="1" dirty="0"/>
              <a:t> </a:t>
            </a:r>
            <a:r>
              <a:rPr lang="en-US" b="1" dirty="0" err="1"/>
              <a:t>iskanja</a:t>
            </a:r>
            <a:r>
              <a:rPr lang="en-US" b="1" dirty="0"/>
              <a:t>.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Za </a:t>
            </a:r>
            <a:r>
              <a:rPr lang="en-US" dirty="0" err="1"/>
              <a:t>iskanje</a:t>
            </a:r>
            <a:r>
              <a:rPr lang="en-US" dirty="0"/>
              <a:t> </a:t>
            </a:r>
            <a:r>
              <a:rPr lang="en-US" dirty="0" err="1"/>
              <a:t>določenih</a:t>
            </a:r>
            <a:r>
              <a:rPr lang="en-US" dirty="0"/>
              <a:t> </a:t>
            </a:r>
            <a:r>
              <a:rPr lang="en-US" dirty="0" err="1"/>
              <a:t>transakcij</a:t>
            </a:r>
            <a:r>
              <a:rPr lang="en-US" dirty="0"/>
              <a:t> </a:t>
            </a:r>
            <a:r>
              <a:rPr lang="en-US" dirty="0" err="1"/>
              <a:t>uporabite</a:t>
            </a:r>
            <a:r>
              <a:rPr lang="en-US" dirty="0"/>
              <a:t> </a:t>
            </a:r>
            <a:r>
              <a:rPr lang="en-US" dirty="0" err="1"/>
              <a:t>razpoložljive</a:t>
            </a:r>
            <a:r>
              <a:rPr lang="en-US" dirty="0"/>
              <a:t> </a:t>
            </a:r>
            <a:r>
              <a:rPr lang="en-US" dirty="0" err="1"/>
              <a:t>filtre</a:t>
            </a:r>
            <a:r>
              <a:rPr lang="en-US" dirty="0"/>
              <a:t>, </a:t>
            </a:r>
            <a:r>
              <a:rPr lang="en-US" dirty="0" err="1"/>
              <a:t>kot</a:t>
            </a:r>
            <a:r>
              <a:rPr lang="en-US" dirty="0"/>
              <a:t> so datum, </a:t>
            </a:r>
            <a:r>
              <a:rPr lang="en-US" dirty="0" err="1"/>
              <a:t>znesek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transakcije</a:t>
            </a:r>
            <a:r>
              <a:rPr lang="en-US" dirty="0"/>
              <a:t>. 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iskanja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omejite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, da </a:t>
            </a:r>
            <a:r>
              <a:rPr lang="en-US" dirty="0" err="1"/>
              <a:t>izberete</a:t>
            </a:r>
            <a:r>
              <a:rPr lang="en-US" dirty="0"/>
              <a:t> </a:t>
            </a:r>
            <a:r>
              <a:rPr lang="en-US" dirty="0" err="1"/>
              <a:t>npr</a:t>
            </a:r>
            <a:r>
              <a:rPr lang="en-US" dirty="0"/>
              <a:t>. “</a:t>
            </a:r>
            <a:r>
              <a:rPr lang="en-US" dirty="0" err="1"/>
              <a:t>Poslano</a:t>
            </a:r>
            <a:r>
              <a:rPr lang="en-US" dirty="0"/>
              <a:t>” </a:t>
            </a:r>
            <a:r>
              <a:rPr lang="en-US" dirty="0" err="1"/>
              <a:t>ali</a:t>
            </a:r>
            <a:r>
              <a:rPr lang="en-US" dirty="0"/>
              <a:t> “</a:t>
            </a:r>
            <a:r>
              <a:rPr lang="en-US" dirty="0" err="1"/>
              <a:t>Prejeto</a:t>
            </a:r>
            <a:r>
              <a:rPr lang="en-US" dirty="0"/>
              <a:t>”.</a:t>
            </a:r>
            <a:endParaRPr dirty="0"/>
          </a:p>
        </p:txBody>
      </p:sp>
      <p:sp>
        <p:nvSpPr>
          <p:cNvPr id="321" name="Google Shape;321;p46"/>
          <p:cNvSpPr txBox="1"/>
          <p:nvPr/>
        </p:nvSpPr>
        <p:spPr>
          <a:xfrm>
            <a:off x="8606970" y="6310144"/>
            <a:ext cx="320039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1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Vectorjuice,</a:t>
            </a:r>
            <a:r>
              <a:rPr lang="en-US" sz="11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82;p14">
            <a:extLst>
              <a:ext uri="{FF2B5EF4-FFF2-40B4-BE49-F238E27FC236}">
                <a16:creationId xmlns:a16="http://schemas.microsoft.com/office/drawing/2014/main" id="{04426827-672B-CF42-9624-44FE287D318D}"/>
              </a:ext>
            </a:extLst>
          </p:cNvPr>
          <p:cNvSpPr/>
          <p:nvPr/>
        </p:nvSpPr>
        <p:spPr>
          <a:xfrm>
            <a:off x="7342910" y="0"/>
            <a:ext cx="4843466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lvl="0" algn="r">
              <a:lnSpc>
                <a:spcPct val="90000"/>
              </a:lnSpc>
              <a:buSzPts val="1800"/>
            </a:pPr>
            <a:r>
              <a:rPr lang="en-US" sz="1800" dirty="0">
                <a:solidFill>
                  <a:srgbClr val="1C2E78"/>
                </a:solidFill>
              </a:rPr>
              <a:t>4.6 </a:t>
            </a:r>
            <a:r>
              <a:rPr lang="pl-PL" sz="1800" dirty="0">
                <a:solidFill>
                  <a:srgbClr val="1C2E78"/>
                </a:solidFill>
              </a:rPr>
              <a:t>Dostop do zgodovine transakcij in  razumevanje funkcije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>
          <a:extLst>
            <a:ext uri="{FF2B5EF4-FFF2-40B4-BE49-F238E27FC236}">
              <a16:creationId xmlns:a16="http://schemas.microsoft.com/office/drawing/2014/main" id="{AC7B2936-5BFB-553C-A3D8-23F9104D2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6">
            <a:extLst>
              <a:ext uri="{FF2B5EF4-FFF2-40B4-BE49-F238E27FC236}">
                <a16:creationId xmlns:a16="http://schemas.microsoft.com/office/drawing/2014/main" id="{4B1CBC6B-78F9-C8E2-77EE-D81D4A4498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6855" y="890337"/>
            <a:ext cx="4764505" cy="476450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6">
            <a:extLst>
              <a:ext uri="{FF2B5EF4-FFF2-40B4-BE49-F238E27FC236}">
                <a16:creationId xmlns:a16="http://schemas.microsoft.com/office/drawing/2014/main" id="{C850E4D0-3D46-CE73-5893-5D20DB038F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 err="1"/>
              <a:t>Navigiranje</a:t>
            </a:r>
            <a:r>
              <a:rPr lang="en-US" dirty="0"/>
              <a:t> po </a:t>
            </a:r>
            <a:r>
              <a:rPr lang="en-US" dirty="0" err="1"/>
              <a:t>zgodovini</a:t>
            </a:r>
            <a:r>
              <a:rPr lang="en-US" dirty="0"/>
              <a:t> </a:t>
            </a:r>
            <a:r>
              <a:rPr lang="en-US" dirty="0" err="1"/>
              <a:t>transakcij</a:t>
            </a:r>
            <a:r>
              <a:rPr lang="en-US" dirty="0"/>
              <a:t> (2)</a:t>
            </a:r>
          </a:p>
        </p:txBody>
      </p:sp>
      <p:sp>
        <p:nvSpPr>
          <p:cNvPr id="319" name="Google Shape;319;p46">
            <a:extLst>
              <a:ext uri="{FF2B5EF4-FFF2-40B4-BE49-F238E27FC236}">
                <a16:creationId xmlns:a16="http://schemas.microsoft.com/office/drawing/2014/main" id="{27E56A32-30D4-8987-622D-9A789A7671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8000" y="1814512"/>
            <a:ext cx="7230442" cy="4919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b="1" dirty="0" err="1"/>
              <a:t>Oglejte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podatke</a:t>
            </a:r>
            <a:r>
              <a:rPr lang="en-US" b="1" dirty="0"/>
              <a:t>.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 err="1"/>
              <a:t>Kliknite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tapnite</a:t>
            </a:r>
            <a:r>
              <a:rPr lang="en-US" dirty="0"/>
              <a:t> 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transakcijo</a:t>
            </a:r>
            <a:r>
              <a:rPr lang="en-US" dirty="0"/>
              <a:t>, da se </a:t>
            </a:r>
            <a:r>
              <a:rPr lang="en-US" dirty="0" err="1"/>
              <a:t>vam</a:t>
            </a:r>
            <a:r>
              <a:rPr lang="en-US" dirty="0"/>
              <a:t> </a:t>
            </a:r>
            <a:r>
              <a:rPr lang="en-US" dirty="0" err="1"/>
              <a:t>prikažejo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pošiljatelja</a:t>
            </a:r>
            <a:r>
              <a:rPr lang="en-US" dirty="0"/>
              <a:t>, </a:t>
            </a:r>
            <a:r>
              <a:rPr lang="en-US" dirty="0" err="1"/>
              <a:t>znesek</a:t>
            </a:r>
            <a:r>
              <a:rPr lang="en-US" dirty="0"/>
              <a:t>, </a:t>
            </a:r>
            <a:r>
              <a:rPr lang="en-US" dirty="0" err="1"/>
              <a:t>referenčna</a:t>
            </a:r>
            <a:r>
              <a:rPr lang="en-US" dirty="0"/>
              <a:t> </a:t>
            </a:r>
            <a:r>
              <a:rPr lang="en-US" dirty="0" err="1"/>
              <a:t>številka</a:t>
            </a:r>
            <a:r>
              <a:rPr lang="en-US" dirty="0"/>
              <a:t> in </a:t>
            </a:r>
            <a:r>
              <a:rPr lang="en-US" dirty="0" err="1"/>
              <a:t>vsi</a:t>
            </a:r>
            <a:r>
              <a:rPr lang="en-US" dirty="0"/>
              <a:t> </a:t>
            </a:r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podatki</a:t>
            </a:r>
            <a:r>
              <a:rPr lang="en-US" dirty="0"/>
              <a:t>.</a:t>
            </a:r>
            <a:endParaRPr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 err="1"/>
              <a:t>Preverite</a:t>
            </a:r>
            <a:r>
              <a:rPr lang="en-US" dirty="0"/>
              <a:t> </a:t>
            </a:r>
            <a:r>
              <a:rPr lang="en-US" dirty="0" err="1"/>
              <a:t>ustreznost</a:t>
            </a:r>
            <a:r>
              <a:rPr lang="en-US" dirty="0"/>
              <a:t> </a:t>
            </a:r>
            <a:r>
              <a:rPr lang="en-US" dirty="0" err="1"/>
              <a:t>podatkov</a:t>
            </a:r>
            <a:r>
              <a:rPr lang="en-US" dirty="0"/>
              <a:t>.</a:t>
            </a:r>
            <a:endParaRPr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b="1" dirty="0" err="1"/>
              <a:t>Shranite</a:t>
            </a:r>
            <a:r>
              <a:rPr lang="en-US" b="1" dirty="0"/>
              <a:t> </a:t>
            </a:r>
            <a:r>
              <a:rPr lang="en-US" b="1" dirty="0" err="1"/>
              <a:t>jih</a:t>
            </a:r>
            <a:r>
              <a:rPr lang="en-US" b="1" dirty="0"/>
              <a:t> za </a:t>
            </a:r>
            <a:r>
              <a:rPr lang="en-US" b="1" dirty="0" err="1"/>
              <a:t>prihodnjo</a:t>
            </a:r>
            <a:r>
              <a:rPr lang="en-US" b="1" dirty="0"/>
              <a:t> </a:t>
            </a:r>
            <a:r>
              <a:rPr lang="en-US" b="1" dirty="0" err="1"/>
              <a:t>uporabo</a:t>
            </a:r>
            <a:r>
              <a:rPr lang="en-US" b="1" dirty="0"/>
              <a:t>.</a:t>
            </a:r>
            <a:endParaRPr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Po </a:t>
            </a:r>
            <a:r>
              <a:rPr lang="en-US" dirty="0" err="1"/>
              <a:t>potrebi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 </a:t>
            </a:r>
            <a:r>
              <a:rPr lang="en-US" dirty="0" err="1"/>
              <a:t>prenesite</a:t>
            </a:r>
            <a:r>
              <a:rPr lang="en-US" dirty="0"/>
              <a:t> </a:t>
            </a:r>
            <a:r>
              <a:rPr lang="en-US" dirty="0" err="1"/>
              <a:t>datoteko</a:t>
            </a:r>
            <a:r>
              <a:rPr lang="en-US" dirty="0"/>
              <a:t> s </a:t>
            </a:r>
            <a:r>
              <a:rPr lang="en-US" dirty="0" err="1"/>
              <a:t>podatki</a:t>
            </a:r>
            <a:r>
              <a:rPr lang="en-US" dirty="0"/>
              <a:t> o </a:t>
            </a:r>
            <a:r>
              <a:rPr lang="en-US" dirty="0" err="1"/>
              <a:t>transakciji</a:t>
            </a:r>
            <a:r>
              <a:rPr lang="en-US" dirty="0"/>
              <a:t> 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jih</a:t>
            </a:r>
            <a:r>
              <a:rPr lang="en-US" dirty="0"/>
              <a:t> natisnite za </a:t>
            </a:r>
            <a:r>
              <a:rPr lang="en-US" dirty="0" err="1"/>
              <a:t>osebno</a:t>
            </a:r>
            <a:r>
              <a:rPr lang="en-US" dirty="0"/>
              <a:t> </a:t>
            </a:r>
            <a:r>
              <a:rPr lang="en-US" dirty="0" err="1"/>
              <a:t>evidenco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dokazilo</a:t>
            </a:r>
            <a:r>
              <a:rPr lang="en-US" dirty="0"/>
              <a:t> o </a:t>
            </a:r>
            <a:r>
              <a:rPr lang="en-US" dirty="0" err="1"/>
              <a:t>plačilu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21" name="Google Shape;321;p46">
            <a:extLst>
              <a:ext uri="{FF2B5EF4-FFF2-40B4-BE49-F238E27FC236}">
                <a16:creationId xmlns:a16="http://schemas.microsoft.com/office/drawing/2014/main" id="{2F7A28C3-FCC1-5C10-B7A2-E1BF97A27ABD}"/>
              </a:ext>
            </a:extLst>
          </p:cNvPr>
          <p:cNvSpPr txBox="1"/>
          <p:nvPr/>
        </p:nvSpPr>
        <p:spPr>
          <a:xfrm>
            <a:off x="8606970" y="6310144"/>
            <a:ext cx="320039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</a:t>
            </a:r>
            <a:r>
              <a:rPr lang="en-US" sz="11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Vectorjuice,</a:t>
            </a:r>
            <a:r>
              <a:rPr lang="en-US" sz="11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82;p14">
            <a:extLst>
              <a:ext uri="{FF2B5EF4-FFF2-40B4-BE49-F238E27FC236}">
                <a16:creationId xmlns:a16="http://schemas.microsoft.com/office/drawing/2014/main" id="{449CF53E-9A2A-880B-3C8E-3D7F5D474593}"/>
              </a:ext>
            </a:extLst>
          </p:cNvPr>
          <p:cNvSpPr/>
          <p:nvPr/>
        </p:nvSpPr>
        <p:spPr>
          <a:xfrm>
            <a:off x="7342910" y="0"/>
            <a:ext cx="4843466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lvl="0" algn="r">
              <a:lnSpc>
                <a:spcPct val="90000"/>
              </a:lnSpc>
              <a:buSzPts val="1800"/>
            </a:pPr>
            <a:r>
              <a:rPr lang="en-US" sz="1800" dirty="0">
                <a:solidFill>
                  <a:srgbClr val="1C2E78"/>
                </a:solidFill>
              </a:rPr>
              <a:t>4.6 </a:t>
            </a:r>
            <a:r>
              <a:rPr lang="pl-PL" sz="1800" dirty="0">
                <a:solidFill>
                  <a:srgbClr val="1C2E78"/>
                </a:solidFill>
              </a:rPr>
              <a:t>Dostop do zgodovine transakcij in  razumevanje funkcije</a:t>
            </a:r>
          </a:p>
        </p:txBody>
      </p:sp>
    </p:spTree>
    <p:extLst>
      <p:ext uri="{BB962C8B-B14F-4D97-AF65-F5344CB8AC3E}">
        <p14:creationId xmlns:p14="http://schemas.microsoft.com/office/powerpoint/2010/main" val="31361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 idx="4294967295"/>
          </p:nvPr>
        </p:nvSpPr>
        <p:spPr>
          <a:xfrm>
            <a:off x="949569" y="-424554"/>
            <a:ext cx="10292862" cy="189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5400"/>
              <a:buFont typeface="Calibri"/>
              <a:buNone/>
            </a:pPr>
            <a:r>
              <a:rPr lang="en-US" sz="5400" dirty="0"/>
              <a:t>Moduli</a:t>
            </a:r>
            <a:endParaRPr sz="5400" dirty="0">
              <a:solidFill>
                <a:srgbClr val="1C2E78"/>
              </a:solidFill>
            </a:endParaRPr>
          </a:p>
        </p:txBody>
      </p:sp>
      <p:grpSp>
        <p:nvGrpSpPr>
          <p:cNvPr id="105" name="Google Shape;105;p3"/>
          <p:cNvGrpSpPr/>
          <p:nvPr/>
        </p:nvGrpSpPr>
        <p:grpSpPr>
          <a:xfrm>
            <a:off x="949567" y="2179751"/>
            <a:ext cx="10520869" cy="4282870"/>
            <a:chOff x="-2" y="8026"/>
            <a:chExt cx="10520869" cy="4282870"/>
          </a:xfrm>
        </p:grpSpPr>
        <p:sp>
          <p:nvSpPr>
            <p:cNvPr id="106" name="Google Shape;106;p3"/>
            <p:cNvSpPr/>
            <p:nvPr/>
          </p:nvSpPr>
          <p:spPr>
            <a:xfrm>
              <a:off x="-2" y="724714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0" y="8026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34338" y="42364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>
                <a:lnSpc>
                  <a:spcPct val="90000"/>
                </a:lnSpc>
                <a:buSzPts val="2800"/>
              </a:pPr>
              <a:r>
                <a:rPr lang="en-US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</a:t>
              </a:r>
              <a:r>
                <a:rPr lang="en-US" sz="2800" dirty="0" err="1">
                  <a:solidFill>
                    <a:schemeClr val="lt1"/>
                  </a:solidFill>
                </a:rPr>
                <a:t>Osnovne</a:t>
              </a:r>
              <a:r>
                <a:rPr lang="en-US" sz="2800" dirty="0">
                  <a:solidFill>
                    <a:schemeClr val="lt1"/>
                  </a:solidFill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</a:rPr>
                <a:t>veščine</a:t>
              </a:r>
              <a:r>
                <a:rPr lang="en-US" sz="2800" dirty="0">
                  <a:solidFill>
                    <a:schemeClr val="lt1"/>
                  </a:solidFill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</a:rPr>
                <a:t>digitalne</a:t>
              </a:r>
              <a:r>
                <a:rPr lang="en-US" sz="2800" dirty="0">
                  <a:solidFill>
                    <a:schemeClr val="lt1"/>
                  </a:solidFill>
                </a:rPr>
                <a:t> </a:t>
              </a:r>
              <a:r>
                <a:rPr lang="en-US" sz="2800" dirty="0" err="1">
                  <a:solidFill>
                    <a:schemeClr val="lt1"/>
                  </a:solidFill>
                </a:rPr>
                <a:t>pismenosti</a:t>
              </a:r>
              <a:r>
                <a:rPr lang="en-US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-1" y="2155262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84C337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44031" y="798130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ts val="2800"/>
              </a:pPr>
              <a:r>
                <a:rPr lang="en-US" sz="2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2. </a:t>
              </a:r>
              <a:r>
                <a:rPr lang="en-US" sz="2800" dirty="0" err="1">
                  <a:solidFill>
                    <a:schemeClr val="lt1"/>
                  </a:solidFill>
                </a:rPr>
                <a:t>Varnost</a:t>
              </a:r>
              <a:r>
                <a:rPr lang="en-US" sz="2800" dirty="0">
                  <a:solidFill>
                    <a:schemeClr val="lt1"/>
                  </a:solidFill>
                </a:rPr>
                <a:t> in </a:t>
              </a:r>
              <a:r>
                <a:rPr lang="en-US" sz="2800" dirty="0" err="1">
                  <a:solidFill>
                    <a:schemeClr val="lt1"/>
                  </a:solidFill>
                </a:rPr>
                <a:t>preventiva</a:t>
              </a:r>
              <a:endParaRPr sz="28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0" y="1435113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34338" y="1469451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ts val="2800"/>
              </a:pPr>
              <a:r>
                <a:rPr lang="en-US" sz="2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</a:t>
              </a:r>
              <a:r>
                <a:rPr lang="en-US" sz="2800" dirty="0" err="1">
                  <a:solidFill>
                    <a:srgbClr val="FFFFFF"/>
                  </a:solidFill>
                </a:rPr>
                <a:t>Upravljanje</a:t>
              </a:r>
              <a:r>
                <a:rPr lang="en-US" sz="2800" dirty="0">
                  <a:solidFill>
                    <a:srgbClr val="FFFFFF"/>
                  </a:solidFill>
                </a:rPr>
                <a:t> </a:t>
              </a:r>
              <a:r>
                <a:rPr lang="en-US" sz="2800" dirty="0" err="1">
                  <a:solidFill>
                    <a:srgbClr val="FFFFFF"/>
                  </a:solidFill>
                </a:rPr>
                <a:t>bančnega</a:t>
              </a:r>
              <a:r>
                <a:rPr lang="en-US" sz="2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</a:rPr>
                <a:t>računa</a:t>
              </a:r>
              <a:r>
                <a:rPr lang="en-US" sz="2800" dirty="0">
                  <a:solidFill>
                    <a:srgbClr val="FFFFFF"/>
                  </a:solidFill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</a:rPr>
                <a:t>prek</a:t>
              </a:r>
              <a:r>
                <a:rPr lang="en-US" sz="2800" dirty="0">
                  <a:solidFill>
                    <a:srgbClr val="FFFFFF"/>
                  </a:solidFill>
                </a:rPr>
                <a:t> </a:t>
              </a:r>
              <a:r>
                <a:rPr lang="en-US" sz="2800" dirty="0" err="1">
                  <a:solidFill>
                    <a:srgbClr val="FFFFFF"/>
                  </a:solidFill>
                </a:rPr>
                <a:t>spleta</a:t>
              </a:r>
              <a:r>
                <a:rPr lang="en-US" sz="2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68675" y="2194989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>
                <a:lnSpc>
                  <a:spcPct val="90000"/>
                </a:lnSpc>
                <a:buSzPts val="2600"/>
              </a:pPr>
              <a:r>
                <a:rPr lang="en-US" sz="26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</a:t>
              </a:r>
              <a:r>
                <a:rPr lang="en-US" sz="2600" b="1" dirty="0" err="1">
                  <a:solidFill>
                    <a:schemeClr val="lt1"/>
                  </a:solidFill>
                </a:rPr>
                <a:t>Spletne</a:t>
              </a:r>
              <a:r>
                <a:rPr lang="en-US" sz="2600" b="1" dirty="0">
                  <a:solidFill>
                    <a:schemeClr val="lt1"/>
                  </a:solidFill>
                </a:rPr>
                <a:t> </a:t>
              </a:r>
              <a:r>
                <a:rPr lang="en-US" sz="2600" b="1" dirty="0" err="1">
                  <a:solidFill>
                    <a:schemeClr val="lt1"/>
                  </a:solidFill>
                </a:rPr>
                <a:t>rešitve</a:t>
              </a:r>
              <a:r>
                <a:rPr lang="en-US" sz="2600" b="1" dirty="0">
                  <a:solidFill>
                    <a:schemeClr val="lt1"/>
                  </a:solidFill>
                </a:rPr>
                <a:t> za </a:t>
              </a:r>
              <a:r>
                <a:rPr lang="en-US" sz="2600" b="1" dirty="0" err="1">
                  <a:solidFill>
                    <a:schemeClr val="lt1"/>
                  </a:solidFill>
                </a:rPr>
                <a:t>prejemanje</a:t>
              </a:r>
              <a:r>
                <a:rPr lang="en-US" sz="2600" b="1" dirty="0">
                  <a:solidFill>
                    <a:schemeClr val="lt1"/>
                  </a:solidFill>
                </a:rPr>
                <a:t> in </a:t>
              </a:r>
              <a:r>
                <a:rPr lang="en-US" sz="2600" b="1" dirty="0" err="1">
                  <a:solidFill>
                    <a:schemeClr val="lt1"/>
                  </a:solidFill>
                </a:rPr>
                <a:t>pošiljanje</a:t>
              </a:r>
              <a:r>
                <a:rPr lang="en-US" sz="2600" b="1" dirty="0">
                  <a:solidFill>
                    <a:schemeClr val="lt1"/>
                  </a:solidFill>
                </a:rPr>
                <a:t> </a:t>
              </a:r>
              <a:r>
                <a:rPr lang="en-US" sz="2600" b="1" dirty="0" err="1">
                  <a:solidFill>
                    <a:schemeClr val="lt1"/>
                  </a:solidFill>
                </a:rPr>
                <a:t>denarja</a:t>
              </a:r>
              <a:r>
                <a:rPr lang="en-US" sz="2600" b="1" dirty="0">
                  <a:solidFill>
                    <a:schemeClr val="lt1"/>
                  </a:solidFill>
                </a:rPr>
                <a:t> </a:t>
              </a:r>
              <a:endParaRPr sz="2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0" y="2870029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34338" y="2904367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>
                <a:buSzPts val="2600"/>
              </a:pPr>
              <a:r>
                <a:rPr lang="en-US" sz="2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</a:t>
              </a:r>
              <a:r>
                <a:rPr lang="en-US" sz="2600" dirty="0" err="1">
                  <a:solidFill>
                    <a:schemeClr val="lt1"/>
                  </a:solidFill>
                </a:rPr>
                <a:t>Uporaba</a:t>
              </a:r>
              <a:r>
                <a:rPr lang="en-US" sz="2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600" dirty="0" err="1">
                  <a:solidFill>
                    <a:schemeClr val="lt1"/>
                  </a:solidFill>
                </a:rPr>
                <a:t>kreditne</a:t>
              </a:r>
              <a:r>
                <a:rPr lang="en-US" sz="2600" dirty="0">
                  <a:solidFill>
                    <a:schemeClr val="lt1"/>
                  </a:solidFill>
                </a:rPr>
                <a:t> </a:t>
              </a:r>
              <a:r>
                <a:rPr lang="en-US" sz="2600" dirty="0" err="1">
                  <a:solidFill>
                    <a:schemeClr val="lt1"/>
                  </a:solidFill>
                </a:rPr>
                <a:t>kartice</a:t>
              </a:r>
              <a:r>
                <a:rPr lang="en-US" sz="2600" dirty="0">
                  <a:solidFill>
                    <a:schemeClr val="lt1"/>
                  </a:solidFill>
                </a:rPr>
                <a:t> za </a:t>
              </a:r>
              <a:r>
                <a:rPr lang="en-US" sz="2600" dirty="0" err="1">
                  <a:solidFill>
                    <a:schemeClr val="lt1"/>
                  </a:solidFill>
                </a:rPr>
                <a:t>nakupovanje</a:t>
              </a:r>
              <a:r>
                <a:rPr lang="en-US" sz="2600" dirty="0">
                  <a:solidFill>
                    <a:schemeClr val="lt1"/>
                  </a:solidFill>
                </a:rPr>
                <a:t> </a:t>
              </a:r>
              <a:r>
                <a:rPr lang="en-US" sz="2600" dirty="0" err="1">
                  <a:solidFill>
                    <a:schemeClr val="lt1"/>
                  </a:solidFill>
                </a:rPr>
                <a:t>blaga</a:t>
              </a:r>
              <a:r>
                <a:rPr lang="en-US" sz="2600" dirty="0">
                  <a:solidFill>
                    <a:schemeClr val="lt1"/>
                  </a:solidFill>
                </a:rPr>
                <a:t> in </a:t>
              </a:r>
              <a:r>
                <a:rPr lang="en-US" sz="2600" dirty="0" err="1">
                  <a:solidFill>
                    <a:schemeClr val="lt1"/>
                  </a:solidFill>
                </a:rPr>
                <a:t>storitev</a:t>
              </a:r>
              <a:r>
                <a:rPr lang="en-US" sz="2600" dirty="0">
                  <a:solidFill>
                    <a:schemeClr val="lt1"/>
                  </a:solidFill>
                </a:rPr>
                <a:t> </a:t>
              </a:r>
              <a:r>
                <a:rPr lang="en-US" sz="2600" dirty="0" err="1">
                  <a:solidFill>
                    <a:schemeClr val="lt1"/>
                  </a:solidFill>
                </a:rPr>
                <a:t>prek</a:t>
              </a:r>
              <a:r>
                <a:rPr lang="en-US" sz="2600" dirty="0">
                  <a:solidFill>
                    <a:schemeClr val="lt1"/>
                  </a:solidFill>
                </a:rPr>
                <a:t> </a:t>
              </a:r>
              <a:r>
                <a:rPr lang="en-US" sz="2600" dirty="0" err="1">
                  <a:solidFill>
                    <a:schemeClr val="lt1"/>
                  </a:solidFill>
                </a:rPr>
                <a:t>spleta</a:t>
              </a:r>
              <a:endParaRPr sz="26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0" y="3587487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34338" y="3621825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>
                <a:lnSpc>
                  <a:spcPct val="90000"/>
                </a:lnSpc>
                <a:buSzPts val="2600"/>
              </a:pPr>
              <a:r>
                <a:rPr lang="en-US" sz="2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6. </a:t>
              </a:r>
              <a:r>
                <a:rPr lang="sl-SI" sz="2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Postopki s</a:t>
              </a:r>
              <a:r>
                <a:rPr lang="en-US" sz="2600" dirty="0" err="1">
                  <a:solidFill>
                    <a:schemeClr val="lt1"/>
                  </a:solidFill>
                </a:rPr>
                <a:t>pletn</a:t>
              </a:r>
              <a:r>
                <a:rPr lang="sl-SI" sz="2600" dirty="0">
                  <a:solidFill>
                    <a:schemeClr val="lt1"/>
                  </a:solidFill>
                </a:rPr>
                <a:t>ega</a:t>
              </a:r>
              <a:r>
                <a:rPr lang="en-US" sz="2600" dirty="0">
                  <a:solidFill>
                    <a:schemeClr val="lt1"/>
                  </a:solidFill>
                </a:rPr>
                <a:t> </a:t>
              </a:r>
              <a:r>
                <a:rPr lang="en-US" sz="2600" dirty="0" err="1">
                  <a:solidFill>
                    <a:schemeClr val="lt1"/>
                  </a:solidFill>
                </a:rPr>
                <a:t>plač</a:t>
              </a:r>
              <a:r>
                <a:rPr lang="sl-SI" sz="2600" dirty="0" err="1">
                  <a:solidFill>
                    <a:schemeClr val="lt1"/>
                  </a:solidFill>
                </a:rPr>
                <a:t>evanja</a:t>
              </a:r>
              <a:r>
                <a:rPr lang="en-US" sz="2600" dirty="0">
                  <a:solidFill>
                    <a:schemeClr val="lt1"/>
                  </a:solidFill>
                </a:rPr>
                <a:t> </a:t>
              </a:r>
              <a:r>
                <a:rPr lang="en-US" sz="2600" dirty="0" err="1">
                  <a:solidFill>
                    <a:schemeClr val="lt1"/>
                  </a:solidFill>
                </a:rPr>
                <a:t>davk</a:t>
              </a:r>
              <a:r>
                <a:rPr lang="sl-SI" sz="2600" dirty="0">
                  <a:solidFill>
                    <a:schemeClr val="lt1"/>
                  </a:solidFill>
                </a:rPr>
                <a:t>ov</a:t>
              </a:r>
              <a:r>
                <a:rPr lang="en-US" sz="2600" dirty="0">
                  <a:solidFill>
                    <a:schemeClr val="lt1"/>
                  </a:solidFill>
                </a:rPr>
                <a:t> in </a:t>
              </a:r>
              <a:r>
                <a:rPr lang="sl-SI" sz="2600" dirty="0">
                  <a:solidFill>
                    <a:schemeClr val="lt1"/>
                  </a:solidFill>
                </a:rPr>
                <a:t>javnih storitev</a:t>
              </a:r>
              <a:r>
                <a:rPr lang="en-US" sz="2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9" name="Google Shape;119;p3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312"/>
            <a:ext cx="3800819" cy="17953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32985D-2B9C-F3CF-2414-BE35532E5D18}"/>
              </a:ext>
            </a:extLst>
          </p:cNvPr>
          <p:cNvSpPr txBox="1"/>
          <p:nvPr/>
        </p:nvSpPr>
        <p:spPr>
          <a:xfrm>
            <a:off x="-5037826" y="1820175"/>
            <a:ext cx="4224068" cy="2642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350"/>
              </a:lnSpc>
            </a:pPr>
            <a:r>
              <a:rPr lang="el-GR" sz="1100" dirty="0">
                <a:solidFill>
                  <a:srgbClr val="444444"/>
                </a:solidFill>
                <a:cs typeface="Calibri"/>
              </a:rPr>
              <a:t>​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7"/>
          <p:cNvPicPr preferRelativeResize="0"/>
          <p:nvPr/>
        </p:nvPicPr>
        <p:blipFill rotWithShape="1">
          <a:blip r:embed="rId3">
            <a:alphaModFix/>
          </a:blip>
          <a:srcRect l="13161" r="11157"/>
          <a:stretch/>
        </p:blipFill>
        <p:spPr>
          <a:xfrm>
            <a:off x="9163050" y="1562192"/>
            <a:ext cx="2880525" cy="373361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7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 err="1"/>
              <a:t>Zakaj</a:t>
            </a:r>
            <a:r>
              <a:rPr lang="en-US" dirty="0"/>
              <a:t> je to </a:t>
            </a:r>
            <a:r>
              <a:rPr lang="en-US" dirty="0" err="1"/>
              <a:t>pomembno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329" name="Google Shape;329;p47"/>
          <p:cNvSpPr txBox="1">
            <a:spLocks noGrp="1"/>
          </p:cNvSpPr>
          <p:nvPr>
            <p:ph type="body" idx="1"/>
          </p:nvPr>
        </p:nvSpPr>
        <p:spPr>
          <a:xfrm>
            <a:off x="558000" y="1814512"/>
            <a:ext cx="8509800" cy="435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00000"/>
              </a:lnSpc>
              <a:spcAft>
                <a:spcPts val="0"/>
              </a:spcAft>
              <a:buSzPts val="2400"/>
              <a:buChar char="▪"/>
            </a:pPr>
            <a:r>
              <a:rPr lang="en-US" b="1" dirty="0" err="1"/>
              <a:t>Preverjanje</a:t>
            </a:r>
            <a:r>
              <a:rPr lang="en-US" b="1" dirty="0"/>
              <a:t> </a:t>
            </a:r>
            <a:r>
              <a:rPr lang="en-US" b="1" dirty="0" err="1"/>
              <a:t>transakcij</a:t>
            </a:r>
            <a:endParaRPr dirty="0" err="1"/>
          </a:p>
          <a:p>
            <a:pPr marL="800100" lvl="1" indent="-342900">
              <a:buSzPts val="2200"/>
            </a:pPr>
            <a:r>
              <a:rPr lang="en-US" dirty="0" err="1"/>
              <a:t>Potrdite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, da so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plačila</a:t>
            </a:r>
            <a:r>
              <a:rPr lang="en-US" dirty="0"/>
              <a:t>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poslana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prejeta</a:t>
            </a:r>
            <a:r>
              <a:rPr lang="en-US" dirty="0"/>
              <a:t>.</a:t>
            </a:r>
          </a:p>
          <a:p>
            <a:pPr marL="342900" indent="-342900"/>
            <a:r>
              <a:rPr lang="en-US" b="1" dirty="0" err="1"/>
              <a:t>Dokazilo</a:t>
            </a:r>
            <a:r>
              <a:rPr lang="en-US" b="1" dirty="0"/>
              <a:t> o </a:t>
            </a:r>
            <a:r>
              <a:rPr lang="en-US" b="1" dirty="0" err="1"/>
              <a:t>plačilu</a:t>
            </a:r>
            <a:endParaRPr dirty="0" err="1"/>
          </a:p>
          <a:p>
            <a:pPr marL="800100" lvl="1" indent="-342900">
              <a:buSzPts val="2200"/>
            </a:pPr>
            <a:r>
              <a:rPr lang="en-US" dirty="0"/>
              <a:t>Po </a:t>
            </a:r>
            <a:r>
              <a:rPr lang="en-US" dirty="0" err="1"/>
              <a:t>potrebi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uporabite</a:t>
            </a:r>
            <a:r>
              <a:rPr lang="en-US" dirty="0"/>
              <a:t> </a:t>
            </a:r>
            <a:r>
              <a:rPr lang="en-US" dirty="0" err="1"/>
              <a:t>zgodovino</a:t>
            </a:r>
            <a:r>
              <a:rPr lang="en-US" dirty="0"/>
              <a:t> </a:t>
            </a:r>
            <a:r>
              <a:rPr lang="en-US" dirty="0" err="1"/>
              <a:t>transakcij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dokaz</a:t>
            </a:r>
            <a:r>
              <a:rPr lang="en-US" dirty="0"/>
              <a:t> za </a:t>
            </a:r>
            <a:r>
              <a:rPr lang="en-US" dirty="0" err="1"/>
              <a:t>poslana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prejeta</a:t>
            </a:r>
            <a:r>
              <a:rPr lang="en-US" dirty="0"/>
              <a:t> </a:t>
            </a:r>
            <a:r>
              <a:rPr lang="en-US" dirty="0" err="1"/>
              <a:t>plačila</a:t>
            </a:r>
            <a:r>
              <a:rPr lang="en-US" dirty="0"/>
              <a:t>.</a:t>
            </a:r>
          </a:p>
          <a:p>
            <a:pPr marL="342900" indent="-342900"/>
            <a:r>
              <a:rPr lang="en-US" b="1" dirty="0" err="1"/>
              <a:t>Nadzor</a:t>
            </a:r>
            <a:r>
              <a:rPr lang="en-US" b="1" dirty="0"/>
              <a:t> </a:t>
            </a:r>
            <a:r>
              <a:rPr lang="en-US" b="1" dirty="0" err="1"/>
              <a:t>nad</a:t>
            </a:r>
            <a:r>
              <a:rPr lang="en-US" b="1" dirty="0"/>
              <a:t> </a:t>
            </a:r>
            <a:r>
              <a:rPr lang="en-US" b="1" dirty="0" err="1"/>
              <a:t>financami</a:t>
            </a:r>
            <a:endParaRPr lang="en-US" b="1" dirty="0"/>
          </a:p>
          <a:p>
            <a:pPr marL="800100" lvl="1" indent="-342900">
              <a:buSzPts val="2200"/>
            </a:pPr>
            <a:r>
              <a:rPr lang="en-US" dirty="0"/>
              <a:t>S </a:t>
            </a:r>
            <a:r>
              <a:rPr lang="en-US" dirty="0" err="1"/>
              <a:t>spremljanjem</a:t>
            </a:r>
            <a:r>
              <a:rPr lang="en-US" dirty="0"/>
              <a:t> </a:t>
            </a:r>
            <a:r>
              <a:rPr lang="en-US" dirty="0" err="1"/>
              <a:t>svojih</a:t>
            </a:r>
            <a:r>
              <a:rPr lang="en-US" dirty="0"/>
              <a:t> </a:t>
            </a:r>
            <a:r>
              <a:rPr lang="en-US" dirty="0" err="1"/>
              <a:t>izdatkov</a:t>
            </a:r>
            <a:r>
              <a:rPr lang="en-US" dirty="0"/>
              <a:t> in </a:t>
            </a:r>
            <a:r>
              <a:rPr lang="en-US" dirty="0" err="1"/>
              <a:t>prihodkov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upravljate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proračun</a:t>
            </a:r>
            <a:r>
              <a:rPr lang="en-US" dirty="0"/>
              <a:t>.</a:t>
            </a:r>
            <a:endParaRPr dirty="0"/>
          </a:p>
          <a:p>
            <a:pPr marL="342900" indent="-342900"/>
            <a:r>
              <a:rPr lang="en-US" b="1" dirty="0" err="1"/>
              <a:t>Odpravljanje</a:t>
            </a:r>
            <a:r>
              <a:rPr lang="en-US" b="1" dirty="0"/>
              <a:t> </a:t>
            </a:r>
            <a:r>
              <a:rPr lang="en-US" b="1" dirty="0" err="1"/>
              <a:t>napak</a:t>
            </a:r>
            <a:endParaRPr dirty="0" err="1"/>
          </a:p>
          <a:p>
            <a:pPr marL="800100" lvl="1" indent="-342900">
              <a:buSzPts val="2200"/>
            </a:pPr>
            <a:r>
              <a:rPr lang="en-US" dirty="0" err="1"/>
              <a:t>Hitro</a:t>
            </a:r>
            <a:r>
              <a:rPr lang="en-US" dirty="0"/>
              <a:t> </a:t>
            </a:r>
            <a:r>
              <a:rPr lang="en-US" dirty="0" err="1"/>
              <a:t>lahko</a:t>
            </a:r>
            <a:r>
              <a:rPr lang="en-US" dirty="0"/>
              <a:t> </a:t>
            </a:r>
            <a:r>
              <a:rPr lang="en-US" dirty="0" err="1"/>
              <a:t>prepoznate</a:t>
            </a:r>
            <a:r>
              <a:rPr lang="en-US" dirty="0"/>
              <a:t> </a:t>
            </a:r>
            <a:r>
              <a:rPr lang="en-US" dirty="0" err="1"/>
              <a:t>neujemanja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 </a:t>
            </a:r>
            <a:r>
              <a:rPr lang="en-US" dirty="0" err="1"/>
              <a:t>nepooblaščene</a:t>
            </a:r>
            <a:r>
              <a:rPr lang="en-US" dirty="0"/>
              <a:t> </a:t>
            </a:r>
            <a:r>
              <a:rPr lang="en-US" dirty="0" err="1"/>
              <a:t>transakcije</a:t>
            </a:r>
            <a:r>
              <a:rPr lang="en-US" dirty="0"/>
              <a:t> in </a:t>
            </a:r>
            <a:r>
              <a:rPr lang="en-US" dirty="0" err="1"/>
              <a:t>jih</a:t>
            </a:r>
            <a:r>
              <a:rPr lang="en-US" dirty="0"/>
              <a:t> </a:t>
            </a:r>
            <a:r>
              <a:rPr lang="en-US" dirty="0" err="1"/>
              <a:t>nemudoma</a:t>
            </a:r>
            <a:r>
              <a:rPr lang="en-US" dirty="0"/>
              <a:t> </a:t>
            </a:r>
            <a:r>
              <a:rPr lang="en-US" dirty="0" err="1"/>
              <a:t>odpravite</a:t>
            </a:r>
            <a:r>
              <a:rPr lang="en-US" dirty="0"/>
              <a:t>.  </a:t>
            </a:r>
            <a:endParaRPr dirty="0"/>
          </a:p>
        </p:txBody>
      </p:sp>
      <p:sp>
        <p:nvSpPr>
          <p:cNvPr id="331" name="Google Shape;331;p47"/>
          <p:cNvSpPr txBox="1"/>
          <p:nvPr/>
        </p:nvSpPr>
        <p:spPr>
          <a:xfrm>
            <a:off x="8606970" y="6310144"/>
            <a:ext cx="320039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1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Vectorjuice,</a:t>
            </a:r>
            <a:r>
              <a:rPr lang="en-US" sz="11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82;p14">
            <a:extLst>
              <a:ext uri="{FF2B5EF4-FFF2-40B4-BE49-F238E27FC236}">
                <a16:creationId xmlns:a16="http://schemas.microsoft.com/office/drawing/2014/main" id="{ED0112FD-CF3D-9959-EA79-97E21CAD6F46}"/>
              </a:ext>
            </a:extLst>
          </p:cNvPr>
          <p:cNvSpPr/>
          <p:nvPr/>
        </p:nvSpPr>
        <p:spPr>
          <a:xfrm>
            <a:off x="7342910" y="0"/>
            <a:ext cx="4843466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lvl="0" algn="r">
              <a:lnSpc>
                <a:spcPct val="90000"/>
              </a:lnSpc>
              <a:buSzPts val="1800"/>
            </a:pPr>
            <a:r>
              <a:rPr lang="en-US" sz="1800" dirty="0">
                <a:solidFill>
                  <a:srgbClr val="1C2E78"/>
                </a:solidFill>
              </a:rPr>
              <a:t>4.6 </a:t>
            </a:r>
            <a:r>
              <a:rPr lang="pl-PL" sz="1800" dirty="0">
                <a:solidFill>
                  <a:srgbClr val="1C2E78"/>
                </a:solidFill>
              </a:rPr>
              <a:t>Dostop do zgodovine transakcij in  razumevanje funkcije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"/>
          <p:cNvSpPr txBox="1">
            <a:spLocks noGrp="1"/>
          </p:cNvSpPr>
          <p:nvPr>
            <p:ph type="title"/>
          </p:nvPr>
        </p:nvSpPr>
        <p:spPr>
          <a:xfrm>
            <a:off x="1994338" y="901676"/>
            <a:ext cx="9248117" cy="605096"/>
          </a:xfrm>
          <a:prstGeom prst="rect">
            <a:avLst/>
          </a:prstGeom>
          <a:solidFill>
            <a:srgbClr val="1C2E7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chemeClr val="lt1"/>
              </a:buClr>
            </a:pPr>
            <a:r>
              <a:rPr lang="en-US" dirty="0" err="1">
                <a:solidFill>
                  <a:schemeClr val="lt1"/>
                </a:solidFill>
              </a:rPr>
              <a:t>Aktivnost</a:t>
            </a:r>
            <a:r>
              <a:rPr lang="en-US" dirty="0">
                <a:solidFill>
                  <a:schemeClr val="lt1"/>
                </a:solidFill>
              </a:rPr>
              <a:t>: </a:t>
            </a:r>
            <a:r>
              <a:rPr lang="en-US" dirty="0" err="1">
                <a:solidFill>
                  <a:schemeClr val="lt1"/>
                </a:solidFill>
              </a:rPr>
              <a:t>Poznajte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svoj</a:t>
            </a:r>
            <a:r>
              <a:rPr lang="en-US" dirty="0">
                <a:solidFill>
                  <a:schemeClr val="lt1"/>
                </a:solidFill>
              </a:rPr>
              <a:t> IBAN (1)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38" name="Google Shape;338;p19"/>
          <p:cNvSpPr txBox="1">
            <a:spLocks noGrp="1"/>
          </p:cNvSpPr>
          <p:nvPr>
            <p:ph type="body" idx="1"/>
          </p:nvPr>
        </p:nvSpPr>
        <p:spPr>
          <a:xfrm>
            <a:off x="557999" y="2015490"/>
            <a:ext cx="7204040" cy="395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err="1"/>
              <a:t>Odločite</a:t>
            </a:r>
            <a:r>
              <a:rPr lang="en-US" i="1" dirty="0"/>
              <a:t> se, </a:t>
            </a:r>
            <a:r>
              <a:rPr lang="en-US" b="1" i="1" dirty="0"/>
              <a:t>po </a:t>
            </a:r>
            <a:r>
              <a:rPr lang="en-US" b="1" i="1" dirty="0" err="1"/>
              <a:t>kateri</a:t>
            </a:r>
            <a:r>
              <a:rPr lang="en-US" b="1" i="1" dirty="0"/>
              <a:t> </a:t>
            </a:r>
            <a:r>
              <a:rPr lang="en-US" b="1" i="1" dirty="0" err="1"/>
              <a:t>poti</a:t>
            </a:r>
            <a:r>
              <a:rPr lang="en-US" b="1" i="1" dirty="0"/>
              <a:t> </a:t>
            </a:r>
            <a:r>
              <a:rPr lang="en-US" b="1" i="1" dirty="0" err="1"/>
              <a:t>najlažje</a:t>
            </a:r>
            <a:r>
              <a:rPr lang="en-US" b="1" i="1" dirty="0"/>
              <a:t> </a:t>
            </a:r>
            <a:r>
              <a:rPr lang="en-US" b="1" i="1" dirty="0" err="1"/>
              <a:t>pridete</a:t>
            </a:r>
            <a:r>
              <a:rPr lang="en-US" b="1" i="1" dirty="0"/>
              <a:t> do </a:t>
            </a:r>
            <a:r>
              <a:rPr lang="en-US" b="1" i="1" dirty="0" err="1"/>
              <a:t>svojega</a:t>
            </a:r>
            <a:r>
              <a:rPr lang="en-US" b="1" i="1" dirty="0"/>
              <a:t> IBAN-a</a:t>
            </a:r>
            <a:r>
              <a:rPr lang="en-US" i="1" dirty="0"/>
              <a:t>.</a:t>
            </a:r>
            <a:endParaRPr dirty="0"/>
          </a:p>
          <a:p>
            <a:pPr marL="7620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i="1" dirty="0" err="1"/>
              <a:t>Opisali</a:t>
            </a:r>
            <a:r>
              <a:rPr lang="en-US" i="1" dirty="0"/>
              <a:t> </a:t>
            </a:r>
            <a:r>
              <a:rPr lang="en-US" i="1" dirty="0" err="1"/>
              <a:t>boste</a:t>
            </a:r>
            <a:r>
              <a:rPr lang="en-US" i="1" dirty="0"/>
              <a:t>, </a:t>
            </a:r>
            <a:r>
              <a:rPr lang="en-US" i="1" dirty="0" err="1"/>
              <a:t>kako</a:t>
            </a:r>
            <a:r>
              <a:rPr lang="en-US" i="1" dirty="0"/>
              <a:t> </a:t>
            </a:r>
            <a:r>
              <a:rPr lang="en-US" i="1" dirty="0" err="1"/>
              <a:t>poiščete</a:t>
            </a:r>
            <a:r>
              <a:rPr lang="en-US" i="1" dirty="0"/>
              <a:t> </a:t>
            </a:r>
            <a:r>
              <a:rPr lang="en-US" i="1" dirty="0" err="1"/>
              <a:t>svoj</a:t>
            </a:r>
            <a:r>
              <a:rPr lang="en-US" i="1" dirty="0"/>
              <a:t> IBAN s </a:t>
            </a:r>
            <a:r>
              <a:rPr lang="en-US" i="1" dirty="0" err="1"/>
              <a:t>pomočjo</a:t>
            </a:r>
            <a:r>
              <a:rPr lang="en-US" i="1" dirty="0"/>
              <a:t> </a:t>
            </a:r>
            <a:r>
              <a:rPr lang="en-US" i="1" dirty="0" err="1"/>
              <a:t>bančne</a:t>
            </a:r>
            <a:r>
              <a:rPr lang="en-US" i="1" dirty="0"/>
              <a:t> </a:t>
            </a:r>
            <a:r>
              <a:rPr lang="en-US" i="1" dirty="0" err="1"/>
              <a:t>aplikacije</a:t>
            </a:r>
            <a:r>
              <a:rPr lang="en-US" i="1" dirty="0"/>
              <a:t>, </a:t>
            </a:r>
            <a:r>
              <a:rPr lang="en-US" i="1" dirty="0" err="1"/>
              <a:t>spletnega</a:t>
            </a:r>
            <a:r>
              <a:rPr lang="en-US" i="1" dirty="0"/>
              <a:t> </a:t>
            </a:r>
            <a:r>
              <a:rPr lang="en-US" i="1" dirty="0" err="1"/>
              <a:t>mesta</a:t>
            </a:r>
            <a:r>
              <a:rPr lang="en-US" i="1" dirty="0"/>
              <a:t> </a:t>
            </a:r>
            <a:r>
              <a:rPr lang="en-US" i="1" dirty="0" err="1"/>
              <a:t>ali</a:t>
            </a:r>
            <a:r>
              <a:rPr lang="en-US" i="1" dirty="0"/>
              <a:t>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natisnjenem</a:t>
            </a:r>
            <a:r>
              <a:rPr lang="en-US" i="1" dirty="0"/>
              <a:t> </a:t>
            </a:r>
            <a:r>
              <a:rPr lang="en-US" i="1" dirty="0" err="1"/>
              <a:t>izpisku</a:t>
            </a:r>
            <a:r>
              <a:rPr lang="en-US" i="1" dirty="0"/>
              <a:t> z </a:t>
            </a:r>
            <a:r>
              <a:rPr lang="en-US" i="1" dirty="0" err="1"/>
              <a:t>računa</a:t>
            </a:r>
            <a:r>
              <a:rPr lang="en-US" i="1" dirty="0"/>
              <a:t>. </a:t>
            </a:r>
            <a:r>
              <a:rPr lang="en-US" i="1" dirty="0" err="1"/>
              <a:t>Način</a:t>
            </a:r>
            <a:r>
              <a:rPr lang="en-US" i="1" dirty="0"/>
              <a:t>, ki </a:t>
            </a:r>
            <a:r>
              <a:rPr lang="en-US" i="1" dirty="0" err="1"/>
              <a:t>ste</a:t>
            </a:r>
            <a:r>
              <a:rPr lang="en-US" i="1" dirty="0"/>
              <a:t> ga </a:t>
            </a:r>
            <a:r>
              <a:rPr lang="en-US" i="1" dirty="0" err="1"/>
              <a:t>izbrali</a:t>
            </a:r>
            <a:r>
              <a:rPr lang="en-US" i="1" dirty="0"/>
              <a:t>, </a:t>
            </a:r>
            <a:r>
              <a:rPr lang="en-US" i="1" dirty="0" err="1"/>
              <a:t>delite</a:t>
            </a:r>
            <a:r>
              <a:rPr lang="en-US" i="1" dirty="0"/>
              <a:t> s </a:t>
            </a:r>
            <a:r>
              <a:rPr lang="en-US" i="1" dirty="0" err="1"/>
              <a:t>skupino</a:t>
            </a:r>
            <a:r>
              <a:rPr lang="en-US" i="1" dirty="0"/>
              <a:t>, da </a:t>
            </a:r>
            <a:r>
              <a:rPr lang="en-US" i="1" dirty="0" err="1"/>
              <a:t>boste</a:t>
            </a:r>
            <a:r>
              <a:rPr lang="en-US" i="1" dirty="0"/>
              <a:t> </a:t>
            </a:r>
            <a:r>
              <a:rPr lang="en-US" i="1" dirty="0" err="1"/>
              <a:t>vsem</a:t>
            </a:r>
            <a:r>
              <a:rPr lang="en-US" i="1" dirty="0"/>
              <a:t> </a:t>
            </a:r>
            <a:r>
              <a:rPr lang="en-US" i="1" dirty="0" err="1"/>
              <a:t>članom</a:t>
            </a:r>
            <a:r>
              <a:rPr lang="en-US" i="1" dirty="0"/>
              <a:t> </a:t>
            </a:r>
            <a:r>
              <a:rPr lang="en-US" i="1" dirty="0" err="1"/>
              <a:t>pomagali</a:t>
            </a:r>
            <a:r>
              <a:rPr lang="en-US" i="1" dirty="0"/>
              <a:t> </a:t>
            </a:r>
            <a:r>
              <a:rPr lang="en-US" i="1" dirty="0" err="1"/>
              <a:t>razumeti</a:t>
            </a:r>
            <a:r>
              <a:rPr lang="en-US" i="1" dirty="0"/>
              <a:t> </a:t>
            </a:r>
            <a:r>
              <a:rPr lang="en-US" i="1" dirty="0" err="1"/>
              <a:t>različne</a:t>
            </a:r>
            <a:r>
              <a:rPr lang="en-US" i="1" dirty="0"/>
              <a:t> </a:t>
            </a:r>
            <a:r>
              <a:rPr lang="en-US" i="1" dirty="0" err="1"/>
              <a:t>možnosti</a:t>
            </a:r>
            <a:r>
              <a:rPr lang="en-US" i="1" dirty="0"/>
              <a:t>, ki so </a:t>
            </a:r>
            <a:r>
              <a:rPr lang="en-US" i="1" dirty="0" err="1"/>
              <a:t>na</a:t>
            </a:r>
            <a:r>
              <a:rPr lang="en-US" i="1" dirty="0"/>
              <a:t> </a:t>
            </a:r>
            <a:r>
              <a:rPr lang="en-US" i="1" dirty="0" err="1"/>
              <a:t>voljo</a:t>
            </a:r>
            <a:r>
              <a:rPr lang="en-US" i="1" dirty="0"/>
              <a:t>.</a:t>
            </a:r>
            <a:endParaRPr/>
          </a:p>
          <a:p>
            <a:pPr marL="548640" lvl="1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640"/>
              <a:buNone/>
            </a:pPr>
            <a:endParaRPr i="1"/>
          </a:p>
          <a:p>
            <a:pPr marL="228600" lvl="0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339" name="Google Shape;339;p19" descr="People using search box for query, engine giving resul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809" y="516329"/>
            <a:ext cx="1710455" cy="1221363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9"/>
          <p:cNvSpPr txBox="1"/>
          <p:nvPr/>
        </p:nvSpPr>
        <p:spPr>
          <a:xfrm>
            <a:off x="876263" y="6510743"/>
            <a:ext cx="612115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100"/>
            </a:pPr>
            <a:r>
              <a:rPr lang="en-US" sz="11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Pch</a:t>
            </a:r>
            <a:r>
              <a:rPr lang="en-US" sz="11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.vector</a:t>
            </a:r>
            <a:r>
              <a:rPr lang="en-US" sz="11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</a:t>
            </a:r>
            <a:r>
              <a:rPr lang="en-US" sz="11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9"/>
          <p:cNvSpPr txBox="1"/>
          <p:nvPr/>
        </p:nvSpPr>
        <p:spPr>
          <a:xfrm>
            <a:off x="9184105" y="6510743"/>
            <a:ext cx="213163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100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Vectorjuice,</a:t>
            </a:r>
            <a:r>
              <a:rPr lang="en-US" sz="1100" b="0" i="0" u="sng" strike="noStrike" cap="none" dirty="0">
                <a:solidFill>
                  <a:schemeClr val="dk1"/>
                </a:solidFill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19"/>
          <p:cNvPicPr preferRelativeResize="0"/>
          <p:nvPr/>
        </p:nvPicPr>
        <p:blipFill rotWithShape="1">
          <a:blip r:embed="rId6">
            <a:alphaModFix/>
          </a:blip>
          <a:srcRect l="-10981" t="233" r="10748"/>
          <a:stretch>
            <a:fillRect/>
          </a:stretch>
        </p:blipFill>
        <p:spPr>
          <a:xfrm>
            <a:off x="8105471" y="1781626"/>
            <a:ext cx="4546510" cy="4525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"/>
          <p:cNvSpPr txBox="1">
            <a:spLocks noGrp="1"/>
          </p:cNvSpPr>
          <p:nvPr>
            <p:ph type="body" idx="1"/>
          </p:nvPr>
        </p:nvSpPr>
        <p:spPr>
          <a:xfrm>
            <a:off x="557999" y="2029522"/>
            <a:ext cx="5963117" cy="432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762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i="1" dirty="0" err="1"/>
              <a:t>Vprašanja</a:t>
            </a:r>
            <a:r>
              <a:rPr lang="en-US" b="1" i="1" dirty="0"/>
              <a:t> za </a:t>
            </a:r>
            <a:r>
              <a:rPr lang="en-US" b="1" i="1" dirty="0" err="1"/>
              <a:t>skupino</a:t>
            </a:r>
            <a:endParaRPr lang="en-US" dirty="0" err="1"/>
          </a:p>
          <a:p>
            <a:pPr marL="990600" lvl="1" indent="-457200">
              <a:lnSpc>
                <a:spcPct val="120000"/>
              </a:lnSpc>
              <a:spcBef>
                <a:spcPts val="1200"/>
              </a:spcBef>
              <a:buSzPts val="2880"/>
            </a:pPr>
            <a:r>
              <a:rPr lang="en-US" sz="2400" dirty="0"/>
              <a:t>Katera </a:t>
            </a:r>
            <a:r>
              <a:rPr lang="en-US" sz="2400" dirty="0" err="1"/>
              <a:t>orodja</a:t>
            </a:r>
            <a:r>
              <a:rPr lang="en-US" sz="2400" dirty="0"/>
              <a:t> </a:t>
            </a:r>
            <a:r>
              <a:rPr lang="en-US" sz="2400" dirty="0" err="1"/>
              <a:t>ali</a:t>
            </a:r>
            <a:r>
              <a:rPr lang="en-US" sz="2400" dirty="0"/>
              <a:t> </a:t>
            </a:r>
            <a:r>
              <a:rPr lang="en-US" sz="2400" dirty="0" err="1"/>
              <a:t>sredstva</a:t>
            </a:r>
            <a:r>
              <a:rPr lang="en-US" sz="2400" dirty="0"/>
              <a:t> </a:t>
            </a:r>
            <a:r>
              <a:rPr lang="en-US" sz="2400" dirty="0" err="1"/>
              <a:t>ste</a:t>
            </a:r>
            <a:r>
              <a:rPr lang="en-US" sz="2400" dirty="0"/>
              <a:t> </a:t>
            </a:r>
            <a:r>
              <a:rPr lang="en-US" sz="2400" dirty="0" err="1"/>
              <a:t>uporabljali</a:t>
            </a:r>
            <a:r>
              <a:rPr lang="en-US" sz="2400" dirty="0"/>
              <a:t>, da </a:t>
            </a:r>
            <a:r>
              <a:rPr lang="en-US" sz="2400" dirty="0" err="1"/>
              <a:t>ste</a:t>
            </a:r>
            <a:r>
              <a:rPr lang="en-US" sz="2400" dirty="0"/>
              <a:t> </a:t>
            </a:r>
            <a:r>
              <a:rPr lang="en-US" sz="2400" dirty="0" err="1"/>
              <a:t>našli</a:t>
            </a:r>
            <a:r>
              <a:rPr lang="en-US" sz="2400" dirty="0"/>
              <a:t> </a:t>
            </a:r>
            <a:r>
              <a:rPr lang="en-US" sz="2400" dirty="0" err="1"/>
              <a:t>svoj</a:t>
            </a:r>
            <a:r>
              <a:rPr lang="en-US" sz="2400" dirty="0"/>
              <a:t> IBAN?</a:t>
            </a:r>
            <a:endParaRPr dirty="0"/>
          </a:p>
          <a:p>
            <a:pPr marL="990600" lvl="1" indent="-457200">
              <a:lnSpc>
                <a:spcPct val="120000"/>
              </a:lnSpc>
              <a:spcBef>
                <a:spcPts val="1200"/>
              </a:spcBef>
              <a:buSzPts val="2880"/>
            </a:pPr>
            <a:r>
              <a:rPr lang="en-US" sz="2400" dirty="0" err="1"/>
              <a:t>Če</a:t>
            </a:r>
            <a:r>
              <a:rPr lang="en-US" sz="2400" dirty="0"/>
              <a:t> </a:t>
            </a:r>
            <a:r>
              <a:rPr lang="en-US" sz="2400" dirty="0" err="1"/>
              <a:t>ste</a:t>
            </a:r>
            <a:r>
              <a:rPr lang="en-US" sz="2400" dirty="0"/>
              <a:t> med </a:t>
            </a:r>
            <a:r>
              <a:rPr lang="en-US" sz="2400" dirty="0" err="1"/>
              <a:t>iskanjem</a:t>
            </a:r>
            <a:r>
              <a:rPr lang="en-US" sz="2400" dirty="0"/>
              <a:t> </a:t>
            </a:r>
            <a:r>
              <a:rPr lang="en-US" sz="2400" dirty="0" err="1"/>
              <a:t>svojega</a:t>
            </a:r>
            <a:r>
              <a:rPr lang="en-US" sz="2400" dirty="0"/>
              <a:t> IBAN-a </a:t>
            </a:r>
            <a:r>
              <a:rPr lang="en-US" sz="2400" dirty="0" err="1"/>
              <a:t>naleteli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kakšne</a:t>
            </a:r>
            <a:r>
              <a:rPr lang="en-US" sz="2400" dirty="0"/>
              <a:t> </a:t>
            </a:r>
            <a:r>
              <a:rPr lang="en-US" sz="2400" dirty="0" err="1"/>
              <a:t>težave</a:t>
            </a:r>
            <a:r>
              <a:rPr lang="en-US" sz="2400" dirty="0"/>
              <a:t>, </a:t>
            </a:r>
            <a:r>
              <a:rPr lang="en-US" sz="2400" dirty="0" err="1"/>
              <a:t>kako</a:t>
            </a:r>
            <a:r>
              <a:rPr lang="en-US" sz="2400" dirty="0"/>
              <a:t> </a:t>
            </a:r>
            <a:r>
              <a:rPr lang="en-US" sz="2400" dirty="0" err="1"/>
              <a:t>ste</a:t>
            </a:r>
            <a:r>
              <a:rPr lang="en-US" sz="2400" dirty="0"/>
              <a:t> </a:t>
            </a:r>
            <a:r>
              <a:rPr lang="en-US" sz="2400" dirty="0" err="1"/>
              <a:t>jih</a:t>
            </a:r>
            <a:r>
              <a:rPr lang="en-US" sz="2400" dirty="0"/>
              <a:t> </a:t>
            </a:r>
            <a:r>
              <a:rPr lang="en-US" sz="2400" dirty="0" err="1"/>
              <a:t>rešili</a:t>
            </a:r>
            <a:r>
              <a:rPr lang="en-US" sz="2400" dirty="0"/>
              <a:t>?</a:t>
            </a:r>
            <a:endParaRPr dirty="0"/>
          </a:p>
          <a:p>
            <a:pPr marL="990600" lvl="1" indent="-457200">
              <a:lnSpc>
                <a:spcPct val="120000"/>
              </a:lnSpc>
              <a:spcBef>
                <a:spcPts val="1200"/>
              </a:spcBef>
              <a:buSzPts val="2880"/>
            </a:pPr>
            <a:r>
              <a:rPr lang="en-US" sz="2400" dirty="0"/>
              <a:t>Kako bi </a:t>
            </a:r>
            <a:r>
              <a:rPr lang="en-US" sz="2400" dirty="0" err="1"/>
              <a:t>ravnali</a:t>
            </a:r>
            <a:r>
              <a:rPr lang="en-US" sz="2400" dirty="0"/>
              <a:t>, da bi </a:t>
            </a:r>
            <a:r>
              <a:rPr lang="en-US" sz="2400" dirty="0" err="1"/>
              <a:t>varno</a:t>
            </a:r>
            <a:r>
              <a:rPr lang="en-US" sz="2400" dirty="0"/>
              <a:t> </a:t>
            </a:r>
            <a:r>
              <a:rPr lang="en-US" sz="2400" dirty="0" err="1"/>
              <a:t>delili</a:t>
            </a:r>
            <a:r>
              <a:rPr lang="en-US" sz="2400" dirty="0"/>
              <a:t> </a:t>
            </a:r>
            <a:r>
              <a:rPr lang="en-US" sz="2400" dirty="0" err="1"/>
              <a:t>svoj</a:t>
            </a:r>
            <a:r>
              <a:rPr lang="en-US" sz="2400" dirty="0"/>
              <a:t> IBAN z </a:t>
            </a:r>
            <a:r>
              <a:rPr lang="en-US" sz="2400" dirty="0" err="1"/>
              <a:t>nekom</a:t>
            </a:r>
            <a:r>
              <a:rPr lang="en-US" sz="2400" dirty="0"/>
              <a:t>, ki </a:t>
            </a:r>
            <a:r>
              <a:rPr lang="en-US" sz="2400" dirty="0" err="1"/>
              <a:t>vam</a:t>
            </a:r>
            <a:r>
              <a:rPr lang="en-US" sz="2400" dirty="0"/>
              <a:t> </a:t>
            </a:r>
            <a:r>
              <a:rPr lang="en-US" sz="2400" dirty="0" err="1"/>
              <a:t>želi</a:t>
            </a:r>
            <a:r>
              <a:rPr lang="en-US" sz="2400" dirty="0"/>
              <a:t> </a:t>
            </a:r>
            <a:r>
              <a:rPr lang="en-US" sz="2400" dirty="0" err="1"/>
              <a:t>poslati</a:t>
            </a:r>
            <a:r>
              <a:rPr lang="en-US" sz="2400" dirty="0"/>
              <a:t> denar?</a:t>
            </a:r>
            <a:endParaRPr dirty="0"/>
          </a:p>
          <a:p>
            <a:pPr marL="228600" lvl="0" indent="-76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49" name="Google Shape;349;p20"/>
          <p:cNvSpPr txBox="1">
            <a:spLocks noGrp="1"/>
          </p:cNvSpPr>
          <p:nvPr>
            <p:ph type="title"/>
          </p:nvPr>
        </p:nvSpPr>
        <p:spPr>
          <a:xfrm>
            <a:off x="1996816" y="904364"/>
            <a:ext cx="9248117" cy="605096"/>
          </a:xfrm>
          <a:prstGeom prst="rect">
            <a:avLst/>
          </a:prstGeom>
          <a:solidFill>
            <a:srgbClr val="1C2E7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chemeClr val="lt1"/>
              </a:buClr>
            </a:pPr>
            <a:r>
              <a:rPr lang="en-US" dirty="0" err="1">
                <a:solidFill>
                  <a:schemeClr val="lt1"/>
                </a:solidFill>
              </a:rPr>
              <a:t>Aktivnost</a:t>
            </a:r>
            <a:r>
              <a:rPr lang="en-US" dirty="0">
                <a:solidFill>
                  <a:schemeClr val="lt1"/>
                </a:solidFill>
              </a:rPr>
              <a:t>: </a:t>
            </a:r>
            <a:r>
              <a:rPr lang="en-US" dirty="0" err="1">
                <a:solidFill>
                  <a:schemeClr val="lt1"/>
                </a:solidFill>
              </a:rPr>
              <a:t>Poznajte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 err="1">
                <a:solidFill>
                  <a:schemeClr val="lt1"/>
                </a:solidFill>
              </a:rPr>
              <a:t>svoj</a:t>
            </a:r>
            <a:r>
              <a:rPr lang="en-US" dirty="0">
                <a:solidFill>
                  <a:schemeClr val="lt1"/>
                </a:solidFill>
              </a:rPr>
              <a:t> IBAN (2)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350" name="Google Shape;350;p20" descr="People using search box for query, engine giving resul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809" y="516329"/>
            <a:ext cx="1710455" cy="122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4536" y="1949313"/>
            <a:ext cx="4094747" cy="4094747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0"/>
          <p:cNvSpPr txBox="1"/>
          <p:nvPr/>
        </p:nvSpPr>
        <p:spPr>
          <a:xfrm>
            <a:off x="9184105" y="6510743"/>
            <a:ext cx="2131632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</a:t>
            </a:r>
            <a:r>
              <a:rPr lang="en-US" sz="1100" b="0" i="0" u="sng" strike="noStrike" cap="none" dirty="0">
                <a:solidFill>
                  <a:schemeClr val="dk1"/>
                </a:solidFill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Vectorjuice,</a:t>
            </a:r>
            <a:r>
              <a:rPr lang="en-US" sz="1100" b="0" i="0" u="sng" strike="noStrike" cap="none" dirty="0">
                <a:solidFill>
                  <a:schemeClr val="dk1"/>
                </a:solidFill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u="sng" dirty="0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"/>
          <p:cNvSpPr txBox="1">
            <a:spLocks noGrp="1"/>
          </p:cNvSpPr>
          <p:nvPr>
            <p:ph type="body" idx="4294967295"/>
          </p:nvPr>
        </p:nvSpPr>
        <p:spPr>
          <a:xfrm>
            <a:off x="0" y="1408819"/>
            <a:ext cx="6001305" cy="476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None/>
            </a:pPr>
            <a:endParaRPr sz="4000">
              <a:solidFill>
                <a:srgbClr val="515280"/>
              </a:solidFill>
            </a:endParaRPr>
          </a:p>
          <a:p>
            <a:pPr marL="0" indent="0" algn="ctr">
              <a:spcBef>
                <a:spcPts val="1200"/>
              </a:spcBef>
              <a:buSzPts val="5400"/>
              <a:buNone/>
            </a:pPr>
            <a:r>
              <a:rPr lang="en-US" sz="5400" dirty="0" err="1">
                <a:solidFill>
                  <a:srgbClr val="515280"/>
                </a:solidFill>
              </a:rPr>
              <a:t>Preverite</a:t>
            </a:r>
            <a:r>
              <a:rPr lang="en-US" sz="5400" dirty="0">
                <a:solidFill>
                  <a:srgbClr val="515280"/>
                </a:solidFill>
              </a:rPr>
              <a:t> </a:t>
            </a:r>
            <a:r>
              <a:rPr lang="en-US" sz="5400" dirty="0" err="1">
                <a:solidFill>
                  <a:srgbClr val="515280"/>
                </a:solidFill>
              </a:rPr>
              <a:t>svoje</a:t>
            </a:r>
            <a:r>
              <a:rPr lang="en-US" sz="5400" dirty="0">
                <a:solidFill>
                  <a:srgbClr val="515280"/>
                </a:solidFill>
              </a:rPr>
              <a:t> </a:t>
            </a:r>
            <a:r>
              <a:rPr lang="en-US" sz="5400" dirty="0" err="1">
                <a:solidFill>
                  <a:srgbClr val="515280"/>
                </a:solidFill>
              </a:rPr>
              <a:t>znanje</a:t>
            </a:r>
            <a:r>
              <a:rPr lang="en-US" sz="5400" dirty="0">
                <a:solidFill>
                  <a:srgbClr val="515280"/>
                </a:solidFill>
              </a:rPr>
              <a:t>!</a:t>
            </a:r>
          </a:p>
        </p:txBody>
      </p:sp>
      <p:pic>
        <p:nvPicPr>
          <p:cNvPr id="359" name="Google Shape;359;p22" descr="Online survey analysis. Electronic data collection, digital research tool, computerized study. Analyst considering feedback results, analysing info. Vector isolated concept metaphor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0179" y="-1"/>
            <a:ext cx="6471821" cy="647182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2"/>
          <p:cNvSpPr txBox="1"/>
          <p:nvPr/>
        </p:nvSpPr>
        <p:spPr>
          <a:xfrm>
            <a:off x="8918360" y="6539554"/>
            <a:ext cx="327364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Vectorjuice,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000" b="1" dirty="0">
                <a:solidFill>
                  <a:srgbClr val="1C2E78"/>
                </a:solidFill>
              </a:rPr>
              <a:t>Kaj </a:t>
            </a:r>
            <a:r>
              <a:rPr lang="en-US" sz="2000" b="1" dirty="0" err="1">
                <a:solidFill>
                  <a:srgbClr val="1C2E78"/>
                </a:solidFill>
              </a:rPr>
              <a:t>morate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storiti</a:t>
            </a:r>
            <a:r>
              <a:rPr lang="en-US" sz="2000" b="1" dirty="0">
                <a:solidFill>
                  <a:srgbClr val="1C2E78"/>
                </a:solidFill>
              </a:rPr>
              <a:t>, </a:t>
            </a:r>
            <a:r>
              <a:rPr lang="en-US" sz="2000" b="1" dirty="0" err="1">
                <a:solidFill>
                  <a:srgbClr val="1C2E78"/>
                </a:solidFill>
              </a:rPr>
              <a:t>če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prejmete</a:t>
            </a:r>
            <a:r>
              <a:rPr lang="en-US" sz="2000" b="1" dirty="0">
                <a:solidFill>
                  <a:srgbClr val="1C2E78"/>
                </a:solidFill>
              </a:rPr>
              <a:t> e-</a:t>
            </a:r>
            <a:r>
              <a:rPr lang="en-US" sz="2000" b="1" dirty="0" err="1">
                <a:solidFill>
                  <a:srgbClr val="1C2E78"/>
                </a:solidFill>
              </a:rPr>
              <a:t>poštno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sporočilo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solidFill>
                  <a:srgbClr val="1C2E78"/>
                </a:solidFill>
              </a:rPr>
              <a:t>z </a:t>
            </a:r>
            <a:r>
              <a:rPr lang="en-US" sz="2000" b="1" dirty="0" err="1">
                <a:solidFill>
                  <a:srgbClr val="1C2E78"/>
                </a:solidFill>
              </a:rPr>
              <a:t>zahtevo</a:t>
            </a:r>
            <a:r>
              <a:rPr lang="en-US" sz="2000" b="1" dirty="0">
                <a:solidFill>
                  <a:srgbClr val="1C2E78"/>
                </a:solidFill>
              </a:rPr>
              <a:t> po </a:t>
            </a:r>
            <a:r>
              <a:rPr lang="en-US" sz="2000" b="1" dirty="0" err="1">
                <a:solidFill>
                  <a:srgbClr val="1C2E78"/>
                </a:solidFill>
              </a:rPr>
              <a:t>podatkih</a:t>
            </a:r>
            <a:r>
              <a:rPr lang="en-US" sz="2000" b="1" dirty="0">
                <a:solidFill>
                  <a:srgbClr val="1C2E78"/>
                </a:solidFill>
              </a:rPr>
              <a:t> o </a:t>
            </a:r>
            <a:r>
              <a:rPr lang="en-US" sz="2000" b="1" dirty="0" err="1">
                <a:solidFill>
                  <a:srgbClr val="1C2E78"/>
                </a:solidFill>
              </a:rPr>
              <a:t>vašem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računu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3"/>
          <p:cNvSpPr txBox="1"/>
          <p:nvPr/>
        </p:nvSpPr>
        <p:spPr>
          <a:xfrm>
            <a:off x="2102962" y="1929541"/>
            <a:ext cx="232747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i="1" dirty="0">
                <a:solidFill>
                  <a:schemeClr val="dk1"/>
                </a:solidFill>
              </a:rPr>
              <a:t>Samo </a:t>
            </a:r>
            <a:r>
              <a:rPr lang="en-US" i="1" dirty="0" err="1">
                <a:solidFill>
                  <a:schemeClr val="dk1"/>
                </a:solidFill>
              </a:rPr>
              <a:t>en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en-US" i="1" dirty="0" err="1">
                <a:solidFill>
                  <a:schemeClr val="dk1"/>
                </a:solidFill>
              </a:rPr>
              <a:t>odgovor</a:t>
            </a:r>
            <a:r>
              <a:rPr lang="en-US" i="1" dirty="0">
                <a:solidFill>
                  <a:schemeClr val="dk1"/>
                </a:solidFill>
              </a:rPr>
              <a:t> je </a:t>
            </a:r>
            <a:r>
              <a:rPr lang="en-US" i="1" dirty="0" err="1">
                <a:solidFill>
                  <a:schemeClr val="dk1"/>
                </a:solidFill>
              </a:rPr>
              <a:t>pravilen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lang="en-US" dirty="0">
              <a:solidFill>
                <a:schemeClr val="dk1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endParaRPr lang="en-US"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5B5A6E3-187F-283E-FBF4-0946FD79F190}"/>
              </a:ext>
            </a:extLst>
          </p:cNvPr>
          <p:cNvSpPr/>
          <p:nvPr/>
        </p:nvSpPr>
        <p:spPr>
          <a:xfrm>
            <a:off x="2105025" y="282249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Nemudoma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poslati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odgovor</a:t>
            </a:r>
            <a:r>
              <a:rPr lang="en-US" sz="1800" dirty="0">
                <a:ea typeface="Calibri"/>
                <a:cs typeface="Calibri"/>
              </a:rPr>
              <a:t> s </a:t>
            </a:r>
            <a:r>
              <a:rPr lang="en-US" sz="1800" dirty="0" err="1">
                <a:ea typeface="Calibri"/>
                <a:cs typeface="Calibri"/>
              </a:rPr>
              <a:t>svojimi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podatki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BDEC8E0-FB00-BC37-15E3-A36D7F2A6229}"/>
              </a:ext>
            </a:extLst>
          </p:cNvPr>
          <p:cNvSpPr/>
          <p:nvPr/>
        </p:nvSpPr>
        <p:spPr>
          <a:xfrm>
            <a:off x="6134100" y="282249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800" dirty="0" err="1">
                <a:ea typeface="Calibri"/>
                <a:cs typeface="Calibri"/>
              </a:rPr>
              <a:t>Klikniti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povezavo</a:t>
            </a:r>
            <a:r>
              <a:rPr lang="en-US" sz="1800" dirty="0">
                <a:ea typeface="Calibri"/>
                <a:cs typeface="Calibri"/>
              </a:rPr>
              <a:t> v e-</a:t>
            </a:r>
            <a:r>
              <a:rPr lang="en-US" sz="1800" dirty="0" err="1">
                <a:ea typeface="Calibri"/>
                <a:cs typeface="Calibri"/>
              </a:rPr>
              <a:t>poštnem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sporočilu</a:t>
            </a:r>
            <a:r>
              <a:rPr lang="en-US" sz="1800" dirty="0">
                <a:ea typeface="Calibri"/>
                <a:cs typeface="Calibri"/>
              </a:rPr>
              <a:t> za </a:t>
            </a:r>
            <a:r>
              <a:rPr lang="en-US" sz="1800" dirty="0" err="1">
                <a:ea typeface="Calibri"/>
                <a:cs typeface="Calibri"/>
              </a:rPr>
              <a:t>potrditev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svojega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računa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046D3FCE-C1C4-1A3D-8410-71704A3B53D3}"/>
              </a:ext>
            </a:extLst>
          </p:cNvPr>
          <p:cNvSpPr/>
          <p:nvPr/>
        </p:nvSpPr>
        <p:spPr>
          <a:xfrm>
            <a:off x="2105025" y="407026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1800" dirty="0" err="1">
                <a:ea typeface="Calibri"/>
                <a:cs typeface="Calibri"/>
              </a:rPr>
              <a:t>Ignorirati</a:t>
            </a:r>
            <a:r>
              <a:rPr lang="en-US" sz="1800" dirty="0">
                <a:ea typeface="Calibri"/>
                <a:cs typeface="Calibri"/>
              </a:rPr>
              <a:t> e-</a:t>
            </a:r>
            <a:r>
              <a:rPr lang="en-US" sz="1800" dirty="0" err="1">
                <a:ea typeface="Calibri"/>
                <a:cs typeface="Calibri"/>
              </a:rPr>
              <a:t>poštno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sporočilo</a:t>
            </a:r>
            <a:r>
              <a:rPr lang="en-US" sz="1800" dirty="0">
                <a:ea typeface="Calibri"/>
                <a:cs typeface="Calibri"/>
              </a:rPr>
              <a:t> in ga </a:t>
            </a:r>
            <a:r>
              <a:rPr lang="en-US" sz="1800" dirty="0" err="1">
                <a:ea typeface="Calibri"/>
                <a:cs typeface="Calibri"/>
              </a:rPr>
              <a:t>izbrisati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E52785E-D7CD-077B-D384-43A04E342D16}"/>
              </a:ext>
            </a:extLst>
          </p:cNvPr>
          <p:cNvSpPr/>
          <p:nvPr/>
        </p:nvSpPr>
        <p:spPr>
          <a:xfrm>
            <a:off x="6134100" y="4070268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1800" dirty="0">
                <a:ea typeface="Calibri"/>
                <a:cs typeface="Calibri"/>
              </a:rPr>
              <a:t>Varno </a:t>
            </a:r>
            <a:r>
              <a:rPr lang="en-US" sz="1800" dirty="0" err="1">
                <a:ea typeface="Calibri"/>
                <a:cs typeface="Calibri"/>
              </a:rPr>
              <a:t>deliti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svoj</a:t>
            </a:r>
            <a:r>
              <a:rPr lang="en-US" sz="1800" dirty="0">
                <a:ea typeface="Calibri"/>
                <a:cs typeface="Calibri"/>
              </a:rPr>
              <a:t> IBAN 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</a:br>
            <a:r>
              <a:rPr lang="en-US" sz="1800" dirty="0">
                <a:ea typeface="Calibri"/>
                <a:cs typeface="Calibri"/>
              </a:rPr>
              <a:t>po e-</a:t>
            </a:r>
            <a:r>
              <a:rPr lang="en-US" sz="1800" dirty="0" err="1">
                <a:ea typeface="Calibri"/>
                <a:cs typeface="Calibri"/>
              </a:rPr>
              <a:t>pošti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4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000" b="1" dirty="0">
                <a:solidFill>
                  <a:srgbClr val="1C2E78"/>
                </a:solidFill>
              </a:rPr>
              <a:t>Kaj od </a:t>
            </a:r>
            <a:r>
              <a:rPr lang="en-US" sz="2000" b="1" dirty="0" err="1">
                <a:solidFill>
                  <a:srgbClr val="1C2E78"/>
                </a:solidFill>
              </a:rPr>
              <a:t>naštetega</a:t>
            </a:r>
            <a:r>
              <a:rPr lang="en-US" sz="2000" b="1" dirty="0">
                <a:solidFill>
                  <a:srgbClr val="1C2E78"/>
                </a:solidFill>
              </a:rPr>
              <a:t> je primer </a:t>
            </a:r>
            <a:r>
              <a:rPr lang="en-US" sz="2000" b="1" dirty="0" err="1">
                <a:solidFill>
                  <a:srgbClr val="1C2E78"/>
                </a:solidFill>
              </a:rPr>
              <a:t>metode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večfaktorske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avtentikacije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4"/>
          <p:cNvSpPr txBox="1"/>
          <p:nvPr/>
        </p:nvSpPr>
        <p:spPr>
          <a:xfrm>
            <a:off x="2102962" y="1929541"/>
            <a:ext cx="278082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i="1" dirty="0">
                <a:solidFill>
                  <a:schemeClr val="dk1"/>
                </a:solidFill>
              </a:rPr>
              <a:t>Samo </a:t>
            </a:r>
            <a:r>
              <a:rPr lang="en-US" i="1" dirty="0" err="1">
                <a:solidFill>
                  <a:schemeClr val="dk1"/>
                </a:solidFill>
              </a:rPr>
              <a:t>en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en-US" i="1" dirty="0" err="1">
                <a:solidFill>
                  <a:schemeClr val="dk1"/>
                </a:solidFill>
              </a:rPr>
              <a:t>odgovor</a:t>
            </a:r>
            <a:r>
              <a:rPr lang="en-US" i="1" dirty="0">
                <a:solidFill>
                  <a:schemeClr val="dk1"/>
                </a:solidFill>
              </a:rPr>
              <a:t> je </a:t>
            </a:r>
            <a:r>
              <a:rPr lang="en-US" i="1" dirty="0" err="1">
                <a:solidFill>
                  <a:schemeClr val="dk1"/>
                </a:solidFill>
              </a:rPr>
              <a:t>pravilen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lang="en-US" dirty="0">
              <a:solidFill>
                <a:schemeClr val="dk1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endParaRPr lang="en-US"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29B7705-10A5-EE30-636E-24D50B72F42B}"/>
              </a:ext>
            </a:extLst>
          </p:cNvPr>
          <p:cNvSpPr/>
          <p:nvPr/>
        </p:nvSpPr>
        <p:spPr>
          <a:xfrm>
            <a:off x="2105025" y="270856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1800" dirty="0" err="1">
                <a:ea typeface="Calibri"/>
                <a:cs typeface="Calibri"/>
              </a:rPr>
              <a:t>Uporabljam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samo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geslo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BA7FE2D-DDA9-B2CA-F72A-3559EFC421C1}"/>
              </a:ext>
            </a:extLst>
          </p:cNvPr>
          <p:cNvSpPr/>
          <p:nvPr/>
        </p:nvSpPr>
        <p:spPr>
          <a:xfrm>
            <a:off x="6134100" y="270856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800" dirty="0">
                <a:ea typeface="Calibri"/>
                <a:cs typeface="Calibri"/>
              </a:rPr>
              <a:t>Po </a:t>
            </a:r>
            <a:r>
              <a:rPr lang="en-US" sz="1800" dirty="0" err="1">
                <a:ea typeface="Calibri"/>
                <a:cs typeface="Calibri"/>
              </a:rPr>
              <a:t>vnosu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gesla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prejmem</a:t>
            </a:r>
            <a:r>
              <a:rPr lang="en-US" sz="1800" dirty="0">
                <a:ea typeface="Calibri"/>
                <a:cs typeface="Calibri"/>
              </a:rPr>
              <a:t> SMS </a:t>
            </a:r>
            <a:r>
              <a:rPr lang="en-US" sz="1800" dirty="0" err="1">
                <a:ea typeface="Calibri"/>
                <a:cs typeface="Calibri"/>
              </a:rPr>
              <a:t>kodo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FE90F8E8-38CA-BEAB-10A9-8BBE7C50DF41}"/>
              </a:ext>
            </a:extLst>
          </p:cNvPr>
          <p:cNvSpPr/>
          <p:nvPr/>
        </p:nvSpPr>
        <p:spPr>
          <a:xfrm>
            <a:off x="2105025" y="395634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1800" dirty="0">
                <a:ea typeface="Calibri"/>
                <a:cs typeface="Calibri"/>
              </a:rPr>
              <a:t>Do </a:t>
            </a:r>
            <a:r>
              <a:rPr lang="en-US" sz="1800" dirty="0" err="1">
                <a:ea typeface="Calibri"/>
                <a:cs typeface="Calibri"/>
              </a:rPr>
              <a:t>svojega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računa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dostopam</a:t>
            </a:r>
            <a:r>
              <a:rPr lang="en-US" sz="1800" dirty="0">
                <a:ea typeface="Calibri"/>
                <a:cs typeface="Calibri"/>
              </a:rPr>
              <a:t> v </a:t>
            </a:r>
            <a:r>
              <a:rPr lang="en-US" sz="1800" dirty="0" err="1">
                <a:ea typeface="Calibri"/>
                <a:cs typeface="Calibri"/>
              </a:rPr>
              <a:t>javnem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brezžičnem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omrežju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F9CF926B-C2F0-6101-2049-9E9718D1196C}"/>
              </a:ext>
            </a:extLst>
          </p:cNvPr>
          <p:cNvSpPr/>
          <p:nvPr/>
        </p:nvSpPr>
        <p:spPr>
          <a:xfrm>
            <a:off x="6134100" y="395634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1800" dirty="0" err="1">
                <a:ea typeface="Calibri"/>
                <a:cs typeface="Calibri"/>
              </a:rPr>
              <a:t>Prijavim</a:t>
            </a:r>
            <a:r>
              <a:rPr lang="en-US" sz="1800" dirty="0">
                <a:ea typeface="Calibri"/>
                <a:cs typeface="Calibri"/>
              </a:rPr>
              <a:t> se </a:t>
            </a:r>
            <a:r>
              <a:rPr lang="en-US" sz="1800" dirty="0" err="1">
                <a:ea typeface="Calibri"/>
                <a:cs typeface="Calibri"/>
              </a:rPr>
              <a:t>brez</a:t>
            </a:r>
            <a:r>
              <a:rPr lang="en-US" sz="1800" dirty="0">
                <a:ea typeface="Calibri"/>
                <a:cs typeface="Calibri"/>
              </a:rPr>
              <a:t> PIN </a:t>
            </a:r>
            <a:r>
              <a:rPr lang="en-US" sz="1800" dirty="0" err="1">
                <a:ea typeface="Calibri"/>
                <a:cs typeface="Calibri"/>
              </a:rPr>
              <a:t>kode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5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000" b="1" dirty="0">
                <a:solidFill>
                  <a:srgbClr val="1C2E78"/>
                </a:solidFill>
              </a:rPr>
              <a:t>Kaj </a:t>
            </a:r>
            <a:r>
              <a:rPr lang="en-US" sz="2000" b="1" dirty="0" err="1">
                <a:solidFill>
                  <a:srgbClr val="1C2E78"/>
                </a:solidFill>
              </a:rPr>
              <a:t>morate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storiti</a:t>
            </a:r>
            <a:r>
              <a:rPr lang="en-US" sz="2000" b="1" dirty="0">
                <a:solidFill>
                  <a:srgbClr val="1C2E78"/>
                </a:solidFill>
              </a:rPr>
              <a:t>, </a:t>
            </a:r>
            <a:r>
              <a:rPr lang="en-US" sz="2000" b="1" dirty="0" err="1">
                <a:solidFill>
                  <a:srgbClr val="1C2E78"/>
                </a:solidFill>
              </a:rPr>
              <a:t>preden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potrdite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denarno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nakazilo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5"/>
          <p:cNvSpPr txBox="1"/>
          <p:nvPr/>
        </p:nvSpPr>
        <p:spPr>
          <a:xfrm>
            <a:off x="2102962" y="1929541"/>
            <a:ext cx="282904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i="1" dirty="0">
                <a:solidFill>
                  <a:schemeClr val="dk1"/>
                </a:solidFill>
              </a:rPr>
              <a:t>Samo </a:t>
            </a:r>
            <a:r>
              <a:rPr lang="en-US" i="1" dirty="0" err="1">
                <a:solidFill>
                  <a:schemeClr val="dk1"/>
                </a:solidFill>
              </a:rPr>
              <a:t>en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en-US" i="1" dirty="0" err="1">
                <a:solidFill>
                  <a:schemeClr val="dk1"/>
                </a:solidFill>
              </a:rPr>
              <a:t>odgovor</a:t>
            </a:r>
            <a:r>
              <a:rPr lang="en-US" i="1" dirty="0">
                <a:solidFill>
                  <a:schemeClr val="dk1"/>
                </a:solidFill>
              </a:rPr>
              <a:t> je </a:t>
            </a:r>
            <a:r>
              <a:rPr lang="en-US" i="1" dirty="0" err="1">
                <a:solidFill>
                  <a:schemeClr val="dk1"/>
                </a:solidFill>
              </a:rPr>
              <a:t>pravilen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lang="en-US" dirty="0">
              <a:solidFill>
                <a:schemeClr val="dk1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endParaRPr lang="en-US"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7B67827-2AD7-6A96-2CE5-DF3AE3069290}"/>
              </a:ext>
            </a:extLst>
          </p:cNvPr>
          <p:cNvSpPr/>
          <p:nvPr/>
        </p:nvSpPr>
        <p:spPr>
          <a:xfrm>
            <a:off x="2112607" y="275606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1800" dirty="0" err="1">
                <a:ea typeface="Calibri"/>
                <a:cs typeface="Calibri"/>
              </a:rPr>
              <a:t>Takoj</a:t>
            </a:r>
            <a:r>
              <a:rPr lang="en-US" sz="1800" dirty="0">
                <a:ea typeface="Calibri"/>
                <a:cs typeface="Calibri"/>
              </a:rPr>
              <a:t> ga </a:t>
            </a:r>
            <a:r>
              <a:rPr lang="en-US" sz="1800" dirty="0" err="1">
                <a:ea typeface="Calibri"/>
                <a:cs typeface="Calibri"/>
              </a:rPr>
              <a:t>potrdim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0DFA5EE2-C4DD-C4AE-C903-A067BD85B844}"/>
              </a:ext>
            </a:extLst>
          </p:cNvPr>
          <p:cNvSpPr/>
          <p:nvPr/>
        </p:nvSpPr>
        <p:spPr>
          <a:xfrm>
            <a:off x="6141682" y="275606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Pazljivo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preverim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prejemnikove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podatke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0B9861A-EB3B-BEB7-D56F-79173F9BCA3D}"/>
              </a:ext>
            </a:extLst>
          </p:cNvPr>
          <p:cNvSpPr/>
          <p:nvPr/>
        </p:nvSpPr>
        <p:spPr>
          <a:xfrm>
            <a:off x="2112607" y="400384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1800" dirty="0" err="1">
                <a:ea typeface="Calibri"/>
                <a:cs typeface="Calibri"/>
              </a:rPr>
              <a:t>Zahtevam</a:t>
            </a:r>
            <a:r>
              <a:rPr lang="en-US" sz="1800" dirty="0">
                <a:ea typeface="Calibri"/>
                <a:cs typeface="Calibri"/>
              </a:rPr>
              <a:t>, da </a:t>
            </a:r>
            <a:r>
              <a:rPr lang="en-US" sz="1800" dirty="0" err="1">
                <a:ea typeface="Calibri"/>
                <a:cs typeface="Calibri"/>
              </a:rPr>
              <a:t>aplikacija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samodejno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shrani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moje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geslo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713FB4FE-97D0-C33C-A090-CE20FD934157}"/>
              </a:ext>
            </a:extLst>
          </p:cNvPr>
          <p:cNvSpPr/>
          <p:nvPr/>
        </p:nvSpPr>
        <p:spPr>
          <a:xfrm>
            <a:off x="6141682" y="400384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 </a:t>
            </a:r>
            <a:r>
              <a:rPr lang="en-US" sz="1800" dirty="0" err="1">
                <a:ea typeface="Calibri"/>
                <a:cs typeface="Calibri"/>
              </a:rPr>
              <a:t>Potrdim</a:t>
            </a:r>
            <a:r>
              <a:rPr lang="en-US" sz="1800" dirty="0">
                <a:ea typeface="Calibri"/>
                <a:cs typeface="Calibri"/>
              </a:rPr>
              <a:t> ga </a:t>
            </a:r>
            <a:r>
              <a:rPr lang="en-US" sz="1800" dirty="0" err="1">
                <a:ea typeface="Calibri"/>
                <a:cs typeface="Calibri"/>
              </a:rPr>
              <a:t>brez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preverjanja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zneska</a:t>
            </a:r>
            <a:endParaRPr lang="en-US" sz="18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8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000" b="1" dirty="0" err="1">
                <a:solidFill>
                  <a:srgbClr val="1C2E78"/>
                </a:solidFill>
              </a:rPr>
              <a:t>Zakaj</a:t>
            </a:r>
            <a:r>
              <a:rPr lang="en-US" sz="2000" b="1" dirty="0">
                <a:solidFill>
                  <a:srgbClr val="1C2E78"/>
                </a:solidFill>
              </a:rPr>
              <a:t> za </a:t>
            </a:r>
            <a:r>
              <a:rPr lang="en-US" sz="2000" b="1" dirty="0" err="1">
                <a:solidFill>
                  <a:srgbClr val="1C2E78"/>
                </a:solidFill>
              </a:rPr>
              <a:t>digitalna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denarna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nakazila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ni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varno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uporabljati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javno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brezžično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omrežje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48"/>
          <p:cNvSpPr txBox="1"/>
          <p:nvPr/>
        </p:nvSpPr>
        <p:spPr>
          <a:xfrm>
            <a:off x="2102962" y="1929541"/>
            <a:ext cx="247216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i="1" dirty="0">
                <a:solidFill>
                  <a:schemeClr val="dk1"/>
                </a:solidFill>
              </a:rPr>
              <a:t>Samo </a:t>
            </a:r>
            <a:r>
              <a:rPr lang="en-US" i="1" dirty="0" err="1">
                <a:solidFill>
                  <a:schemeClr val="dk1"/>
                </a:solidFill>
              </a:rPr>
              <a:t>en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en-US" i="1" dirty="0" err="1">
                <a:solidFill>
                  <a:schemeClr val="dk1"/>
                </a:solidFill>
              </a:rPr>
              <a:t>odgovor</a:t>
            </a:r>
            <a:r>
              <a:rPr lang="en-US" i="1" dirty="0">
                <a:solidFill>
                  <a:schemeClr val="dk1"/>
                </a:solidFill>
              </a:rPr>
              <a:t> je </a:t>
            </a:r>
            <a:r>
              <a:rPr lang="en-US" i="1" dirty="0" err="1">
                <a:solidFill>
                  <a:schemeClr val="dk1"/>
                </a:solidFill>
              </a:rPr>
              <a:t>pravilen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lang="en-US" dirty="0">
              <a:solidFill>
                <a:schemeClr val="dk1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endParaRPr lang="en-US"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E6DDF7FE-F74F-EE07-D808-D0754C0F97AA}"/>
              </a:ext>
            </a:extLst>
          </p:cNvPr>
          <p:cNvSpPr/>
          <p:nvPr/>
        </p:nvSpPr>
        <p:spPr>
          <a:xfrm>
            <a:off x="2066925" y="27717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1800" dirty="0">
                <a:ea typeface="Calibri"/>
                <a:cs typeface="Calibri"/>
              </a:rPr>
              <a:t>Ker je </a:t>
            </a:r>
            <a:r>
              <a:rPr lang="en-US" sz="1800" dirty="0" err="1">
                <a:ea typeface="Calibri"/>
                <a:cs typeface="Calibri"/>
              </a:rPr>
              <a:t>prepočasno</a:t>
            </a:r>
            <a:r>
              <a:rPr lang="en-US" sz="1800" dirty="0">
                <a:ea typeface="Calibri"/>
                <a:cs typeface="Calibri"/>
              </a:rPr>
              <a:t> za </a:t>
            </a:r>
            <a:r>
              <a:rPr lang="en-US" sz="1800" dirty="0" err="1">
                <a:ea typeface="Calibri"/>
                <a:cs typeface="Calibri"/>
              </a:rPr>
              <a:t>velike</a:t>
            </a:r>
            <a:r>
              <a:rPr lang="en-US" sz="1800" dirty="0">
                <a:ea typeface="Calibri"/>
                <a:cs typeface="Calibri"/>
              </a:rPr>
              <a:t> </a:t>
            </a:r>
            <a:r>
              <a:rPr lang="en-US" sz="1800" dirty="0" err="1">
                <a:ea typeface="Calibri"/>
                <a:cs typeface="Calibri"/>
              </a:rPr>
              <a:t>transakcije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C523A47-61EB-A503-297D-86ECB2436CC0}"/>
              </a:ext>
            </a:extLst>
          </p:cNvPr>
          <p:cNvSpPr/>
          <p:nvPr/>
        </p:nvSpPr>
        <p:spPr>
          <a:xfrm>
            <a:off x="6096000" y="27717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800" dirty="0">
                <a:ea typeface="Calibri"/>
                <a:cs typeface="Calibri"/>
              </a:rPr>
              <a:t>Ker </a:t>
            </a:r>
            <a:r>
              <a:rPr lang="en-US" sz="1800" dirty="0" err="1">
                <a:ea typeface="Calibri"/>
                <a:cs typeface="Calibri"/>
              </a:rPr>
              <a:t>omogoča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nepooblaščeno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dostopanje</a:t>
            </a:r>
            <a:r>
              <a:rPr lang="en-US" sz="1800" dirty="0">
                <a:ea typeface="Calibri"/>
                <a:cs typeface="Calibri"/>
              </a:rPr>
              <a:t> do </a:t>
            </a:r>
            <a:r>
              <a:rPr lang="en-US" sz="1800" dirty="0" err="1">
                <a:ea typeface="Calibri"/>
                <a:cs typeface="Calibri"/>
              </a:rPr>
              <a:t>občutljivih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podatkov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51570ED6-F28C-1CD4-AA33-B16190712C86}"/>
              </a:ext>
            </a:extLst>
          </p:cNvPr>
          <p:cNvSpPr/>
          <p:nvPr/>
        </p:nvSpPr>
        <p:spPr>
          <a:xfrm>
            <a:off x="2066925" y="40195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1800" dirty="0">
                <a:ea typeface="Calibri"/>
                <a:cs typeface="Calibri"/>
              </a:rPr>
              <a:t>Ker </a:t>
            </a:r>
            <a:r>
              <a:rPr lang="en-US" sz="1800" dirty="0" err="1">
                <a:ea typeface="Calibri"/>
                <a:cs typeface="Calibri"/>
              </a:rPr>
              <a:t>zahteva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geslo</a:t>
            </a:r>
            <a:r>
              <a:rPr lang="en-US" sz="1800" dirty="0">
                <a:ea typeface="Calibri"/>
                <a:cs typeface="Calibri"/>
              </a:rPr>
              <a:t> za </a:t>
            </a:r>
            <a:r>
              <a:rPr lang="en-US" sz="1800" dirty="0" err="1">
                <a:ea typeface="Calibri"/>
                <a:cs typeface="Calibri"/>
              </a:rPr>
              <a:t>povezavo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7E85E30F-5E98-064F-6F7D-2E93E0F4965F}"/>
              </a:ext>
            </a:extLst>
          </p:cNvPr>
          <p:cNvSpPr/>
          <p:nvPr/>
        </p:nvSpPr>
        <p:spPr>
          <a:xfrm>
            <a:off x="6096000" y="40195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1800" dirty="0">
                <a:ea typeface="Calibri"/>
                <a:cs typeface="Calibri"/>
              </a:rPr>
              <a:t>Ker ne </a:t>
            </a:r>
            <a:r>
              <a:rPr lang="en-US" sz="1800" dirty="0" err="1">
                <a:ea typeface="Calibri"/>
                <a:cs typeface="Calibri"/>
              </a:rPr>
              <a:t>podpira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spletnih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plačil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9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000" b="1" dirty="0">
                <a:solidFill>
                  <a:srgbClr val="1C2E78"/>
                </a:solidFill>
              </a:rPr>
              <a:t>Kaj </a:t>
            </a:r>
            <a:r>
              <a:rPr lang="en-US" sz="2000" b="1" dirty="0" err="1">
                <a:solidFill>
                  <a:srgbClr val="1C2E78"/>
                </a:solidFill>
              </a:rPr>
              <a:t>morate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storiti</a:t>
            </a:r>
            <a:r>
              <a:rPr lang="en-US" sz="2000" b="1" dirty="0">
                <a:solidFill>
                  <a:srgbClr val="1C2E78"/>
                </a:solidFill>
              </a:rPr>
              <a:t>, </a:t>
            </a:r>
            <a:r>
              <a:rPr lang="en-US" sz="2000" b="1" dirty="0" err="1">
                <a:solidFill>
                  <a:srgbClr val="1C2E78"/>
                </a:solidFill>
              </a:rPr>
              <a:t>če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opazite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neujemanje</a:t>
            </a:r>
            <a:r>
              <a:rPr lang="en-US" sz="2000" b="1" dirty="0">
                <a:solidFill>
                  <a:srgbClr val="1C2E78"/>
                </a:solidFill>
              </a:rPr>
              <a:t> v </a:t>
            </a:r>
            <a:r>
              <a:rPr lang="en-US" sz="2000" b="1" dirty="0" err="1">
                <a:solidFill>
                  <a:srgbClr val="1C2E78"/>
                </a:solidFill>
              </a:rPr>
              <a:t>zgodovini</a:t>
            </a:r>
            <a:r>
              <a:rPr lang="en-US" sz="2000" b="1" dirty="0">
                <a:solidFill>
                  <a:srgbClr val="1C2E78"/>
                </a:solidFill>
              </a:rPr>
              <a:t> </a:t>
            </a:r>
            <a:r>
              <a:rPr lang="en-US" sz="2000" b="1" dirty="0" err="1">
                <a:solidFill>
                  <a:srgbClr val="1C2E78"/>
                </a:solidFill>
              </a:rPr>
              <a:t>transakcij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49"/>
          <p:cNvSpPr txBox="1"/>
          <p:nvPr/>
        </p:nvSpPr>
        <p:spPr>
          <a:xfrm>
            <a:off x="2102962" y="1929541"/>
            <a:ext cx="23081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i="1" dirty="0">
                <a:solidFill>
                  <a:schemeClr val="dk1"/>
                </a:solidFill>
              </a:rPr>
              <a:t>Samo </a:t>
            </a:r>
            <a:r>
              <a:rPr lang="en-US" i="1" dirty="0" err="1">
                <a:solidFill>
                  <a:schemeClr val="dk1"/>
                </a:solidFill>
              </a:rPr>
              <a:t>en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en-US" i="1" dirty="0" err="1">
                <a:solidFill>
                  <a:schemeClr val="dk1"/>
                </a:solidFill>
              </a:rPr>
              <a:t>odgovor</a:t>
            </a:r>
            <a:r>
              <a:rPr lang="en-US" i="1" dirty="0">
                <a:solidFill>
                  <a:schemeClr val="dk1"/>
                </a:solidFill>
              </a:rPr>
              <a:t> je </a:t>
            </a:r>
            <a:r>
              <a:rPr lang="en-US" i="1" dirty="0" err="1">
                <a:solidFill>
                  <a:schemeClr val="dk1"/>
                </a:solidFill>
              </a:rPr>
              <a:t>pravilen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lang="en-US" dirty="0">
              <a:solidFill>
                <a:schemeClr val="dk1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endParaRPr lang="en-US"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035ABD48-118C-7EF6-6E1A-25687A02BC07}"/>
              </a:ext>
            </a:extLst>
          </p:cNvPr>
          <p:cNvSpPr/>
          <p:nvPr/>
        </p:nvSpPr>
        <p:spPr>
          <a:xfrm>
            <a:off x="2112607" y="27717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>
                <a:ea typeface="Calibri"/>
                <a:cs typeface="Calibri"/>
              </a:rPr>
              <a:t>To </a:t>
            </a:r>
            <a:r>
              <a:rPr lang="en-US" sz="1800" dirty="0" err="1">
                <a:ea typeface="Calibri"/>
                <a:cs typeface="Calibri"/>
              </a:rPr>
              <a:t>ignoriram</a:t>
            </a:r>
            <a:r>
              <a:rPr lang="en-US" sz="1800" dirty="0">
                <a:ea typeface="Calibri"/>
                <a:cs typeface="Calibri"/>
              </a:rPr>
              <a:t> in </a:t>
            </a:r>
            <a:r>
              <a:rPr lang="en-US" sz="1800" dirty="0" err="1">
                <a:ea typeface="Calibri"/>
                <a:cs typeface="Calibri"/>
              </a:rPr>
              <a:t>čakam</a:t>
            </a:r>
            <a:r>
              <a:rPr lang="en-US" sz="1800" dirty="0">
                <a:ea typeface="Calibri"/>
                <a:cs typeface="Calibri"/>
              </a:rPr>
              <a:t>, da se </a:t>
            </a:r>
            <a:r>
              <a:rPr lang="en-US" sz="1800" dirty="0" err="1">
                <a:ea typeface="Calibri"/>
                <a:cs typeface="Calibri"/>
              </a:rPr>
              <a:t>bo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uredilo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samo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CDB6171-34E2-81CB-8C72-80A063018312}"/>
              </a:ext>
            </a:extLst>
          </p:cNvPr>
          <p:cNvSpPr/>
          <p:nvPr/>
        </p:nvSpPr>
        <p:spPr>
          <a:xfrm>
            <a:off x="6141682" y="2771774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800" dirty="0" err="1">
                <a:ea typeface="Calibri"/>
                <a:cs typeface="Calibri"/>
              </a:rPr>
              <a:t>Izbrišem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aplikacijo</a:t>
            </a:r>
            <a:r>
              <a:rPr lang="en-US" sz="1800" dirty="0">
                <a:ea typeface="Calibri"/>
                <a:cs typeface="Calibri"/>
              </a:rPr>
              <a:t> in jo </a:t>
            </a:r>
            <a:r>
              <a:rPr lang="en-US" sz="1800" dirty="0" err="1">
                <a:ea typeface="Calibri"/>
                <a:cs typeface="Calibri"/>
              </a:rPr>
              <a:t>ponovno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namestim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490E4D5C-2F06-B025-F4C0-833C11EFF017}"/>
              </a:ext>
            </a:extLst>
          </p:cNvPr>
          <p:cNvSpPr/>
          <p:nvPr/>
        </p:nvSpPr>
        <p:spPr>
          <a:xfrm>
            <a:off x="2112607" y="40195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1800" dirty="0" err="1">
                <a:ea typeface="Calibri"/>
                <a:cs typeface="Calibri"/>
              </a:rPr>
              <a:t>Nemudoma</a:t>
            </a:r>
            <a:r>
              <a:rPr lang="en-US" sz="1800" dirty="0">
                <a:ea typeface="Calibri"/>
                <a:cs typeface="Calibri"/>
              </a:rPr>
              <a:t> se </a:t>
            </a:r>
            <a:r>
              <a:rPr lang="en-US" sz="1800" dirty="0" err="1">
                <a:ea typeface="Calibri"/>
                <a:cs typeface="Calibri"/>
              </a:rPr>
              <a:t>obrnem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na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banko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ali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uporabniško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podporo</a:t>
            </a:r>
            <a:r>
              <a:rPr lang="en-US" sz="1800" dirty="0">
                <a:ea typeface="Calibri"/>
                <a:cs typeface="Calibri"/>
              </a:rPr>
              <a:t> v </a:t>
            </a:r>
            <a:r>
              <a:rPr lang="en-US" sz="1800" dirty="0" err="1">
                <a:ea typeface="Calibri"/>
                <a:cs typeface="Calibri"/>
              </a:rPr>
              <a:t>aplikaciji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75901CAF-0FFB-F507-DE6A-36D6AF82668F}"/>
              </a:ext>
            </a:extLst>
          </p:cNvPr>
          <p:cNvSpPr/>
          <p:nvPr/>
        </p:nvSpPr>
        <p:spPr>
          <a:xfrm>
            <a:off x="6141682" y="401955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1800" dirty="0">
                <a:ea typeface="Calibri"/>
                <a:cs typeface="Calibri"/>
              </a:rPr>
              <a:t>Sam </a:t>
            </a:r>
            <a:r>
              <a:rPr lang="en-US" sz="1800" dirty="0" err="1">
                <a:ea typeface="Calibri"/>
                <a:cs typeface="Calibri"/>
              </a:rPr>
              <a:t>poskušam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razveljaviti</a:t>
            </a:r>
            <a:r>
              <a:rPr lang="en-US" sz="1800" dirty="0">
                <a:ea typeface="Calibri"/>
                <a:cs typeface="Calibri"/>
              </a:rPr>
              <a:t> </a:t>
            </a:r>
            <a:r>
              <a:rPr lang="en-US" sz="1800" dirty="0" err="1">
                <a:ea typeface="Calibri"/>
                <a:cs typeface="Calibri"/>
              </a:rPr>
              <a:t>transakcijo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0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000" b="1" dirty="0">
                <a:solidFill>
                  <a:srgbClr val="1C2E78"/>
                </a:solidFill>
              </a:rPr>
              <a:t>Kaj od </a:t>
            </a:r>
            <a:r>
              <a:rPr lang="en-US" sz="2000" b="1" dirty="0" err="1">
                <a:solidFill>
                  <a:srgbClr val="1C2E78"/>
                </a:solidFill>
              </a:rPr>
              <a:t>naštetega</a:t>
            </a:r>
            <a:r>
              <a:rPr lang="en-US" sz="2000" b="1" dirty="0">
                <a:solidFill>
                  <a:srgbClr val="1C2E78"/>
                </a:solidFill>
              </a:rPr>
              <a:t> je </a:t>
            </a:r>
            <a:r>
              <a:rPr lang="en-US" sz="2000" b="1" dirty="0" err="1">
                <a:solidFill>
                  <a:srgbClr val="1C2E78"/>
                </a:solidFill>
              </a:rPr>
              <a:t>glavni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namen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zgodovine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transakcij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50"/>
          <p:cNvSpPr txBox="1"/>
          <p:nvPr/>
        </p:nvSpPr>
        <p:spPr>
          <a:xfrm>
            <a:off x="2102962" y="1929541"/>
            <a:ext cx="239499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i="1" dirty="0">
                <a:solidFill>
                  <a:schemeClr val="dk1"/>
                </a:solidFill>
              </a:rPr>
              <a:t>Samo </a:t>
            </a:r>
            <a:r>
              <a:rPr lang="en-US" i="1" dirty="0" err="1">
                <a:solidFill>
                  <a:schemeClr val="dk1"/>
                </a:solidFill>
              </a:rPr>
              <a:t>en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en-US" i="1" dirty="0" err="1">
                <a:solidFill>
                  <a:schemeClr val="dk1"/>
                </a:solidFill>
              </a:rPr>
              <a:t>odgovor</a:t>
            </a:r>
            <a:r>
              <a:rPr lang="en-US" i="1" dirty="0">
                <a:solidFill>
                  <a:schemeClr val="dk1"/>
                </a:solidFill>
              </a:rPr>
              <a:t> je </a:t>
            </a:r>
            <a:r>
              <a:rPr lang="en-US" i="1" dirty="0" err="1">
                <a:solidFill>
                  <a:schemeClr val="dk1"/>
                </a:solidFill>
              </a:rPr>
              <a:t>pravilen</a:t>
            </a:r>
            <a:r>
              <a:rPr lang="en-US" i="1" dirty="0">
                <a:solidFill>
                  <a:schemeClr val="dk1"/>
                </a:solidFill>
              </a:rPr>
              <a:t>!</a:t>
            </a:r>
            <a:endParaRPr lang="en-US" dirty="0">
              <a:solidFill>
                <a:schemeClr val="dk1"/>
              </a:solidFill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</a:pPr>
            <a:endParaRPr lang="en-US"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8B25D11-6DCE-546F-1519-83E9AA7548A4}"/>
              </a:ext>
            </a:extLst>
          </p:cNvPr>
          <p:cNvSpPr/>
          <p:nvPr/>
        </p:nvSpPr>
        <p:spPr>
          <a:xfrm>
            <a:off x="2105025" y="2803567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ea typeface="Calibri"/>
                <a:cs typeface="Calibri"/>
              </a:rPr>
              <a:t>A. </a:t>
            </a:r>
            <a:r>
              <a:rPr lang="en-US" sz="1800" dirty="0" err="1">
                <a:ea typeface="Calibri"/>
                <a:cs typeface="Calibri"/>
              </a:rPr>
              <a:t>Pošiljanje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denarja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več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prejemnikom</a:t>
            </a:r>
            <a:endParaRPr lang="en-US" sz="1800" dirty="0">
              <a:ea typeface="Calibri"/>
              <a:cs typeface="Calibri"/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9887FDF3-18D1-D782-013C-4311B4904BD1}"/>
              </a:ext>
            </a:extLst>
          </p:cNvPr>
          <p:cNvSpPr/>
          <p:nvPr/>
        </p:nvSpPr>
        <p:spPr>
          <a:xfrm>
            <a:off x="6134100" y="280356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ea typeface="Calibri"/>
                <a:cs typeface="Calibri"/>
              </a:rPr>
              <a:t>B. Ogled </a:t>
            </a:r>
            <a:r>
              <a:rPr lang="en-US" sz="1800" dirty="0" err="1">
                <a:ea typeface="Calibri"/>
                <a:cs typeface="Calibri"/>
              </a:rPr>
              <a:t>podatkov</a:t>
            </a:r>
            <a:r>
              <a:rPr lang="en-US" sz="1800" dirty="0">
                <a:ea typeface="Calibri"/>
                <a:cs typeface="Calibri"/>
              </a:rPr>
              <a:t>, </a:t>
            </a:r>
            <a:r>
              <a:rPr lang="en-US" sz="1800" dirty="0" err="1">
                <a:ea typeface="Calibri"/>
                <a:cs typeface="Calibri"/>
              </a:rPr>
              <a:t>kot</a:t>
            </a:r>
            <a:r>
              <a:rPr lang="en-US" sz="1800" dirty="0">
                <a:ea typeface="Calibri"/>
                <a:cs typeface="Calibri"/>
              </a:rPr>
              <a:t> so datum, </a:t>
            </a:r>
            <a:r>
              <a:rPr lang="en-US" sz="1800" dirty="0" err="1">
                <a:ea typeface="Calibri"/>
                <a:cs typeface="Calibri"/>
              </a:rPr>
              <a:t>znesek</a:t>
            </a:r>
            <a:r>
              <a:rPr lang="en-US" sz="1800" dirty="0">
                <a:ea typeface="Calibri"/>
                <a:cs typeface="Calibri"/>
              </a:rPr>
              <a:t> in </a:t>
            </a:r>
            <a:r>
              <a:rPr lang="en-US" sz="1800" dirty="0" err="1">
                <a:ea typeface="Calibri"/>
                <a:cs typeface="Calibri"/>
              </a:rPr>
              <a:t>referenčna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številka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823A59C-329F-F71E-B2DC-585D67F192B8}"/>
              </a:ext>
            </a:extLst>
          </p:cNvPr>
          <p:cNvSpPr/>
          <p:nvPr/>
        </p:nvSpPr>
        <p:spPr>
          <a:xfrm>
            <a:off x="2105025" y="405134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ea typeface="Calibri"/>
                <a:cs typeface="Calibri"/>
              </a:rPr>
              <a:t>C. </a:t>
            </a:r>
            <a:r>
              <a:rPr lang="en-US" sz="1800" dirty="0" err="1">
                <a:ea typeface="Calibri"/>
                <a:cs typeface="Calibri"/>
              </a:rPr>
              <a:t>Polaganje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gotovine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na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račun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1F5C98D6-1A84-405C-5A4B-853A7466D42B}"/>
              </a:ext>
            </a:extLst>
          </p:cNvPr>
          <p:cNvSpPr/>
          <p:nvPr/>
        </p:nvSpPr>
        <p:spPr>
          <a:xfrm>
            <a:off x="6134100" y="4051342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ea typeface="Calibri"/>
                <a:cs typeface="Calibri"/>
              </a:rPr>
              <a:t>D. </a:t>
            </a:r>
            <a:r>
              <a:rPr lang="en-US" sz="1800" dirty="0" err="1">
                <a:ea typeface="Calibri"/>
                <a:cs typeface="Calibri"/>
              </a:rPr>
              <a:t>Dodajanje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novih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plačilnih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metod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547417" y="1079999"/>
            <a:ext cx="10526183" cy="99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ct val="100000"/>
            </a:pPr>
            <a:r>
              <a:rPr lang="en-US" sz="2200" dirty="0" err="1"/>
              <a:t>Enota</a:t>
            </a:r>
            <a:r>
              <a:rPr lang="en-US" sz="2200" dirty="0"/>
              <a:t> 1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 err="1"/>
              <a:t>Uvod</a:t>
            </a:r>
            <a:r>
              <a:rPr lang="en-US" sz="4000" dirty="0"/>
              <a:t> 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558000" y="2035925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/>
              <a:t>Cilji</a:t>
            </a:r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2"/>
          </p:nvPr>
        </p:nvSpPr>
        <p:spPr>
          <a:xfrm>
            <a:off x="557995" y="2589918"/>
            <a:ext cx="7222800" cy="4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200" dirty="0"/>
              <a:t>Ob </a:t>
            </a:r>
            <a:r>
              <a:rPr lang="en-US" sz="2200" dirty="0" err="1"/>
              <a:t>zaključku</a:t>
            </a:r>
            <a:r>
              <a:rPr lang="en-US" sz="2200" dirty="0"/>
              <a:t>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enote</a:t>
            </a:r>
            <a:r>
              <a:rPr lang="en-US" sz="2200" dirty="0"/>
              <a:t> </a:t>
            </a:r>
            <a:r>
              <a:rPr lang="en-US" sz="2200" dirty="0" err="1"/>
              <a:t>boste</a:t>
            </a:r>
            <a:r>
              <a:rPr lang="en-US" sz="2200" dirty="0"/>
              <a:t> </a:t>
            </a:r>
            <a:r>
              <a:rPr lang="en-US" sz="2200" dirty="0" err="1"/>
              <a:t>seznanjeni</a:t>
            </a:r>
            <a:r>
              <a:rPr lang="en-US" sz="2200" dirty="0"/>
              <a:t> </a:t>
            </a:r>
          </a:p>
          <a:p>
            <a:pPr marL="76200" indent="0">
              <a:spcBef>
                <a:spcPts val="0"/>
              </a:spcBef>
              <a:buClr>
                <a:srgbClr val="92D050"/>
              </a:buClr>
              <a:buSzPct val="104996"/>
              <a:buNone/>
            </a:pPr>
            <a:r>
              <a:rPr lang="en-US" sz="2200" dirty="0">
                <a:solidFill>
                  <a:srgbClr val="92D050"/>
                </a:solidFill>
                <a:latin typeface="Segoe UI Emoji"/>
                <a:ea typeface="Segoe UI Emoji"/>
              </a:rPr>
              <a:t>✔</a:t>
            </a:r>
            <a:r>
              <a:rPr lang="en-US" sz="2200" dirty="0">
                <a:solidFill>
                  <a:srgbClr val="92D050"/>
                </a:solidFill>
              </a:rPr>
              <a:t> </a:t>
            </a:r>
            <a:r>
              <a:rPr lang="en-US" sz="2200" dirty="0"/>
              <a:t>z </a:t>
            </a:r>
            <a:r>
              <a:rPr lang="en-US" sz="2200" dirty="0" err="1"/>
              <a:t>učnimi</a:t>
            </a:r>
            <a:r>
              <a:rPr lang="en-US" sz="2200" dirty="0"/>
              <a:t> </a:t>
            </a:r>
            <a:r>
              <a:rPr lang="en-US" sz="2200" dirty="0" err="1"/>
              <a:t>cilji</a:t>
            </a:r>
            <a:r>
              <a:rPr lang="en-US" sz="2200" dirty="0"/>
              <a:t> in </a:t>
            </a:r>
            <a:r>
              <a:rPr lang="en-US" sz="2200" dirty="0" err="1"/>
              <a:t>vsebino</a:t>
            </a:r>
            <a:r>
              <a:rPr lang="en-US" sz="2200" dirty="0"/>
              <a:t> </a:t>
            </a:r>
            <a:r>
              <a:rPr lang="en-US" sz="2200" dirty="0" err="1"/>
              <a:t>usposabljanja</a:t>
            </a:r>
            <a:r>
              <a:rPr lang="en-US" sz="2200" dirty="0"/>
              <a:t> v </a:t>
            </a:r>
            <a:r>
              <a:rPr lang="en-US" sz="2200" dirty="0" err="1"/>
              <a:t>tem</a:t>
            </a:r>
            <a:r>
              <a:rPr lang="en-US" sz="2200" dirty="0"/>
              <a:t> </a:t>
            </a:r>
            <a:r>
              <a:rPr lang="en-US" sz="2200" dirty="0" err="1"/>
              <a:t>modulu</a:t>
            </a:r>
            <a:r>
              <a:rPr lang="en-US" sz="2200" dirty="0"/>
              <a:t>, </a:t>
            </a:r>
            <a:endParaRPr lang="sl-SI" sz="2200" dirty="0"/>
          </a:p>
          <a:p>
            <a:pPr marL="76200" indent="0">
              <a:lnSpc>
                <a:spcPts val="3600"/>
              </a:lnSpc>
              <a:spcBef>
                <a:spcPts val="1200"/>
              </a:spcBef>
              <a:buClr>
                <a:srgbClr val="92D050"/>
              </a:buClr>
              <a:buSzPct val="104996"/>
              <a:buNone/>
            </a:pPr>
            <a:r>
              <a:rPr lang="en-US" sz="2200" dirty="0">
                <a:solidFill>
                  <a:srgbClr val="92D050"/>
                </a:solidFill>
                <a:latin typeface="Segoe UI Emoji"/>
                <a:ea typeface="Segoe UI Emoji"/>
              </a:rPr>
              <a:t>✔ </a:t>
            </a:r>
            <a:r>
              <a:rPr lang="en-US" sz="2200" dirty="0"/>
              <a:t>z </a:t>
            </a:r>
            <a:r>
              <a:rPr lang="en-US" sz="2200" dirty="0" err="1"/>
              <a:t>uporabljeno</a:t>
            </a:r>
            <a:r>
              <a:rPr lang="en-US" sz="2200" dirty="0"/>
              <a:t> </a:t>
            </a:r>
            <a:r>
              <a:rPr lang="en-US" sz="2200" dirty="0" err="1"/>
              <a:t>metodologijo</a:t>
            </a:r>
            <a:r>
              <a:rPr lang="en-US" sz="2200" dirty="0"/>
              <a:t> </a:t>
            </a:r>
            <a:r>
              <a:rPr lang="en-US" sz="2200" dirty="0" err="1"/>
              <a:t>uposabljanja</a:t>
            </a:r>
            <a:r>
              <a:rPr lang="en-US" sz="2200" dirty="0"/>
              <a:t> in s </a:t>
            </a:r>
            <a:r>
              <a:rPr lang="en-US" sz="2200" dirty="0" err="1"/>
              <a:t>trajanjem</a:t>
            </a:r>
            <a:r>
              <a:rPr lang="en-US" sz="2200" dirty="0"/>
              <a:t> </a:t>
            </a:r>
            <a:r>
              <a:rPr lang="en-US" sz="2200" dirty="0" err="1"/>
              <a:t>tega</a:t>
            </a:r>
            <a:r>
              <a:rPr lang="en-US" sz="2200" dirty="0"/>
              <a:t> </a:t>
            </a:r>
            <a:r>
              <a:rPr lang="en-US" sz="2200" dirty="0" err="1"/>
              <a:t>modula</a:t>
            </a:r>
            <a:r>
              <a:rPr lang="en-US" sz="2200" dirty="0"/>
              <a:t>. </a:t>
            </a:r>
          </a:p>
          <a:p>
            <a:pPr lvl="0" algn="l">
              <a:lnSpc>
                <a:spcPts val="2590"/>
              </a:lnSpc>
              <a:spcBef>
                <a:spcPts val="5"/>
              </a:spcBef>
              <a:spcAft>
                <a:spcPts val="0"/>
              </a:spcAft>
              <a:buClr>
                <a:srgbClr val="92D050"/>
              </a:buClr>
              <a:buSzPct val="104996"/>
              <a:buFont typeface="Calibri"/>
              <a:buChar char="▪"/>
            </a:pPr>
            <a:endParaRPr lang="en-US" sz="1600" dirty="0">
              <a:latin typeface="Segoe UI"/>
              <a:cs typeface="Segoe UI"/>
            </a:endParaRPr>
          </a:p>
          <a:p>
            <a:pPr marL="228600" lvl="0" indent="-22479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ct val="104996"/>
              <a:buFont typeface="Calibri"/>
              <a:buChar char="✔"/>
            </a:pPr>
            <a:endParaRPr lang="en-US" sz="2000" dirty="0"/>
          </a:p>
        </p:txBody>
      </p:sp>
      <p:pic>
        <p:nvPicPr>
          <p:cNvPr id="130" name="Google Shape;130;p4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199449" y="2287475"/>
            <a:ext cx="3434551" cy="34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SzPts val="1000"/>
            </a:pPr>
            <a:r>
              <a:rPr lang="en-US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u="sng" dirty="0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Vectorjuice,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1"/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en-US" sz="2000" b="1" dirty="0">
                <a:solidFill>
                  <a:srgbClr val="1C2E78"/>
                </a:solidFill>
              </a:rPr>
              <a:t>Kaj od </a:t>
            </a:r>
            <a:r>
              <a:rPr lang="en-US" sz="2000" b="1" dirty="0" err="1">
                <a:solidFill>
                  <a:srgbClr val="1C2E78"/>
                </a:solidFill>
              </a:rPr>
              <a:t>naštetega</a:t>
            </a:r>
            <a:r>
              <a:rPr lang="en-US" sz="2000" b="1" dirty="0">
                <a:solidFill>
                  <a:srgbClr val="1C2E78"/>
                </a:solidFill>
              </a:rPr>
              <a:t> je </a:t>
            </a:r>
            <a:r>
              <a:rPr lang="en-US" sz="2000" b="1" dirty="0" err="1">
                <a:solidFill>
                  <a:srgbClr val="1C2E78"/>
                </a:solidFill>
              </a:rPr>
              <a:t>znak</a:t>
            </a:r>
            <a:r>
              <a:rPr lang="en-US" sz="2000" b="1" dirty="0">
                <a:solidFill>
                  <a:srgbClr val="1C2E78"/>
                </a:solidFill>
              </a:rPr>
              <a:t>, da </a:t>
            </a:r>
            <a:r>
              <a:rPr lang="en-US" sz="2000" b="1" dirty="0" err="1">
                <a:solidFill>
                  <a:srgbClr val="1C2E78"/>
                </a:solidFill>
              </a:rPr>
              <a:t>gre</a:t>
            </a:r>
            <a:r>
              <a:rPr lang="en-US" sz="2000" b="1" dirty="0">
                <a:solidFill>
                  <a:srgbClr val="1C2E78"/>
                </a:solidFill>
              </a:rPr>
              <a:t> za </a:t>
            </a:r>
            <a:r>
              <a:rPr lang="en-US" sz="2000" b="1" dirty="0" err="1">
                <a:solidFill>
                  <a:srgbClr val="1C2E78"/>
                </a:solidFill>
              </a:rPr>
              <a:t>poskus</a:t>
            </a:r>
            <a:r>
              <a:rPr lang="en-US" sz="2000" b="1" dirty="0">
                <a:solidFill>
                  <a:srgbClr val="1C2E78"/>
                </a:solidFill>
              </a:rPr>
              <a:t> </a:t>
            </a:r>
            <a:r>
              <a:rPr lang="en-US" sz="2000" b="1" dirty="0" err="1">
                <a:solidFill>
                  <a:srgbClr val="1C2E78"/>
                </a:solidFill>
              </a:rPr>
              <a:t>ribarjenja</a:t>
            </a:r>
            <a:r>
              <a:rPr lang="en-US" sz="2000" b="1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51"/>
          <p:cNvSpPr txBox="1"/>
          <p:nvPr/>
        </p:nvSpPr>
        <p:spPr>
          <a:xfrm>
            <a:off x="2102962" y="1929541"/>
            <a:ext cx="2491453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SzPts val="1400"/>
            </a:pPr>
            <a:r>
              <a:rPr lang="en-US" i="1" dirty="0">
                <a:solidFill>
                  <a:schemeClr val="dk1"/>
                </a:solidFill>
              </a:rPr>
              <a:t>Samo </a:t>
            </a:r>
            <a:r>
              <a:rPr lang="en-US" i="1" dirty="0" err="1">
                <a:solidFill>
                  <a:schemeClr val="dk1"/>
                </a:solidFill>
              </a:rPr>
              <a:t>en</a:t>
            </a:r>
            <a:r>
              <a:rPr lang="en-US" i="1" dirty="0">
                <a:solidFill>
                  <a:schemeClr val="dk1"/>
                </a:solidFill>
              </a:rPr>
              <a:t> </a:t>
            </a:r>
            <a:r>
              <a:rPr lang="en-US" i="1" dirty="0" err="1">
                <a:solidFill>
                  <a:schemeClr val="dk1"/>
                </a:solidFill>
              </a:rPr>
              <a:t>odgovor</a:t>
            </a:r>
            <a:r>
              <a:rPr lang="en-US" i="1" dirty="0">
                <a:solidFill>
                  <a:schemeClr val="dk1"/>
                </a:solidFill>
              </a:rPr>
              <a:t> je </a:t>
            </a:r>
            <a:r>
              <a:rPr lang="en-US" i="1" dirty="0" err="1">
                <a:solidFill>
                  <a:schemeClr val="dk1"/>
                </a:solidFill>
              </a:rPr>
              <a:t>pravilen</a:t>
            </a:r>
            <a:r>
              <a:rPr lang="en-US" sz="1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8D89A1B-1573-5E0B-FA19-ED0AE0748881}"/>
              </a:ext>
            </a:extLst>
          </p:cNvPr>
          <p:cNvSpPr/>
          <p:nvPr/>
        </p:nvSpPr>
        <p:spPr>
          <a:xfrm>
            <a:off x="2143861" y="40195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1800" dirty="0" err="1">
                <a:ea typeface="Calibri"/>
                <a:cs typeface="Calibri"/>
              </a:rPr>
              <a:t>Obvestilo</a:t>
            </a:r>
            <a:r>
              <a:rPr lang="en-US" sz="1800" dirty="0">
                <a:ea typeface="Calibri"/>
                <a:cs typeface="Calibri"/>
              </a:rPr>
              <a:t> </a:t>
            </a:r>
            <a:r>
              <a:rPr lang="en-US" sz="1800" dirty="0" err="1">
                <a:ea typeface="Calibri"/>
                <a:cs typeface="Calibri"/>
              </a:rPr>
              <a:t>bančne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aplikacije</a:t>
            </a:r>
            <a:r>
              <a:rPr lang="en-US" sz="1800" dirty="0">
                <a:ea typeface="Calibri"/>
                <a:cs typeface="Calibri"/>
              </a:rPr>
              <a:t> o </a:t>
            </a:r>
            <a:r>
              <a:rPr lang="en-US" sz="1800" dirty="0" err="1">
                <a:ea typeface="Calibri"/>
                <a:cs typeface="Calibri"/>
              </a:rPr>
              <a:t>nedavni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transakciji</a:t>
            </a:r>
            <a:endParaRPr lang="en-US" sz="18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333D5B3E-847B-1971-ACFB-6C23C4994775}"/>
              </a:ext>
            </a:extLst>
          </p:cNvPr>
          <p:cNvSpPr/>
          <p:nvPr/>
        </p:nvSpPr>
        <p:spPr>
          <a:xfrm>
            <a:off x="6172936" y="277177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ea typeface="Calibri"/>
                <a:cs typeface="Calibri"/>
              </a:rPr>
              <a:t>B. Varno </a:t>
            </a:r>
            <a:r>
              <a:rPr lang="en-US" sz="1800" dirty="0" err="1">
                <a:ea typeface="Calibri"/>
                <a:cs typeface="Calibri"/>
              </a:rPr>
              <a:t>spletno</a:t>
            </a:r>
            <a:r>
              <a:rPr lang="en-US" sz="1800" dirty="0">
                <a:ea typeface="Calibri"/>
                <a:cs typeface="Calibri"/>
              </a:rPr>
              <a:t> mesto z </a:t>
            </a:r>
            <a:r>
              <a:rPr lang="en-US" sz="1800" dirty="0" err="1">
                <a:ea typeface="Calibri"/>
                <a:cs typeface="Calibri"/>
              </a:rPr>
              <a:t>ikono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ključavnice</a:t>
            </a:r>
            <a:r>
              <a:rPr lang="en-US" sz="1800" dirty="0">
                <a:ea typeface="Calibri"/>
                <a:cs typeface="Calibri"/>
              </a:rPr>
              <a:t> v </a:t>
            </a:r>
            <a:r>
              <a:rPr lang="en-US" sz="1800" dirty="0" err="1">
                <a:ea typeface="Calibri"/>
                <a:cs typeface="Calibri"/>
              </a:rPr>
              <a:t>naslovni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vrstici</a:t>
            </a:r>
            <a:endParaRPr lang="en-US" sz="1800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A7E94898-C990-83F3-E4D0-2B3B8818407A}"/>
              </a:ext>
            </a:extLst>
          </p:cNvPr>
          <p:cNvSpPr/>
          <p:nvPr/>
        </p:nvSpPr>
        <p:spPr>
          <a:xfrm>
            <a:off x="2143861" y="2796633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1800" dirty="0">
                <a:ea typeface="Calibri"/>
                <a:cs typeface="Calibri"/>
              </a:rPr>
              <a:t>E-</a:t>
            </a:r>
            <a:r>
              <a:rPr lang="en-US" sz="1800" dirty="0" err="1">
                <a:ea typeface="Calibri"/>
                <a:cs typeface="Calibri"/>
              </a:rPr>
              <a:t>sporočilo</a:t>
            </a:r>
            <a:r>
              <a:rPr lang="en-US" sz="1800" dirty="0">
                <a:ea typeface="Calibri"/>
                <a:cs typeface="Calibri"/>
              </a:rPr>
              <a:t> s </a:t>
            </a:r>
            <a:r>
              <a:rPr lang="en-US" sz="1800" dirty="0" err="1">
                <a:ea typeface="Calibri"/>
                <a:cs typeface="Calibri"/>
              </a:rPr>
              <a:t>postavljanjem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ultimata</a:t>
            </a:r>
            <a:r>
              <a:rPr lang="en-US" sz="1800" dirty="0">
                <a:ea typeface="Calibri"/>
                <a:cs typeface="Calibri"/>
              </a:rPr>
              <a:t> in z </a:t>
            </a:r>
            <a:r>
              <a:rPr lang="en-US" sz="1800" dirty="0" err="1">
                <a:ea typeface="Calibri"/>
                <a:cs typeface="Calibri"/>
              </a:rPr>
              <a:t>zahtevo</a:t>
            </a:r>
            <a:r>
              <a:rPr lang="en-US" sz="1800" dirty="0">
                <a:ea typeface="Calibri"/>
                <a:cs typeface="Calibri"/>
              </a:rPr>
              <a:t> po </a:t>
            </a:r>
            <a:r>
              <a:rPr lang="en-US" sz="1800" dirty="0" err="1">
                <a:ea typeface="Calibri"/>
                <a:cs typeface="Calibri"/>
              </a:rPr>
              <a:t>osebnih</a:t>
            </a:r>
            <a:r>
              <a:rPr lang="en-US" sz="1800" dirty="0">
                <a:ea typeface="Calibri"/>
                <a:cs typeface="Calibri"/>
              </a:rPr>
              <a:t> </a:t>
            </a:r>
            <a:r>
              <a:rPr lang="en-US" sz="1800" dirty="0" err="1">
                <a:ea typeface="Calibri"/>
                <a:cs typeface="Calibri"/>
              </a:rPr>
              <a:t>podatkih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9A1EC63-99ED-6D9A-9A2A-C74EE5DB181F}"/>
              </a:ext>
            </a:extLst>
          </p:cNvPr>
          <p:cNvSpPr/>
          <p:nvPr/>
        </p:nvSpPr>
        <p:spPr>
          <a:xfrm>
            <a:off x="6172936" y="4019551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800" dirty="0">
                <a:ea typeface="Calibri"/>
                <a:cs typeface="Calibri"/>
              </a:rPr>
              <a:t>D. </a:t>
            </a:r>
            <a:r>
              <a:rPr lang="en-US" sz="1800" dirty="0" err="1">
                <a:ea typeface="Calibri"/>
                <a:cs typeface="Calibri"/>
              </a:rPr>
              <a:t>Sporočilo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znanega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stika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brez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sumljivih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povezav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30"/>
          <p:cNvGrpSpPr/>
          <p:nvPr/>
        </p:nvGrpSpPr>
        <p:grpSpPr>
          <a:xfrm>
            <a:off x="0" y="1"/>
            <a:ext cx="12624362" cy="6910372"/>
            <a:chOff x="0" y="0"/>
            <a:chExt cx="12624362" cy="7020335"/>
          </a:xfrm>
        </p:grpSpPr>
        <p:sp>
          <p:nvSpPr>
            <p:cNvPr id="444" name="Google Shape;444;p30"/>
            <p:cNvSpPr/>
            <p:nvPr/>
          </p:nvSpPr>
          <p:spPr>
            <a:xfrm>
              <a:off x="7876693" y="0"/>
              <a:ext cx="4747669" cy="7020335"/>
            </a:xfrm>
            <a:prstGeom prst="rect">
              <a:avLst/>
            </a:prstGeom>
            <a:solidFill>
              <a:srgbClr val="26A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30"/>
            <p:cNvSpPr/>
            <p:nvPr/>
          </p:nvSpPr>
          <p:spPr>
            <a:xfrm rot="-5400000">
              <a:off x="2537791" y="1637769"/>
              <a:ext cx="7004130" cy="3737972"/>
            </a:xfrm>
            <a:prstGeom prst="rtTriangle">
              <a:avLst/>
            </a:prstGeom>
            <a:solidFill>
              <a:srgbClr val="26A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46" name="Google Shape;446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1440" y="1684282"/>
              <a:ext cx="3843990" cy="3843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7" name="Google Shape;447;p30"/>
            <p:cNvSpPr txBox="1"/>
            <p:nvPr/>
          </p:nvSpPr>
          <p:spPr>
            <a:xfrm>
              <a:off x="0" y="3882628"/>
              <a:ext cx="5391150" cy="132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algn="ctr">
                <a:lnSpc>
                  <a:spcPct val="90000"/>
                </a:lnSpc>
                <a:buClr>
                  <a:srgbClr val="FFC243"/>
                </a:buClr>
                <a:buSzPts val="4000"/>
              </a:pPr>
              <a:r>
                <a:rPr lang="en-US" sz="4000" b="1" dirty="0">
                  <a:solidFill>
                    <a:srgbClr val="FFC243"/>
                  </a:solidFill>
                </a:rPr>
                <a:t>Čestitke</a:t>
              </a:r>
              <a:r>
                <a:rPr lang="en-US" sz="4000" b="1" i="0" u="none" strike="noStrike" cap="none" dirty="0">
                  <a:solidFill>
                    <a:srgbClr val="FFC243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r>
                <a:rPr lang="en-US" sz="2800" b="1" i="0" u="none" strike="noStrike" cap="none" dirty="0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n-US" sz="2800" b="1" i="0" u="none" strike="noStrike" cap="none" dirty="0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800" b="1" dirty="0" err="1">
                  <a:solidFill>
                    <a:srgbClr val="1C2E78"/>
                  </a:solidFill>
                </a:rPr>
                <a:t>Zaključili</a:t>
              </a:r>
              <a:r>
                <a:rPr lang="en-US" sz="2800" b="1" dirty="0">
                  <a:solidFill>
                    <a:srgbClr val="1C2E78"/>
                  </a:solidFill>
                </a:rPr>
                <a:t> </a:t>
              </a:r>
              <a:r>
                <a:rPr lang="en-US" sz="2800" b="1" dirty="0" err="1">
                  <a:solidFill>
                    <a:srgbClr val="1C2E78"/>
                  </a:solidFill>
                </a:rPr>
                <a:t>ste</a:t>
              </a:r>
              <a:r>
                <a:rPr lang="en-US" sz="2800" b="1" dirty="0">
                  <a:solidFill>
                    <a:srgbClr val="1C2E78"/>
                  </a:solidFill>
                </a:rPr>
                <a:t> ta</a:t>
              </a:r>
              <a:r>
                <a:rPr lang="en-US" sz="2800" b="1" i="0" u="none" strike="noStrike" cap="none" dirty="0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dirty="0" err="1">
                  <a:solidFill>
                    <a:srgbClr val="1C2E78"/>
                  </a:solidFill>
                </a:rPr>
                <a:t>modul</a:t>
              </a:r>
              <a:r>
                <a:rPr lang="en-US" sz="2800" b="1" i="0" u="none" strike="noStrike" cap="none" dirty="0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30"/>
          <p:cNvSpPr/>
          <p:nvPr/>
        </p:nvSpPr>
        <p:spPr>
          <a:xfrm>
            <a:off x="5391150" y="6438453"/>
            <a:ext cx="7745662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r>
              <a:rPr lang="sl-SI" sz="1200" dirty="0">
                <a:solidFill>
                  <a:schemeClr val="lt1"/>
                </a:solidFill>
              </a:rPr>
              <a:t>Projekt financira Evropska unija</a:t>
            </a:r>
            <a:r>
              <a:rPr lang="sl-SI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sl-SI" sz="1200" dirty="0">
                <a:solidFill>
                  <a:schemeClr val="lt1"/>
                </a:solidFill>
              </a:rPr>
              <a:t>Izražena stališča in mnenja so izključno stališča in mnenja avtorjev in ni nujno, da odražajo stališča in mnenja Evropske unije ali Evropske izvajalske agencije za izobraževanje in kulturo </a:t>
            </a:r>
            <a:r>
              <a:rPr lang="sl-SI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(EACEA). </a:t>
            </a:r>
            <a:r>
              <a:rPr lang="sl-SI" sz="1200" dirty="0">
                <a:solidFill>
                  <a:schemeClr val="lt1"/>
                </a:solidFill>
              </a:rPr>
              <a:t>Niti Evropska unija niti </a:t>
            </a:r>
            <a:r>
              <a:rPr lang="sl-SI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EACEA </a:t>
            </a:r>
            <a:r>
              <a:rPr lang="sl-SI" sz="1200" dirty="0">
                <a:solidFill>
                  <a:schemeClr val="lt1"/>
                </a:solidFill>
              </a:rPr>
              <a:t>ne moreta odgovarjati zanje</a:t>
            </a:r>
            <a:r>
              <a:rPr lang="sl-SI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sl-SI" sz="1200" dirty="0">
                <a:solidFill>
                  <a:schemeClr val="lt1"/>
                </a:solidFill>
              </a:rPr>
              <a:t>Številka projekta</a:t>
            </a:r>
            <a:r>
              <a:rPr lang="sl-SI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2023-1-RO01-KA220-ADU-000157797</a:t>
            </a:r>
            <a:endParaRPr lang="sl-SI" sz="1200" dirty="0">
              <a:solidFill>
                <a:schemeClr val="lt1"/>
              </a:solidFill>
            </a:endParaRPr>
          </a:p>
          <a:p>
            <a:pPr>
              <a:lnSpc>
                <a:spcPct val="90000"/>
              </a:lnSpc>
            </a:pPr>
            <a:endParaRPr lang="en-US" sz="1100" dirty="0"/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10"/>
              <a:buFont typeface="Calibri"/>
              <a:buNone/>
            </a:pPr>
            <a:endParaRPr lang="en-US"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50" name="Google Shape;450;p30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 r="54938"/>
          <a:stretch/>
        </p:blipFill>
        <p:spPr>
          <a:xfrm>
            <a:off x="-33924" y="8958"/>
            <a:ext cx="3635960" cy="378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0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5">
            <a:alphaModFix/>
          </a:blip>
          <a:srcRect l="44200" r="5462"/>
          <a:stretch/>
        </p:blipFill>
        <p:spPr>
          <a:xfrm>
            <a:off x="3397721" y="823363"/>
            <a:ext cx="2375272" cy="221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Εικόνα 1" descr="Εικόνα που περιέχει στιγμιότυπο οθόνης, γραμματοσειρά, Μπελ ηλεκτρίκ, Μπλε Majorelle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62820FC-D5D5-D1D6-9283-43A603A1C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508" y="6210455"/>
            <a:ext cx="2515315" cy="662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1524000" y="927147"/>
            <a:ext cx="7732832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400"/>
              <a:buFont typeface="Calibri"/>
              <a:buNone/>
            </a:pPr>
            <a:r>
              <a:rPr lang="en-US" sz="2400" dirty="0" err="1"/>
              <a:t>Kompetence</a:t>
            </a:r>
            <a:endParaRPr sz="2400" dirty="0" err="1"/>
          </a:p>
        </p:txBody>
      </p:sp>
      <p:pic>
        <p:nvPicPr>
          <p:cNvPr id="126" name="Google Shape;126;p4" descr="Στόχος με συμπαγές γέμισ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432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485774" y="2236601"/>
            <a:ext cx="5676901" cy="414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spcBef>
                <a:spcPts val="0"/>
              </a:spcBef>
              <a:buClr>
                <a:srgbClr val="92D050"/>
              </a:buClr>
              <a:buFont typeface="Calibri"/>
              <a:buChar char="▪"/>
            </a:pPr>
            <a:r>
              <a:rPr lang="en-US" sz="2000" dirty="0" err="1"/>
              <a:t>Razumeli</a:t>
            </a:r>
            <a:r>
              <a:rPr lang="en-US" sz="2000" dirty="0"/>
              <a:t> in </a:t>
            </a:r>
            <a:r>
              <a:rPr lang="en-US" sz="2000" dirty="0" err="1"/>
              <a:t>izvajali</a:t>
            </a:r>
            <a:r>
              <a:rPr lang="en-US" sz="2000" dirty="0"/>
              <a:t> </a:t>
            </a:r>
            <a:r>
              <a:rPr lang="en-US" sz="2000" dirty="0" err="1"/>
              <a:t>digitalne</a:t>
            </a:r>
            <a:r>
              <a:rPr lang="en-US" sz="2000" dirty="0"/>
              <a:t> </a:t>
            </a:r>
            <a:r>
              <a:rPr lang="en-US" sz="2000" dirty="0" err="1"/>
              <a:t>transakcije</a:t>
            </a:r>
            <a:r>
              <a:rPr lang="en-US" sz="2000" dirty="0"/>
              <a:t>.</a:t>
            </a:r>
          </a:p>
          <a:p>
            <a:pPr marL="685800" lvl="1" indent="-228600">
              <a:spcBef>
                <a:spcPts val="1200"/>
              </a:spcBef>
              <a:buClr>
                <a:srgbClr val="FFDA4C"/>
              </a:buClr>
              <a:buSzPts val="2400"/>
            </a:pPr>
            <a:r>
              <a:rPr lang="en-US" sz="2000" dirty="0" err="1"/>
              <a:t>Vedeli</a:t>
            </a:r>
            <a:r>
              <a:rPr lang="en-US" sz="2000" dirty="0"/>
              <a:t>, </a:t>
            </a:r>
            <a:r>
              <a:rPr lang="en-US" sz="2000" dirty="0" err="1"/>
              <a:t>katere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 so </a:t>
            </a:r>
            <a:r>
              <a:rPr lang="en-US" sz="2000" dirty="0" err="1"/>
              <a:t>potrebne</a:t>
            </a:r>
            <a:r>
              <a:rPr lang="en-US" sz="2000" dirty="0"/>
              <a:t> za </a:t>
            </a:r>
            <a:r>
              <a:rPr lang="en-US" sz="2000" dirty="0" err="1"/>
              <a:t>pošiljanje</a:t>
            </a:r>
            <a:r>
              <a:rPr lang="en-US" sz="2000" dirty="0"/>
              <a:t> </a:t>
            </a:r>
            <a:r>
              <a:rPr lang="en-US" sz="2000" dirty="0" err="1"/>
              <a:t>denarja</a:t>
            </a:r>
            <a:r>
              <a:rPr lang="en-US" sz="2000" dirty="0"/>
              <a:t>.</a:t>
            </a:r>
          </a:p>
          <a:p>
            <a:pPr marL="685800" lvl="1" indent="-228600">
              <a:spcBef>
                <a:spcPts val="1200"/>
              </a:spcBef>
              <a:buClr>
                <a:srgbClr val="FFDA4C"/>
              </a:buClr>
              <a:buSzPts val="2400"/>
            </a:pPr>
            <a:r>
              <a:rPr lang="en-US" sz="2000" dirty="0" err="1"/>
              <a:t>Vedeli</a:t>
            </a:r>
            <a:r>
              <a:rPr lang="en-US" sz="2000" dirty="0"/>
              <a:t>, </a:t>
            </a:r>
            <a:r>
              <a:rPr lang="en-US" sz="2000" dirty="0" err="1"/>
              <a:t>kaj</a:t>
            </a:r>
            <a:r>
              <a:rPr lang="en-US" sz="2000" dirty="0"/>
              <a:t> </a:t>
            </a:r>
            <a:r>
              <a:rPr lang="en-US" sz="2000" dirty="0" err="1"/>
              <a:t>pomeni</a:t>
            </a:r>
            <a:r>
              <a:rPr lang="en-US" sz="2000" dirty="0"/>
              <a:t> IBAN in </a:t>
            </a:r>
            <a:r>
              <a:rPr lang="en-US" sz="2000" dirty="0" err="1"/>
              <a:t>kako</a:t>
            </a:r>
            <a:r>
              <a:rPr lang="en-US" sz="2000" dirty="0"/>
              <a:t> ga </a:t>
            </a:r>
            <a:r>
              <a:rPr lang="en-US" sz="2000" dirty="0" err="1"/>
              <a:t>uporabljamo</a:t>
            </a:r>
            <a:r>
              <a:rPr lang="en-US" sz="2000" dirty="0"/>
              <a:t>.</a:t>
            </a:r>
          </a:p>
          <a:p>
            <a:pPr marL="685800" lvl="1" indent="-228600">
              <a:spcBef>
                <a:spcPts val="1200"/>
              </a:spcBef>
              <a:buClr>
                <a:srgbClr val="FFDA4C"/>
              </a:buClr>
              <a:buSzPts val="2400"/>
            </a:pPr>
            <a:r>
              <a:rPr lang="en-US" sz="2000" dirty="0" err="1"/>
              <a:t>Razumeli</a:t>
            </a:r>
            <a:r>
              <a:rPr lang="en-US" sz="2000" dirty="0"/>
              <a:t>, </a:t>
            </a:r>
            <a:r>
              <a:rPr lang="en-US" sz="2000" dirty="0" err="1"/>
              <a:t>čemu</a:t>
            </a:r>
            <a:r>
              <a:rPr lang="en-US" sz="2000" dirty="0"/>
              <a:t> </a:t>
            </a:r>
            <a:r>
              <a:rPr lang="en-US" sz="2000" dirty="0" err="1"/>
              <a:t>služi</a:t>
            </a:r>
            <a:r>
              <a:rPr lang="en-US" sz="2000" dirty="0"/>
              <a:t> </a:t>
            </a:r>
            <a:r>
              <a:rPr lang="en-US" sz="2000" dirty="0" err="1"/>
              <a:t>uporabniško</a:t>
            </a:r>
            <a:r>
              <a:rPr lang="en-US" sz="2000" dirty="0"/>
              <a:t> </a:t>
            </a:r>
            <a:r>
              <a:rPr lang="en-US" sz="2000" dirty="0" err="1"/>
              <a:t>ime</a:t>
            </a:r>
            <a:r>
              <a:rPr lang="en-US" sz="2000" dirty="0"/>
              <a:t>.</a:t>
            </a:r>
          </a:p>
          <a:p>
            <a:pPr marL="685800" lvl="1" indent="-228600">
              <a:spcBef>
                <a:spcPts val="1200"/>
              </a:spcBef>
              <a:buClr>
                <a:srgbClr val="FFDA4C"/>
              </a:buClr>
              <a:buSzPts val="2400"/>
            </a:pPr>
            <a:r>
              <a:rPr lang="en-US" sz="2000" dirty="0" err="1"/>
              <a:t>Vedeli</a:t>
            </a:r>
            <a:r>
              <a:rPr lang="en-US" sz="2000" dirty="0"/>
              <a:t>, </a:t>
            </a:r>
            <a:r>
              <a:rPr lang="en-US" sz="2000" dirty="0" err="1"/>
              <a:t>kdaj</a:t>
            </a:r>
            <a:r>
              <a:rPr lang="en-US" sz="2000" dirty="0"/>
              <a:t> in </a:t>
            </a:r>
            <a:r>
              <a:rPr lang="en-US" sz="2000" dirty="0" err="1"/>
              <a:t>zakaj</a:t>
            </a:r>
            <a:r>
              <a:rPr lang="en-US" sz="2000" dirty="0"/>
              <a:t> </a:t>
            </a:r>
            <a:r>
              <a:rPr lang="en-US" sz="2000" dirty="0" err="1"/>
              <a:t>uporabimo</a:t>
            </a:r>
            <a:r>
              <a:rPr lang="en-US" sz="2000" dirty="0"/>
              <a:t> </a:t>
            </a:r>
            <a:r>
              <a:rPr lang="en-US" sz="2000" dirty="0" err="1"/>
              <a:t>telefonsko</a:t>
            </a:r>
            <a:r>
              <a:rPr lang="en-US" sz="2000" dirty="0"/>
              <a:t> </a:t>
            </a:r>
            <a:r>
              <a:rPr lang="en-US" sz="2000" dirty="0" err="1"/>
              <a:t>številko</a:t>
            </a:r>
            <a:r>
              <a:rPr lang="en-US" sz="2000" dirty="0"/>
              <a:t>.</a:t>
            </a:r>
          </a:p>
          <a:p>
            <a:pPr marL="685800" lvl="1" indent="-228600">
              <a:spcBef>
                <a:spcPts val="1200"/>
              </a:spcBef>
              <a:buClr>
                <a:srgbClr val="FFDA4C"/>
              </a:buClr>
              <a:buSzPts val="2400"/>
            </a:pPr>
            <a:r>
              <a:rPr lang="en-US" sz="2000" dirty="0" err="1"/>
              <a:t>Znali</a:t>
            </a:r>
            <a:r>
              <a:rPr lang="en-US" sz="2000" dirty="0"/>
              <a:t> </a:t>
            </a:r>
            <a:r>
              <a:rPr lang="en-US" sz="2000" dirty="0" err="1"/>
              <a:t>dodati</a:t>
            </a:r>
            <a:r>
              <a:rPr lang="en-US" sz="2000" dirty="0"/>
              <a:t> </a:t>
            </a:r>
            <a:r>
              <a:rPr lang="en-US" sz="2000" dirty="0" err="1"/>
              <a:t>jasen</a:t>
            </a:r>
            <a:r>
              <a:rPr lang="en-US" sz="2000" dirty="0"/>
              <a:t> podatek o </a:t>
            </a:r>
            <a:r>
              <a:rPr lang="en-US" sz="2000" dirty="0" err="1"/>
              <a:t>namenu</a:t>
            </a:r>
            <a:r>
              <a:rPr lang="en-US" sz="2000" dirty="0"/>
              <a:t> </a:t>
            </a:r>
            <a:r>
              <a:rPr lang="en-US" sz="2000" dirty="0" err="1"/>
              <a:t>plačila</a:t>
            </a:r>
            <a:r>
              <a:rPr lang="en-US" sz="2000" dirty="0"/>
              <a:t>.</a:t>
            </a:r>
            <a:endParaRPr sz="2400" dirty="0"/>
          </a:p>
        </p:txBody>
      </p:sp>
      <p:sp>
        <p:nvSpPr>
          <p:cNvPr id="128" name="Google Shape;128;p4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dk1"/>
                </a:solidFill>
              </a:rPr>
              <a:t>Prejemanje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chemeClr val="dk1"/>
                </a:solidFill>
              </a:rPr>
              <a:t>in </a:t>
            </a:r>
            <a:r>
              <a:rPr lang="en-US" sz="2000" dirty="0" err="1">
                <a:solidFill>
                  <a:schemeClr val="dk1"/>
                </a:solidFill>
              </a:rPr>
              <a:t>pošiljanje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denarja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6162675" y="2244326"/>
            <a:ext cx="5802056" cy="369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buClr>
                <a:srgbClr val="92D050"/>
              </a:buClr>
              <a:buSzPts val="2400"/>
              <a:buFont typeface="Calibri"/>
              <a:buChar char="▪"/>
            </a:pPr>
            <a:r>
              <a:rPr lang="en-US" sz="2000" dirty="0" err="1">
                <a:solidFill>
                  <a:schemeClr val="lt1"/>
                </a:solidFill>
              </a:rPr>
              <a:t>Suvereno</a:t>
            </a:r>
            <a:r>
              <a:rPr lang="en-US" sz="2000" dirty="0">
                <a:solidFill>
                  <a:schemeClr val="lt1"/>
                </a:solidFill>
              </a:rPr>
              <a:t> </a:t>
            </a:r>
            <a:r>
              <a:rPr lang="en-US" sz="2000" dirty="0" err="1">
                <a:solidFill>
                  <a:schemeClr val="lt1"/>
                </a:solidFill>
              </a:rPr>
              <a:t>izvajali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korake</a:t>
            </a:r>
            <a:r>
              <a:rPr lang="en-US" sz="2000" dirty="0">
                <a:solidFill>
                  <a:schemeClr val="lt1"/>
                </a:solidFill>
              </a:rPr>
              <a:t> za </a:t>
            </a:r>
            <a:r>
              <a:rPr lang="en-US" sz="2000" dirty="0" err="1">
                <a:solidFill>
                  <a:schemeClr val="lt1"/>
                </a:solidFill>
              </a:rPr>
              <a:t>zagotavljanje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varnosti</a:t>
            </a:r>
            <a:r>
              <a:rPr lang="en-US" sz="2000" dirty="0">
                <a:solidFill>
                  <a:schemeClr val="lt1"/>
                </a:solidFill>
              </a:rPr>
              <a:t>.</a:t>
            </a:r>
            <a:endParaRPr lang="en-US"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  <a:p>
            <a:pPr marL="685800" lvl="1" indent="-228600">
              <a:spcBef>
                <a:spcPts val="1200"/>
              </a:spcBef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lt1"/>
                </a:solidFill>
              </a:rPr>
              <a:t>Razumeli</a:t>
            </a:r>
            <a:r>
              <a:rPr lang="en-US" sz="2000" dirty="0">
                <a:solidFill>
                  <a:schemeClr val="lt1"/>
                </a:solidFill>
              </a:rPr>
              <a:t>, </a:t>
            </a:r>
            <a:r>
              <a:rPr lang="en-US" sz="2000" dirty="0" err="1">
                <a:solidFill>
                  <a:schemeClr val="lt1"/>
                </a:solidFill>
              </a:rPr>
              <a:t>kako</a:t>
            </a:r>
            <a:r>
              <a:rPr lang="en-US" sz="2000" dirty="0">
                <a:solidFill>
                  <a:schemeClr val="lt1"/>
                </a:solidFill>
              </a:rPr>
              <a:t> PIN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koda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ščiti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vaš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račun</a:t>
            </a:r>
            <a:r>
              <a:rPr lang="en-US" sz="2000" dirty="0">
                <a:solidFill>
                  <a:schemeClr val="lt1"/>
                </a:solidFill>
              </a:rPr>
              <a:t>.</a:t>
            </a:r>
          </a:p>
          <a:p>
            <a:pPr marL="685800" lvl="1" indent="-228600">
              <a:spcBef>
                <a:spcPts val="1200"/>
              </a:spcBef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lt1"/>
                </a:solidFill>
              </a:rPr>
              <a:t>Učinkovito</a:t>
            </a:r>
            <a:r>
              <a:rPr lang="en-US" sz="2000" dirty="0">
                <a:solidFill>
                  <a:schemeClr val="lt1"/>
                </a:solidFill>
              </a:rPr>
              <a:t> in </a:t>
            </a:r>
            <a:r>
              <a:rPr lang="en-US" sz="2000" dirty="0" err="1">
                <a:solidFill>
                  <a:schemeClr val="lt1"/>
                </a:solidFill>
              </a:rPr>
              <a:t>varno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uporabljali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gesla</a:t>
            </a:r>
            <a:r>
              <a:rPr lang="en-US" sz="2000" dirty="0">
                <a:solidFill>
                  <a:schemeClr val="lt1"/>
                </a:solidFill>
              </a:rPr>
              <a:t>.</a:t>
            </a:r>
          </a:p>
          <a:p>
            <a:pPr marL="685800" lvl="1" indent="-228600">
              <a:spcBef>
                <a:spcPts val="1200"/>
              </a:spcBef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lt1"/>
                </a:solidFill>
              </a:rPr>
              <a:t>Prepoznali</a:t>
            </a:r>
            <a:r>
              <a:rPr lang="en-US" sz="2000" dirty="0">
                <a:solidFill>
                  <a:schemeClr val="lt1"/>
                </a:solidFill>
              </a:rPr>
              <a:t> SMS </a:t>
            </a:r>
            <a:r>
              <a:rPr lang="en-US" sz="2000" dirty="0" err="1">
                <a:solidFill>
                  <a:schemeClr val="lt1"/>
                </a:solidFill>
              </a:rPr>
              <a:t>kodo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kot</a:t>
            </a:r>
            <a:r>
              <a:rPr lang="en-US" sz="2000" dirty="0">
                <a:solidFill>
                  <a:schemeClr val="lt1"/>
                </a:solidFill>
              </a:rPr>
              <a:t> </a:t>
            </a:r>
            <a:r>
              <a:rPr lang="en-US" sz="2000" dirty="0" err="1">
                <a:solidFill>
                  <a:schemeClr val="lt1"/>
                </a:solidFill>
              </a:rPr>
              <a:t>dodatno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zaščito</a:t>
            </a:r>
            <a:r>
              <a:rPr lang="en-US" sz="2000" dirty="0">
                <a:solidFill>
                  <a:schemeClr val="lt1"/>
                </a:solidFill>
              </a:rPr>
              <a:t>.</a:t>
            </a:r>
          </a:p>
          <a:p>
            <a:pPr marL="685800" lvl="1" indent="-228600">
              <a:spcBef>
                <a:spcPts val="1200"/>
              </a:spcBef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lt1"/>
                </a:solidFill>
              </a:rPr>
              <a:t>Pazili</a:t>
            </a:r>
            <a:r>
              <a:rPr lang="en-US" sz="2000" dirty="0">
                <a:solidFill>
                  <a:schemeClr val="lt1"/>
                </a:solidFill>
              </a:rPr>
              <a:t>, da </a:t>
            </a:r>
            <a:r>
              <a:rPr lang="en-US" sz="2000" dirty="0" err="1">
                <a:solidFill>
                  <a:schemeClr val="lt1"/>
                </a:solidFill>
              </a:rPr>
              <a:t>občutljivih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podatkov</a:t>
            </a:r>
            <a:r>
              <a:rPr lang="en-US" sz="2000" dirty="0">
                <a:solidFill>
                  <a:schemeClr val="lt1"/>
                </a:solidFill>
              </a:rPr>
              <a:t> ne </a:t>
            </a:r>
            <a:r>
              <a:rPr lang="en-US" sz="2000" dirty="0" err="1">
                <a:solidFill>
                  <a:schemeClr val="lt1"/>
                </a:solidFill>
              </a:rPr>
              <a:t>delite</a:t>
            </a:r>
            <a:r>
              <a:rPr lang="en-US" sz="2000" dirty="0">
                <a:solidFill>
                  <a:schemeClr val="lt1"/>
                </a:solidFill>
              </a:rPr>
              <a:t> z </a:t>
            </a:r>
            <a:r>
              <a:rPr lang="en-US" sz="2000" dirty="0" err="1">
                <a:solidFill>
                  <a:schemeClr val="lt1"/>
                </a:solidFill>
              </a:rPr>
              <a:t>drugimi</a:t>
            </a:r>
            <a:r>
              <a:rPr lang="en-US" sz="2000" dirty="0">
                <a:solidFill>
                  <a:schemeClr val="lt1"/>
                </a:solidFill>
              </a:rPr>
              <a:t>.</a:t>
            </a:r>
          </a:p>
          <a:p>
            <a:pPr marL="685800" lvl="1" indent="-228600">
              <a:spcBef>
                <a:spcPts val="1200"/>
              </a:spcBef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lt1"/>
                </a:solidFill>
              </a:rPr>
              <a:t>Poznali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znake</a:t>
            </a:r>
            <a:r>
              <a:rPr lang="en-US" sz="2000" dirty="0">
                <a:solidFill>
                  <a:schemeClr val="lt1"/>
                </a:solidFill>
              </a:rPr>
              <a:t> </a:t>
            </a:r>
            <a:r>
              <a:rPr lang="en-US" sz="2000" dirty="0" err="1">
                <a:solidFill>
                  <a:schemeClr val="lt1"/>
                </a:solidFill>
              </a:rPr>
              <a:t>varnih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povezav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chemeClr val="lt1"/>
                </a:solidFill>
              </a:rPr>
              <a:t>(</a:t>
            </a:r>
            <a:r>
              <a:rPr lang="en-US" sz="2000" dirty="0" err="1">
                <a:solidFill>
                  <a:schemeClr val="lt1"/>
                </a:solidFill>
              </a:rPr>
              <a:t>npr</a:t>
            </a:r>
            <a:r>
              <a:rPr lang="en-US" sz="2000" dirty="0">
                <a:solidFill>
                  <a:schemeClr val="lt1"/>
                </a:solidFill>
              </a:rPr>
              <a:t>. </a:t>
            </a:r>
            <a:r>
              <a:rPr lang="en-US" sz="2000" dirty="0" err="1">
                <a:solidFill>
                  <a:schemeClr val="lt1"/>
                </a:solidFill>
              </a:rPr>
              <a:t>ikono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ključavnice</a:t>
            </a:r>
            <a:r>
              <a:rPr lang="en-US" sz="2000" dirty="0">
                <a:solidFill>
                  <a:schemeClr val="lt1"/>
                </a:solidFill>
              </a:rPr>
              <a:t>).</a:t>
            </a:r>
            <a:endParaRPr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524000" y="1571576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lt1"/>
              </a:buClr>
              <a:buSzPts val="2400"/>
            </a:pPr>
            <a:r>
              <a:rPr lang="en-US" sz="2400" i="1" dirty="0">
                <a:solidFill>
                  <a:srgbClr val="1C2E78"/>
                </a:solidFill>
              </a:rPr>
              <a:t>Ko </a:t>
            </a:r>
            <a:r>
              <a:rPr lang="en-US" sz="2400" i="1" dirty="0" err="1">
                <a:solidFill>
                  <a:srgbClr val="1C2E78"/>
                </a:solidFill>
              </a:rPr>
              <a:t>zaključite</a:t>
            </a:r>
            <a:r>
              <a:rPr lang="en-US" sz="2400" i="1" dirty="0">
                <a:solidFill>
                  <a:srgbClr val="1C2E78"/>
                </a:solidFill>
              </a:rPr>
              <a:t> ta </a:t>
            </a:r>
            <a:r>
              <a:rPr lang="en-US" sz="2400" i="1" dirty="0" err="1">
                <a:solidFill>
                  <a:srgbClr val="1C2E78"/>
                </a:solidFill>
              </a:rPr>
              <a:t>modul</a:t>
            </a:r>
            <a:r>
              <a:rPr lang="en-US" sz="2400" i="1" dirty="0">
                <a:solidFill>
                  <a:srgbClr val="1C2E78"/>
                </a:solidFill>
              </a:rPr>
              <a:t>, </a:t>
            </a:r>
            <a:r>
              <a:rPr lang="en-US" sz="2400" i="1" dirty="0" err="1">
                <a:solidFill>
                  <a:srgbClr val="1C2E78"/>
                </a:solidFill>
              </a:rPr>
              <a:t>boste</a:t>
            </a:r>
            <a:r>
              <a:rPr lang="en-US" sz="2400" b="0" i="1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1543616" y="927147"/>
            <a:ext cx="7589367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400"/>
            </a:pPr>
            <a:r>
              <a:rPr lang="en-US" sz="2400" dirty="0" err="1"/>
              <a:t>Vsebina</a:t>
            </a:r>
            <a:r>
              <a:rPr lang="en-US" sz="2400" dirty="0"/>
              <a:t> </a:t>
            </a:r>
            <a:r>
              <a:rPr lang="en-US" sz="2400" dirty="0" err="1"/>
              <a:t>usposabljanja</a:t>
            </a:r>
          </a:p>
        </p:txBody>
      </p:sp>
      <p:sp>
        <p:nvSpPr>
          <p:cNvPr id="137" name="Google Shape;137;p5"/>
          <p:cNvSpPr txBox="1">
            <a:spLocks noGrp="1"/>
          </p:cNvSpPr>
          <p:nvPr>
            <p:ph type="body" idx="1"/>
          </p:nvPr>
        </p:nvSpPr>
        <p:spPr>
          <a:xfrm>
            <a:off x="232526" y="2151529"/>
            <a:ext cx="11606548" cy="4001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indent="-457200">
              <a:buClr>
                <a:srgbClr val="FFC243"/>
              </a:buClr>
              <a:buFont typeface="Calibri"/>
              <a:buAutoNum type="arabicPeriod"/>
            </a:pPr>
            <a:r>
              <a:rPr lang="en-US" dirty="0" err="1"/>
              <a:t>Uvod</a:t>
            </a:r>
            <a:r>
              <a:rPr lang="en-US" dirty="0"/>
              <a:t> k </a:t>
            </a:r>
            <a:r>
              <a:rPr lang="en-US" dirty="0" err="1"/>
              <a:t>digitalnim</a:t>
            </a:r>
            <a:r>
              <a:rPr lang="en-US" dirty="0"/>
              <a:t> </a:t>
            </a:r>
            <a:r>
              <a:rPr lang="en-US" dirty="0" err="1"/>
              <a:t>denarnim</a:t>
            </a:r>
            <a:r>
              <a:rPr lang="en-US" dirty="0"/>
              <a:t> </a:t>
            </a:r>
            <a:r>
              <a:rPr lang="en-US" dirty="0" err="1"/>
              <a:t>nakazilom</a:t>
            </a:r>
            <a:r>
              <a:rPr lang="en-US" dirty="0"/>
              <a:t>: </a:t>
            </a:r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osnovnih</a:t>
            </a:r>
            <a:r>
              <a:rPr lang="en-US" dirty="0"/>
              <a:t> </a:t>
            </a:r>
            <a:r>
              <a:rPr lang="en-US" dirty="0" err="1"/>
              <a:t>digitalnih</a:t>
            </a:r>
            <a:r>
              <a:rPr lang="en-US" dirty="0"/>
              <a:t> </a:t>
            </a:r>
            <a:r>
              <a:rPr lang="en-US" dirty="0" err="1"/>
              <a:t>veščin</a:t>
            </a:r>
            <a:r>
              <a:rPr lang="en-US" dirty="0"/>
              <a:t>, </a:t>
            </a:r>
            <a:r>
              <a:rPr lang="en-US" dirty="0" err="1"/>
              <a:t>potrebnih</a:t>
            </a:r>
            <a:r>
              <a:rPr lang="en-US" dirty="0"/>
              <a:t> za </a:t>
            </a:r>
            <a:r>
              <a:rPr lang="en-US" dirty="0" err="1"/>
              <a:t>nakazovanje</a:t>
            </a:r>
            <a:r>
              <a:rPr lang="en-US" dirty="0"/>
              <a:t> </a:t>
            </a:r>
            <a:r>
              <a:rPr lang="en-US" dirty="0" err="1"/>
              <a:t>denarja</a:t>
            </a:r>
            <a:r>
              <a:rPr lang="en-US" dirty="0"/>
              <a:t> </a:t>
            </a:r>
            <a:r>
              <a:rPr lang="en-US" dirty="0" err="1"/>
              <a:t>prek</a:t>
            </a:r>
            <a:r>
              <a:rPr lang="en-US" dirty="0"/>
              <a:t> </a:t>
            </a:r>
            <a:r>
              <a:rPr lang="en-US" dirty="0" err="1"/>
              <a:t>mobilne</a:t>
            </a:r>
            <a:r>
              <a:rPr lang="sl-SI" dirty="0"/>
              <a:t> naprave</a:t>
            </a:r>
            <a:r>
              <a:rPr lang="en-US" dirty="0"/>
              <a:t>.</a:t>
            </a:r>
            <a:endParaRPr dirty="0"/>
          </a:p>
          <a:p>
            <a:pPr indent="-457200">
              <a:buClr>
                <a:srgbClr val="FFC243"/>
              </a:buClr>
              <a:buAutoNum type="arabicPeriod"/>
            </a:pPr>
            <a:r>
              <a:rPr lang="en-US" dirty="0" err="1"/>
              <a:t>Razumevanje</a:t>
            </a:r>
            <a:r>
              <a:rPr lang="en-US" dirty="0"/>
              <a:t> </a:t>
            </a:r>
            <a:r>
              <a:rPr lang="en-US" dirty="0" err="1"/>
              <a:t>obrazcev</a:t>
            </a:r>
            <a:r>
              <a:rPr lang="en-US" dirty="0"/>
              <a:t> in </a:t>
            </a:r>
            <a:r>
              <a:rPr lang="en-US" dirty="0" err="1"/>
              <a:t>obveznih</a:t>
            </a:r>
            <a:r>
              <a:rPr lang="en-US" dirty="0"/>
              <a:t> </a:t>
            </a:r>
            <a:r>
              <a:rPr lang="en-US" dirty="0" err="1"/>
              <a:t>podatkovnih</a:t>
            </a:r>
            <a:r>
              <a:rPr lang="en-US" dirty="0"/>
              <a:t> </a:t>
            </a:r>
            <a:r>
              <a:rPr lang="en-US" dirty="0" err="1"/>
              <a:t>polj</a:t>
            </a:r>
            <a:r>
              <a:rPr lang="en-US" dirty="0"/>
              <a:t>: IBAN, </a:t>
            </a:r>
            <a:r>
              <a:rPr lang="en-US" dirty="0" err="1"/>
              <a:t>uporabniško</a:t>
            </a:r>
            <a:r>
              <a:rPr lang="en-US" dirty="0"/>
              <a:t> </a:t>
            </a:r>
            <a:r>
              <a:rPr lang="en-US" dirty="0" err="1"/>
              <a:t>ime</a:t>
            </a:r>
            <a:r>
              <a:rPr lang="en-US" dirty="0"/>
              <a:t>, </a:t>
            </a:r>
            <a:r>
              <a:rPr lang="en-US" dirty="0" err="1"/>
              <a:t>telefonska</a:t>
            </a:r>
            <a:r>
              <a:rPr lang="en-US" dirty="0"/>
              <a:t> </a:t>
            </a:r>
            <a:r>
              <a:rPr lang="en-US" dirty="0" err="1"/>
              <a:t>številka</a:t>
            </a:r>
            <a:r>
              <a:rPr lang="en-US" dirty="0"/>
              <a:t> in </a:t>
            </a:r>
            <a:r>
              <a:rPr lang="en-US" dirty="0" err="1"/>
              <a:t>podatek</a:t>
            </a:r>
            <a:r>
              <a:rPr lang="en-US" dirty="0"/>
              <a:t> o </a:t>
            </a:r>
            <a:r>
              <a:rPr lang="en-US" dirty="0" err="1"/>
              <a:t>namenu</a:t>
            </a:r>
            <a:r>
              <a:rPr lang="en-US" dirty="0"/>
              <a:t> </a:t>
            </a:r>
            <a:r>
              <a:rPr lang="en-US" dirty="0" err="1"/>
              <a:t>plačila</a:t>
            </a:r>
            <a:r>
              <a:rPr lang="en-US" dirty="0"/>
              <a:t>.</a:t>
            </a:r>
            <a:endParaRPr dirty="0"/>
          </a:p>
          <a:p>
            <a:pPr indent="-457200">
              <a:buClr>
                <a:srgbClr val="FFC243"/>
              </a:buClr>
              <a:buFont typeface="Calibri"/>
              <a:buAutoNum type="arabicPeriod"/>
            </a:pPr>
            <a:r>
              <a:rPr lang="en-US" dirty="0" err="1"/>
              <a:t>Aplikacije</a:t>
            </a:r>
            <a:r>
              <a:rPr lang="en-US" dirty="0"/>
              <a:t> za </a:t>
            </a:r>
            <a:r>
              <a:rPr lang="en-US" dirty="0" err="1"/>
              <a:t>pošiljanje</a:t>
            </a:r>
            <a:r>
              <a:rPr lang="en-US" dirty="0"/>
              <a:t> in </a:t>
            </a:r>
            <a:r>
              <a:rPr lang="en-US" dirty="0" err="1"/>
              <a:t>prejemanje</a:t>
            </a:r>
            <a:r>
              <a:rPr lang="en-US" dirty="0"/>
              <a:t> </a:t>
            </a:r>
            <a:r>
              <a:rPr lang="en-US" dirty="0" err="1"/>
              <a:t>denarja</a:t>
            </a:r>
            <a:r>
              <a:rPr lang="en-US" dirty="0"/>
              <a:t>: </a:t>
            </a:r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pogosto</a:t>
            </a:r>
            <a:r>
              <a:rPr lang="en-US" dirty="0"/>
              <a:t> </a:t>
            </a:r>
            <a:r>
              <a:rPr lang="en-US" dirty="0" err="1"/>
              <a:t>uporabljanih</a:t>
            </a:r>
            <a:r>
              <a:rPr lang="en-US" dirty="0"/>
              <a:t> </a:t>
            </a:r>
            <a:r>
              <a:rPr lang="en-US" dirty="0" err="1"/>
              <a:t>aplikacij</a:t>
            </a:r>
            <a:r>
              <a:rPr lang="en-US" dirty="0"/>
              <a:t> za </a:t>
            </a:r>
            <a:r>
              <a:rPr lang="en-US" dirty="0" err="1"/>
              <a:t>denarna</a:t>
            </a:r>
            <a:r>
              <a:rPr lang="en-US" dirty="0"/>
              <a:t> </a:t>
            </a:r>
            <a:r>
              <a:rPr lang="en-US" dirty="0" err="1"/>
              <a:t>nakazila</a:t>
            </a:r>
            <a:r>
              <a:rPr lang="en-US" dirty="0"/>
              <a:t> in </a:t>
            </a:r>
            <a:r>
              <a:rPr lang="en-US" dirty="0" err="1"/>
              <a:t>njihovih</a:t>
            </a:r>
            <a:r>
              <a:rPr lang="en-US" dirty="0"/>
              <a:t> </a:t>
            </a:r>
            <a:r>
              <a:rPr lang="en-US" dirty="0" err="1"/>
              <a:t>funkcij</a:t>
            </a:r>
            <a:r>
              <a:rPr lang="en-US" dirty="0"/>
              <a:t>,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nameščanja</a:t>
            </a:r>
            <a:r>
              <a:rPr lang="en-US" dirty="0"/>
              <a:t>. </a:t>
            </a:r>
            <a:endParaRPr dirty="0"/>
          </a:p>
          <a:p>
            <a:pPr indent="-457200">
              <a:buClr>
                <a:srgbClr val="FFC243"/>
              </a:buClr>
              <a:buFont typeface="Calibri"/>
              <a:buAutoNum type="arabicPeriod"/>
            </a:pPr>
            <a:r>
              <a:rPr lang="en-US" dirty="0" err="1"/>
              <a:t>Prepoznavanje</a:t>
            </a:r>
            <a:r>
              <a:rPr lang="en-US" dirty="0"/>
              <a:t> </a:t>
            </a:r>
            <a:r>
              <a:rPr lang="en-US" dirty="0" err="1"/>
              <a:t>pogostih</a:t>
            </a:r>
            <a:r>
              <a:rPr lang="en-US" dirty="0"/>
              <a:t> </a:t>
            </a:r>
            <a:r>
              <a:rPr lang="en-US" dirty="0" err="1"/>
              <a:t>goljufij</a:t>
            </a:r>
            <a:r>
              <a:rPr lang="en-US" dirty="0"/>
              <a:t> in </a:t>
            </a:r>
            <a:r>
              <a:rPr lang="en-US" dirty="0" err="1"/>
              <a:t>izogibanje</a:t>
            </a:r>
            <a:r>
              <a:rPr lang="en-US" dirty="0"/>
              <a:t> </a:t>
            </a:r>
            <a:r>
              <a:rPr lang="en-US" dirty="0" err="1"/>
              <a:t>goljufijam</a:t>
            </a:r>
            <a:r>
              <a:rPr lang="en-US" dirty="0"/>
              <a:t>: </a:t>
            </a:r>
            <a:r>
              <a:rPr lang="en-US" dirty="0" err="1"/>
              <a:t>Prepoznavanje</a:t>
            </a:r>
            <a:r>
              <a:rPr lang="en-US" dirty="0"/>
              <a:t> </a:t>
            </a:r>
            <a:r>
              <a:rPr lang="en-US" dirty="0" err="1"/>
              <a:t>poskusov</a:t>
            </a:r>
            <a:r>
              <a:rPr lang="en-US" dirty="0"/>
              <a:t> </a:t>
            </a:r>
            <a:r>
              <a:rPr lang="en-US" dirty="0" err="1"/>
              <a:t>ribarjenja</a:t>
            </a:r>
            <a:r>
              <a:rPr lang="en-US" dirty="0"/>
              <a:t> in </a:t>
            </a:r>
            <a:r>
              <a:rPr lang="en-US" dirty="0" err="1"/>
              <a:t>varno</a:t>
            </a:r>
            <a:r>
              <a:rPr lang="en-US" dirty="0"/>
              <a:t> </a:t>
            </a:r>
            <a:r>
              <a:rPr lang="en-US" dirty="0" err="1"/>
              <a:t>ravnanje</a:t>
            </a:r>
            <a:r>
              <a:rPr lang="en-US" dirty="0"/>
              <a:t> z </a:t>
            </a:r>
            <a:r>
              <a:rPr lang="en-US" dirty="0" err="1"/>
              <a:t>osebnimi</a:t>
            </a:r>
            <a:r>
              <a:rPr lang="en-US" dirty="0"/>
              <a:t> </a:t>
            </a:r>
            <a:r>
              <a:rPr lang="en-US" dirty="0" err="1"/>
              <a:t>podatki</a:t>
            </a:r>
            <a:r>
              <a:rPr lang="en-US" dirty="0"/>
              <a:t> z </a:t>
            </a:r>
            <a:r>
              <a:rPr lang="en-US" dirty="0" err="1"/>
              <a:t>namenom</a:t>
            </a:r>
            <a:r>
              <a:rPr lang="en-US" dirty="0"/>
              <a:t> </a:t>
            </a:r>
            <a:r>
              <a:rPr lang="en-US" dirty="0" err="1"/>
              <a:t>preprečevanja</a:t>
            </a:r>
            <a:r>
              <a:rPr lang="en-US" dirty="0"/>
              <a:t> </a:t>
            </a:r>
            <a:r>
              <a:rPr lang="en-US" dirty="0" err="1"/>
              <a:t>goljufij</a:t>
            </a:r>
            <a:r>
              <a:rPr lang="en-US" dirty="0"/>
              <a:t>.</a:t>
            </a:r>
            <a:endParaRPr dirty="0"/>
          </a:p>
          <a:p>
            <a:pPr indent="-457200">
              <a:buClr>
                <a:srgbClr val="FFC243"/>
              </a:buClr>
              <a:buFont typeface="Calibri"/>
              <a:buAutoNum type="arabicPeriod"/>
            </a:pPr>
            <a:r>
              <a:rPr lang="en-US" dirty="0" err="1"/>
              <a:t>Dostop</a:t>
            </a:r>
            <a:r>
              <a:rPr lang="en-US" dirty="0"/>
              <a:t> do </a:t>
            </a:r>
            <a:r>
              <a:rPr lang="en-US" dirty="0" err="1"/>
              <a:t>zgodovine</a:t>
            </a:r>
            <a:r>
              <a:rPr lang="en-US" dirty="0"/>
              <a:t> </a:t>
            </a:r>
            <a:r>
              <a:rPr lang="en-US" dirty="0" err="1"/>
              <a:t>transakcij</a:t>
            </a:r>
            <a:r>
              <a:rPr lang="en-US" dirty="0"/>
              <a:t> in </a:t>
            </a:r>
            <a:r>
              <a:rPr lang="en-US" dirty="0" err="1"/>
              <a:t>njeno</a:t>
            </a:r>
            <a:r>
              <a:rPr lang="en-US" dirty="0"/>
              <a:t> </a:t>
            </a:r>
            <a:r>
              <a:rPr lang="en-US" dirty="0" err="1"/>
              <a:t>razumevanje</a:t>
            </a:r>
            <a:r>
              <a:rPr lang="en-US" dirty="0"/>
              <a:t>: </a:t>
            </a:r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preteklih</a:t>
            </a:r>
            <a:r>
              <a:rPr lang="en-US" dirty="0"/>
              <a:t> </a:t>
            </a:r>
            <a:r>
              <a:rPr lang="en-US" dirty="0" err="1"/>
              <a:t>plačil</a:t>
            </a:r>
            <a:r>
              <a:rPr lang="en-US" dirty="0"/>
              <a:t>, </a:t>
            </a:r>
            <a:r>
              <a:rPr lang="en-US" dirty="0" err="1"/>
              <a:t>podatkov</a:t>
            </a:r>
            <a:r>
              <a:rPr lang="en-US" dirty="0"/>
              <a:t> o </a:t>
            </a:r>
            <a:r>
              <a:rPr lang="en-US" dirty="0" err="1"/>
              <a:t>pošiljateljih</a:t>
            </a:r>
            <a:r>
              <a:rPr lang="en-US" dirty="0"/>
              <a:t> in </a:t>
            </a:r>
            <a:r>
              <a:rPr lang="en-US" dirty="0" err="1"/>
              <a:t>vodenje</a:t>
            </a:r>
            <a:r>
              <a:rPr lang="en-US" dirty="0"/>
              <a:t> </a:t>
            </a:r>
            <a:r>
              <a:rPr lang="en-US" dirty="0" err="1"/>
              <a:t>evidenc</a:t>
            </a:r>
            <a:r>
              <a:rPr lang="en-US" dirty="0"/>
              <a:t> s </a:t>
            </a:r>
            <a:r>
              <a:rPr lang="en-US" dirty="0" err="1"/>
              <a:t>pomočjo</a:t>
            </a:r>
            <a:r>
              <a:rPr lang="en-US" dirty="0"/>
              <a:t> </a:t>
            </a:r>
            <a:r>
              <a:rPr lang="en-US" dirty="0" err="1"/>
              <a:t>mobilnih</a:t>
            </a:r>
            <a:r>
              <a:rPr lang="en-US" dirty="0"/>
              <a:t> </a:t>
            </a:r>
            <a:r>
              <a:rPr lang="en-US" dirty="0" err="1"/>
              <a:t>aplikacij</a:t>
            </a:r>
            <a:r>
              <a:rPr lang="en-US" dirty="0"/>
              <a:t>.</a:t>
            </a:r>
            <a:endParaRPr dirty="0"/>
          </a:p>
          <a:p>
            <a:pPr indent="-457200">
              <a:buClr>
                <a:srgbClr val="FFC243"/>
              </a:buClr>
              <a:buFont typeface="Calibri"/>
              <a:buAutoNum type="arabicPeriod"/>
            </a:pPr>
            <a:r>
              <a:rPr lang="en-US" dirty="0" err="1"/>
              <a:t>Nasveti</a:t>
            </a:r>
            <a:r>
              <a:rPr lang="en-US" dirty="0"/>
              <a:t> in </a:t>
            </a:r>
            <a:r>
              <a:rPr lang="en-US" dirty="0" err="1"/>
              <a:t>praktične</a:t>
            </a:r>
            <a:r>
              <a:rPr lang="en-US" dirty="0"/>
              <a:t> </a:t>
            </a:r>
            <a:r>
              <a:rPr lang="en-US" dirty="0" err="1"/>
              <a:t>vaje</a:t>
            </a:r>
            <a:r>
              <a:rPr lang="en-US" dirty="0"/>
              <a:t>.</a:t>
            </a:r>
            <a:endParaRPr dirty="0"/>
          </a:p>
          <a:p>
            <a:pPr marL="457200" lvl="0" indent="-304800" algn="l" rtl="0">
              <a:lnSpc>
                <a:spcPct val="100000"/>
              </a:lnSpc>
              <a:spcAft>
                <a:spcPts val="0"/>
              </a:spcAft>
              <a:buClr>
                <a:srgbClr val="FFC243"/>
              </a:buClr>
              <a:buSzPts val="2400"/>
              <a:buFont typeface="Calibri"/>
              <a:buNone/>
            </a:pPr>
            <a:endParaRPr dirty="0"/>
          </a:p>
        </p:txBody>
      </p:sp>
      <p:sp>
        <p:nvSpPr>
          <p:cNvPr id="138" name="Google Shape;138;p5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dk1"/>
                </a:solidFill>
              </a:rPr>
              <a:t>Prejemanje</a:t>
            </a:r>
            <a:r>
              <a:rPr lang="en-US" sz="2000" dirty="0">
                <a:solidFill>
                  <a:schemeClr val="dk1"/>
                </a:solidFill>
              </a:rPr>
              <a:t> in </a:t>
            </a:r>
            <a:r>
              <a:rPr lang="en-US" sz="2000" dirty="0" err="1">
                <a:solidFill>
                  <a:schemeClr val="dk1"/>
                </a:solidFill>
              </a:rPr>
              <a:t>pošiljanje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denarja</a:t>
            </a:r>
            <a:r>
              <a:rPr lang="en-US" sz="2000" dirty="0">
                <a:solidFill>
                  <a:schemeClr val="dk1"/>
                </a:solidFill>
              </a:rPr>
              <a:t> </a:t>
            </a:r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140" name="Google Shape;140;p5" descr="Λίστα με συμπαγές γέμισ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0" y="477191"/>
            <a:ext cx="1450807" cy="1450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543616" y="927147"/>
            <a:ext cx="7589367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400"/>
            </a:pPr>
            <a:r>
              <a:rPr lang="en-US" sz="2400" dirty="0" err="1"/>
              <a:t>Metodologija</a:t>
            </a:r>
            <a:r>
              <a:rPr lang="en-US" sz="2400" dirty="0"/>
              <a:t> in </a:t>
            </a:r>
            <a:r>
              <a:rPr lang="en-US" sz="2400" dirty="0" err="1"/>
              <a:t>trajanje</a:t>
            </a:r>
            <a:r>
              <a:rPr lang="en-US" sz="2400" dirty="0"/>
              <a:t> </a:t>
            </a:r>
            <a:r>
              <a:rPr lang="en-US" sz="2400" dirty="0" err="1"/>
              <a:t>usposabljanja</a:t>
            </a:r>
            <a:endParaRPr sz="2400" dirty="0" err="1"/>
          </a:p>
        </p:txBody>
      </p:sp>
      <p:sp>
        <p:nvSpPr>
          <p:cNvPr id="146" name="Google Shape;146;p6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2000" dirty="0" err="1">
                <a:solidFill>
                  <a:schemeClr val="dk1"/>
                </a:solidFill>
              </a:rPr>
              <a:t>Prejemanje</a:t>
            </a:r>
            <a:r>
              <a:rPr lang="en-US" sz="2000" dirty="0">
                <a:solidFill>
                  <a:schemeClr val="dk1"/>
                </a:solidFill>
              </a:rPr>
              <a:t> in </a:t>
            </a:r>
            <a:r>
              <a:rPr lang="en-US" sz="2000" dirty="0" err="1">
                <a:solidFill>
                  <a:schemeClr val="dk1"/>
                </a:solidFill>
              </a:rPr>
              <a:t>pošiljanje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denarja</a:t>
            </a:r>
            <a:r>
              <a:rPr lang="en-US" sz="2000" dirty="0">
                <a:solidFill>
                  <a:schemeClr val="dk1"/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endParaRPr/>
          </a:p>
        </p:txBody>
      </p:sp>
      <p:sp>
        <p:nvSpPr>
          <p:cNvPr id="148" name="Google Shape;148;p6"/>
          <p:cNvSpPr txBox="1">
            <a:spLocks noGrp="1"/>
          </p:cNvSpPr>
          <p:nvPr>
            <p:ph type="body" idx="1"/>
          </p:nvPr>
        </p:nvSpPr>
        <p:spPr>
          <a:xfrm>
            <a:off x="232526" y="3230603"/>
            <a:ext cx="4685712" cy="183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 dirty="0" err="1">
                <a:solidFill>
                  <a:srgbClr val="FFC243"/>
                </a:solidFill>
              </a:rPr>
              <a:t>Trajanje</a:t>
            </a:r>
            <a:r>
              <a:rPr lang="en-US" b="1" dirty="0">
                <a:solidFill>
                  <a:srgbClr val="FFC243"/>
                </a:solidFill>
              </a:rPr>
              <a:t>: </a:t>
            </a:r>
            <a:r>
              <a:rPr lang="en-US" dirty="0"/>
              <a:t>4 </a:t>
            </a:r>
            <a:r>
              <a:rPr lang="en-US" dirty="0" err="1"/>
              <a:t>ure</a:t>
            </a:r>
            <a:endParaRPr dirty="0" err="1"/>
          </a:p>
          <a:p>
            <a:pPr marL="685800" lvl="1" indent="-228600">
              <a:spcBef>
                <a:spcPts val="1200"/>
              </a:spcBef>
              <a:buClr>
                <a:srgbClr val="92D050"/>
              </a:buClr>
              <a:buFont typeface="Calibri"/>
              <a:buChar char="▪"/>
            </a:pPr>
            <a:r>
              <a:rPr lang="en-US" dirty="0" err="1"/>
              <a:t>Izobraževanje</a:t>
            </a:r>
            <a:r>
              <a:rPr lang="en-US" dirty="0"/>
              <a:t> v </a:t>
            </a:r>
            <a:r>
              <a:rPr lang="en-US" dirty="0" err="1"/>
              <a:t>živo</a:t>
            </a:r>
            <a:r>
              <a:rPr lang="en-US" dirty="0"/>
              <a:t>: 2 </a:t>
            </a:r>
            <a:r>
              <a:rPr lang="en-US" dirty="0" err="1"/>
              <a:t>uri</a:t>
            </a:r>
            <a:endParaRPr dirty="0" err="1"/>
          </a:p>
          <a:p>
            <a:pPr marL="685800" lvl="1" indent="-228600">
              <a:spcBef>
                <a:spcPts val="1200"/>
              </a:spcBef>
              <a:buClr>
                <a:srgbClr val="92D050"/>
              </a:buClr>
              <a:buFont typeface="Calibri"/>
              <a:buChar char="▪"/>
            </a:pPr>
            <a:r>
              <a:rPr lang="en-US" dirty="0" err="1"/>
              <a:t>Usposabljanje</a:t>
            </a:r>
            <a:r>
              <a:rPr lang="en-US" dirty="0"/>
              <a:t> </a:t>
            </a:r>
            <a:r>
              <a:rPr lang="en-US" dirty="0" err="1"/>
              <a:t>prek</a:t>
            </a:r>
            <a:r>
              <a:rPr lang="en-US" dirty="0"/>
              <a:t> </a:t>
            </a:r>
            <a:r>
              <a:rPr lang="en-US" dirty="0" err="1"/>
              <a:t>spleta</a:t>
            </a:r>
            <a:r>
              <a:rPr lang="en-US" dirty="0"/>
              <a:t>: 2 </a:t>
            </a:r>
            <a:r>
              <a:rPr lang="en-US" dirty="0" err="1"/>
              <a:t>uri</a:t>
            </a:r>
            <a:endParaRPr dirty="0" err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49" name="Google Shape;149;p6"/>
          <p:cNvSpPr txBox="1"/>
          <p:nvPr/>
        </p:nvSpPr>
        <p:spPr>
          <a:xfrm>
            <a:off x="4785073" y="2139516"/>
            <a:ext cx="7386220" cy="4012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000" b="1" dirty="0" err="1">
                <a:solidFill>
                  <a:srgbClr val="FFC243"/>
                </a:solidFill>
              </a:rPr>
              <a:t>Metodologija</a:t>
            </a:r>
            <a:r>
              <a:rPr lang="en-US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>
              <a:spcBef>
                <a:spcPts val="1000"/>
              </a:spcBef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n-US" sz="1800" dirty="0" err="1">
                <a:solidFill>
                  <a:schemeClr val="lt1"/>
                </a:solidFill>
              </a:rPr>
              <a:t>Aktivno</a:t>
            </a:r>
            <a:r>
              <a:rPr lang="en-US" sz="1800" dirty="0">
                <a:solidFill>
                  <a:schemeClr val="lt1"/>
                </a:solidFill>
              </a:rPr>
              <a:t> in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participativno</a:t>
            </a:r>
            <a:r>
              <a:rPr lang="sl-SI" sz="1800" dirty="0">
                <a:solidFill>
                  <a:schemeClr val="lt1"/>
                </a:solidFill>
              </a:rPr>
              <a:t> usposabljanje</a:t>
            </a:r>
            <a:endParaRPr sz="1200" b="0" i="0" u="none" strike="noStrike" cap="none" dirty="0" err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>
              <a:spcBef>
                <a:spcPts val="1000"/>
              </a:spcBef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n-US" sz="1800" dirty="0" err="1">
                <a:solidFill>
                  <a:schemeClr val="lt1"/>
                </a:solidFill>
              </a:rPr>
              <a:t>Usposabljanje</a:t>
            </a:r>
            <a:r>
              <a:rPr lang="en-US" sz="1800" dirty="0">
                <a:solidFill>
                  <a:schemeClr val="lt1"/>
                </a:solidFill>
              </a:rPr>
              <a:t> v </a:t>
            </a:r>
            <a:r>
              <a:rPr lang="en-US" sz="1800" dirty="0" err="1">
                <a:solidFill>
                  <a:schemeClr val="lt1"/>
                </a:solidFill>
              </a:rPr>
              <a:t>živo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>
              <a:spcBef>
                <a:spcPts val="1000"/>
              </a:spcBef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1800" dirty="0">
                <a:solidFill>
                  <a:schemeClr val="lt1"/>
                </a:solidFill>
              </a:rPr>
              <a:t>Dialog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1800" b="0" i="0" u="none" strike="noStrike" cap="none" dirty="0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Igranje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lt1"/>
                </a:solidFill>
              </a:rPr>
              <a:t>vlog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b="0" i="0" u="none" strike="noStrike" cap="none" dirty="0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✔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Timsko</a:t>
            </a:r>
            <a:r>
              <a:rPr lang="en-US" sz="1800" dirty="0">
                <a:solidFill>
                  <a:schemeClr val="lt1"/>
                </a:solidFill>
              </a:rPr>
              <a:t> </a:t>
            </a:r>
            <a:r>
              <a:rPr lang="en-US" sz="1800" dirty="0" err="1">
                <a:solidFill>
                  <a:schemeClr val="lt1"/>
                </a:solidFill>
              </a:rPr>
              <a:t>delo</a:t>
            </a:r>
            <a:endParaRPr sz="1200" b="0" i="0" u="none" strike="noStrike" cap="none" dirty="0" err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>
              <a:spcBef>
                <a:spcPts val="1000"/>
              </a:spcBef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n-US" sz="2000" dirty="0" err="1">
                <a:solidFill>
                  <a:schemeClr val="lt1"/>
                </a:solidFill>
              </a:rPr>
              <a:t>Usposabljanje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prek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spleta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  <a:p>
            <a:pPr marL="457200" lvl="1">
              <a:spcBef>
                <a:spcPts val="1000"/>
              </a:spcBef>
              <a:buClr>
                <a:srgbClr val="FFDA4C"/>
              </a:buClr>
              <a:buSzPts val="2400"/>
            </a:pPr>
            <a:r>
              <a:rPr lang="en-US" sz="2000" dirty="0">
                <a:solidFill>
                  <a:srgbClr val="FFDA4C"/>
                </a:solidFill>
              </a:rPr>
              <a:t>✔</a:t>
            </a:r>
            <a:r>
              <a:rPr lang="en-US" sz="2000" dirty="0" err="1">
                <a:solidFill>
                  <a:schemeClr val="lt1"/>
                </a:solidFill>
              </a:rPr>
              <a:t>Izbrani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videoposnetki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ali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videoposnetki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lastne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izdelave</a:t>
            </a:r>
            <a:endParaRPr lang="en-US" sz="2000" dirty="0">
              <a:solidFill>
                <a:schemeClr val="lt1"/>
              </a:solidFill>
            </a:endParaRPr>
          </a:p>
          <a:p>
            <a:pPr marL="457200" lvl="1">
              <a:spcBef>
                <a:spcPts val="1000"/>
              </a:spcBef>
              <a:buClr>
                <a:srgbClr val="FFDA4C"/>
              </a:buClr>
              <a:buSzPts val="2400"/>
            </a:pPr>
            <a:r>
              <a:rPr lang="en-US" sz="2000" dirty="0">
                <a:solidFill>
                  <a:srgbClr val="FFDA4C"/>
                </a:solidFill>
              </a:rPr>
              <a:t>✔</a:t>
            </a:r>
            <a:r>
              <a:rPr lang="en-US" sz="2000" dirty="0" err="1">
                <a:solidFill>
                  <a:schemeClr val="lt1"/>
                </a:solidFill>
              </a:rPr>
              <a:t>Praktična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uporaba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nekaterih</a:t>
            </a:r>
            <a:r>
              <a:rPr lang="en-US" sz="2000" dirty="0">
                <a:solidFill>
                  <a:schemeClr val="lt1"/>
                </a:solidFill>
              </a:rPr>
              <a:t> </a:t>
            </a:r>
            <a:r>
              <a:rPr lang="en-US" sz="2000" dirty="0" err="1">
                <a:solidFill>
                  <a:schemeClr val="lt1"/>
                </a:solidFill>
              </a:rPr>
              <a:t>nasvetov</a:t>
            </a:r>
            <a:r>
              <a:rPr lang="en-US" sz="2000" dirty="0">
                <a:solidFill>
                  <a:schemeClr val="lt1"/>
                </a:solidFill>
              </a:rPr>
              <a:t>, </a:t>
            </a:r>
            <a:r>
              <a:rPr lang="en-US" sz="2000" dirty="0" err="1">
                <a:solidFill>
                  <a:schemeClr val="lt1"/>
                </a:solidFill>
              </a:rPr>
              <a:t>sprejetih</a:t>
            </a:r>
            <a:r>
              <a:rPr lang="en-US" sz="2000" dirty="0">
                <a:solidFill>
                  <a:schemeClr val="lt1"/>
                </a:solidFill>
              </a:rPr>
              <a:t> v </a:t>
            </a:r>
            <a:r>
              <a:rPr lang="en-US" sz="2000" dirty="0" err="1">
                <a:solidFill>
                  <a:schemeClr val="lt1"/>
                </a:solidFill>
              </a:rPr>
              <a:t>učilnici</a:t>
            </a:r>
            <a:endParaRPr lang="en-US" sz="2000" dirty="0">
              <a:solidFill>
                <a:schemeClr val="lt1"/>
              </a:solidFill>
            </a:endParaRPr>
          </a:p>
          <a:p>
            <a:pPr marL="685800" lvl="1" indent="-228600">
              <a:spcBef>
                <a:spcPts val="1000"/>
              </a:spcBef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>
                <a:solidFill>
                  <a:schemeClr val="lt1"/>
                </a:solidFill>
              </a:rPr>
              <a:t>Nekaj </a:t>
            </a:r>
            <a:r>
              <a:rPr lang="en-US" sz="2000" dirty="0" err="1">
                <a:solidFill>
                  <a:schemeClr val="lt1"/>
                </a:solidFill>
              </a:rPr>
              <a:t>sodelovalnega</a:t>
            </a:r>
            <a:r>
              <a:rPr lang="en-US" sz="2000" dirty="0">
                <a:solidFill>
                  <a:schemeClr val="lt1"/>
                </a:solidFill>
              </a:rPr>
              <a:t> dela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n-US" sz="2000" dirty="0" err="1">
                <a:solidFill>
                  <a:schemeClr val="lt1"/>
                </a:solidFill>
              </a:rPr>
              <a:t>Simulacija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BC42"/>
              </a:buClr>
              <a:buSzPts val="1600"/>
              <a:buFont typeface="Calibri"/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6" descr="Κύκλοι με βέλη περίγραμ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1283" y="437052"/>
            <a:ext cx="1742309" cy="1742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2000"/>
            </a:pPr>
            <a:r>
              <a:rPr lang="en-US" sz="2000" dirty="0" err="1"/>
              <a:t>Enota</a:t>
            </a:r>
            <a:r>
              <a:rPr lang="en-US" sz="2000" dirty="0"/>
              <a:t> 2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Uvod</a:t>
            </a:r>
            <a:r>
              <a:rPr lang="en-US" dirty="0"/>
              <a:t> k </a:t>
            </a:r>
            <a:r>
              <a:rPr lang="en-US" dirty="0" err="1"/>
              <a:t>digitalnim</a:t>
            </a:r>
            <a:r>
              <a:rPr lang="en-US" dirty="0"/>
              <a:t> </a:t>
            </a:r>
            <a:r>
              <a:rPr lang="en-US" dirty="0" err="1"/>
              <a:t>denarnim</a:t>
            </a:r>
            <a:r>
              <a:rPr lang="en-US" dirty="0"/>
              <a:t> </a:t>
            </a:r>
            <a:r>
              <a:rPr lang="en-US" dirty="0" err="1"/>
              <a:t>nakazilom</a:t>
            </a:r>
            <a:r>
              <a:rPr lang="en-US" dirty="0"/>
              <a:t> </a:t>
            </a:r>
          </a:p>
        </p:txBody>
      </p:sp>
      <p:sp>
        <p:nvSpPr>
          <p:cNvPr id="157" name="Google Shape;157;p7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/>
              <a:t>Cilji</a:t>
            </a:r>
          </a:p>
        </p:txBody>
      </p:sp>
      <p:sp>
        <p:nvSpPr>
          <p:cNvPr id="158" name="Google Shape;158;p7"/>
          <p:cNvSpPr txBox="1">
            <a:spLocks noGrp="1"/>
          </p:cNvSpPr>
          <p:nvPr>
            <p:ph type="body" idx="2"/>
          </p:nvPr>
        </p:nvSpPr>
        <p:spPr>
          <a:xfrm>
            <a:off x="617620" y="2849843"/>
            <a:ext cx="6218186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ts val="2000"/>
              <a:buNone/>
            </a:pPr>
            <a:r>
              <a:rPr lang="en-US" sz="2000" dirty="0"/>
              <a:t>Ob </a:t>
            </a:r>
            <a:r>
              <a:rPr lang="en-US" sz="2000" dirty="0" err="1"/>
              <a:t>zaključku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enote</a:t>
            </a:r>
            <a:r>
              <a:rPr lang="en-US" sz="2000" dirty="0"/>
              <a:t> </a:t>
            </a:r>
            <a:r>
              <a:rPr lang="en-US" sz="2000" dirty="0" err="1"/>
              <a:t>boste</a:t>
            </a:r>
            <a:r>
              <a:rPr lang="en-US" sz="2000" dirty="0"/>
              <a:t>:</a:t>
            </a:r>
            <a:endParaRPr dirty="0"/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000" dirty="0" err="1"/>
              <a:t>razumeli</a:t>
            </a:r>
            <a:r>
              <a:rPr lang="en-US" sz="2000" dirty="0"/>
              <a:t> </a:t>
            </a:r>
            <a:r>
              <a:rPr lang="en-US" sz="2000" dirty="0" err="1"/>
              <a:t>vlogo</a:t>
            </a:r>
            <a:r>
              <a:rPr lang="en-US" sz="2000" dirty="0"/>
              <a:t> </a:t>
            </a:r>
            <a:r>
              <a:rPr lang="en-US" sz="2000" dirty="0" err="1"/>
              <a:t>digitalnih</a:t>
            </a:r>
            <a:r>
              <a:rPr lang="en-US" sz="2000" dirty="0"/>
              <a:t> </a:t>
            </a:r>
            <a:r>
              <a:rPr lang="en-US" sz="2000" dirty="0" err="1"/>
              <a:t>denarnih</a:t>
            </a:r>
            <a:r>
              <a:rPr lang="en-US" sz="2000" dirty="0"/>
              <a:t> </a:t>
            </a:r>
            <a:r>
              <a:rPr lang="en-US" sz="2000" dirty="0" err="1"/>
              <a:t>nakazil</a:t>
            </a:r>
            <a:r>
              <a:rPr lang="en-US" sz="2000" dirty="0"/>
              <a:t>,</a:t>
            </a:r>
            <a:endParaRPr dirty="0"/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000" dirty="0" err="1"/>
              <a:t>poznali</a:t>
            </a:r>
            <a:r>
              <a:rPr lang="en-US" sz="2000" dirty="0"/>
              <a:t> </a:t>
            </a:r>
            <a:r>
              <a:rPr lang="en-US" sz="2000" dirty="0" err="1"/>
              <a:t>osnovne</a:t>
            </a:r>
            <a:r>
              <a:rPr lang="en-US" sz="2000" dirty="0"/>
              <a:t> </a:t>
            </a:r>
            <a:r>
              <a:rPr lang="en-US" sz="2000" dirty="0" err="1"/>
              <a:t>digitalne</a:t>
            </a:r>
            <a:r>
              <a:rPr lang="en-US" sz="2000" dirty="0"/>
              <a:t> </a:t>
            </a:r>
            <a:r>
              <a:rPr lang="en-US" sz="2000" dirty="0" err="1"/>
              <a:t>veščine</a:t>
            </a:r>
            <a:r>
              <a:rPr lang="en-US" sz="2000" dirty="0"/>
              <a:t>,</a:t>
            </a:r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000" dirty="0" err="1"/>
              <a:t>razumeli</a:t>
            </a:r>
            <a:r>
              <a:rPr lang="en-US" sz="2000" dirty="0"/>
              <a:t> </a:t>
            </a:r>
            <a:r>
              <a:rPr lang="en-US" sz="2000" dirty="0" err="1"/>
              <a:t>pomembnost</a:t>
            </a:r>
            <a:r>
              <a:rPr lang="en-US" sz="2000" dirty="0"/>
              <a:t> </a:t>
            </a:r>
            <a:r>
              <a:rPr lang="en-US" sz="2000" dirty="0" err="1"/>
              <a:t>digitalnih</a:t>
            </a:r>
            <a:r>
              <a:rPr lang="en-US" sz="2000" dirty="0"/>
              <a:t> </a:t>
            </a:r>
            <a:r>
              <a:rPr lang="en-US" sz="2000" dirty="0" err="1"/>
              <a:t>orodij</a:t>
            </a:r>
            <a:r>
              <a:rPr lang="en-US" sz="2000" dirty="0"/>
              <a:t>,</a:t>
            </a:r>
            <a:endParaRPr dirty="0"/>
          </a:p>
          <a:p>
            <a:pPr marL="228600" indent="-228600">
              <a:spcBef>
                <a:spcPts val="1200"/>
              </a:spcBef>
              <a:buSzPts val="2000"/>
              <a:buFont typeface="Calibri"/>
              <a:buChar char="✔"/>
            </a:pPr>
            <a:r>
              <a:rPr lang="en-US" sz="2000" dirty="0"/>
              <a:t>I</a:t>
            </a:r>
            <a:r>
              <a:rPr lang="sl-SI" sz="2000" dirty="0"/>
              <a:t>meli večje</a:t>
            </a:r>
            <a:r>
              <a:rPr lang="en-US" sz="2000" dirty="0"/>
              <a:t> </a:t>
            </a:r>
            <a:r>
              <a:rPr lang="en-US" sz="2000" dirty="0" err="1"/>
              <a:t>zaupanje</a:t>
            </a:r>
            <a:r>
              <a:rPr lang="en-US" sz="2000" dirty="0"/>
              <a:t> v </a:t>
            </a:r>
            <a:r>
              <a:rPr lang="en-US" sz="2000" dirty="0" err="1"/>
              <a:t>uporabo</a:t>
            </a:r>
            <a:r>
              <a:rPr lang="en-US" sz="2000" dirty="0"/>
              <a:t> </a:t>
            </a:r>
            <a:r>
              <a:rPr lang="en-US" sz="2000" dirty="0" err="1"/>
              <a:t>tehnologije</a:t>
            </a:r>
            <a:r>
              <a:rPr lang="en-US" sz="2000" dirty="0"/>
              <a:t>.</a:t>
            </a:r>
            <a:endParaRPr sz="2000" dirty="0">
              <a:highlight>
                <a:srgbClr val="FFFF00"/>
              </a:highlight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9436963" y="6574524"/>
            <a:ext cx="1911702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0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Jcomp,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9508" y="2056233"/>
            <a:ext cx="5581536" cy="372176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/>
          <p:nvPr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dk1"/>
                </a:solidFill>
              </a:rPr>
              <a:t>Prejemanje</a:t>
            </a:r>
            <a:r>
              <a:rPr lang="en-US" sz="2000" dirty="0">
                <a:solidFill>
                  <a:schemeClr val="dk1"/>
                </a:solidFill>
              </a:rPr>
              <a:t> in </a:t>
            </a:r>
            <a:r>
              <a:rPr lang="en-US" sz="2000" dirty="0" err="1">
                <a:solidFill>
                  <a:schemeClr val="dk1"/>
                </a:solidFill>
              </a:rPr>
              <a:t>pošiljanje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  <a:r>
              <a:rPr lang="en-US" sz="2000" dirty="0" err="1">
                <a:solidFill>
                  <a:schemeClr val="dk1"/>
                </a:solidFill>
              </a:rPr>
              <a:t>denarja</a:t>
            </a:r>
            <a:r>
              <a:rPr lang="en-US" sz="2000" dirty="0">
                <a:solidFill>
                  <a:schemeClr val="dk1"/>
                </a:solidFill>
              </a:rPr>
              <a:t> 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557999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Kaj je </a:t>
            </a:r>
            <a:r>
              <a:rPr lang="en-US" dirty="0" err="1"/>
              <a:t>digitalno</a:t>
            </a:r>
            <a:r>
              <a:rPr lang="en-US" dirty="0"/>
              <a:t> </a:t>
            </a:r>
            <a:r>
              <a:rPr lang="en-US" dirty="0" err="1"/>
              <a:t>denarno</a:t>
            </a:r>
            <a:r>
              <a:rPr lang="en-US" dirty="0"/>
              <a:t> </a:t>
            </a:r>
            <a:r>
              <a:rPr lang="en-US" dirty="0" err="1"/>
              <a:t>nakazilo</a:t>
            </a:r>
            <a:r>
              <a:rPr lang="en-US" dirty="0"/>
              <a:t>?</a:t>
            </a:r>
            <a:endParaRPr dirty="0"/>
          </a:p>
        </p:txBody>
      </p:sp>
      <p:sp>
        <p:nvSpPr>
          <p:cNvPr id="169" name="Google Shape;169;p9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852132" cy="455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rgbClr val="404040"/>
                </a:solidFill>
              </a:rPr>
              <a:t>Digitalno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denarno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nakazilo</a:t>
            </a:r>
            <a:r>
              <a:rPr lang="en-US" dirty="0">
                <a:solidFill>
                  <a:srgbClr val="404040"/>
                </a:solidFill>
              </a:rPr>
              <a:t> je </a:t>
            </a:r>
            <a:r>
              <a:rPr lang="en-US" b="1" dirty="0" err="1">
                <a:solidFill>
                  <a:srgbClr val="404040"/>
                </a:solidFill>
              </a:rPr>
              <a:t>elektronska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storitev</a:t>
            </a:r>
            <a:r>
              <a:rPr lang="en-US" b="1" dirty="0">
                <a:solidFill>
                  <a:srgbClr val="404040"/>
                </a:solidFill>
              </a:rPr>
              <a:t> za </a:t>
            </a:r>
            <a:r>
              <a:rPr lang="en-US" b="1" dirty="0" err="1">
                <a:solidFill>
                  <a:srgbClr val="404040"/>
                </a:solidFill>
              </a:rPr>
              <a:t>pošiljanje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ali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prejemanje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denarja</a:t>
            </a:r>
            <a:r>
              <a:rPr lang="en-US" b="1" dirty="0">
                <a:solidFill>
                  <a:srgbClr val="404040"/>
                </a:solidFill>
              </a:rPr>
              <a:t> s </a:t>
            </a:r>
            <a:r>
              <a:rPr lang="en-US" b="1" dirty="0" err="1">
                <a:solidFill>
                  <a:srgbClr val="404040"/>
                </a:solidFill>
              </a:rPr>
              <a:t>pomočjo</a:t>
            </a:r>
            <a:r>
              <a:rPr lang="en-US" b="1" dirty="0">
                <a:solidFill>
                  <a:srgbClr val="404040"/>
                </a:solidFill>
              </a:rPr>
              <a:t> </a:t>
            </a:r>
            <a:r>
              <a:rPr lang="en-US" b="1" dirty="0" err="1">
                <a:solidFill>
                  <a:srgbClr val="404040"/>
                </a:solidFill>
              </a:rPr>
              <a:t>mobilnih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aplikacij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ali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spletnih</a:t>
            </a:r>
            <a:r>
              <a:rPr lang="en-US" b="1" dirty="0">
                <a:solidFill>
                  <a:srgbClr val="404040"/>
                </a:solidFill>
              </a:rPr>
              <a:t> platform, </a:t>
            </a:r>
            <a:r>
              <a:rPr lang="en-US" b="1" dirty="0" err="1">
                <a:solidFill>
                  <a:srgbClr val="404040"/>
                </a:solidFill>
              </a:rPr>
              <a:t>pri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kateri</a:t>
            </a:r>
            <a:r>
              <a:rPr lang="en-US" b="1" dirty="0">
                <a:solidFill>
                  <a:srgbClr val="404040"/>
                </a:solidFill>
              </a:rPr>
              <a:t> ne </a:t>
            </a:r>
            <a:r>
              <a:rPr lang="en-US" b="1" dirty="0" err="1">
                <a:solidFill>
                  <a:srgbClr val="404040"/>
                </a:solidFill>
              </a:rPr>
              <a:t>potrebujemo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gotovine</a:t>
            </a:r>
            <a:r>
              <a:rPr lang="en-US" b="1" dirty="0">
                <a:solidFill>
                  <a:srgbClr val="404040"/>
                </a:solidFill>
              </a:rPr>
              <a:t> </a:t>
            </a:r>
            <a:r>
              <a:rPr lang="en-US" b="1" dirty="0" err="1">
                <a:solidFill>
                  <a:srgbClr val="404040"/>
                </a:solidFill>
              </a:rPr>
              <a:t>ali</a:t>
            </a:r>
            <a:r>
              <a:rPr lang="en-US" b="1" dirty="0">
                <a:solidFill>
                  <a:srgbClr val="404040"/>
                </a:solidFill>
              </a:rPr>
              <a:t> </a:t>
            </a:r>
            <a:r>
              <a:rPr lang="en-US" b="1" dirty="0" err="1">
                <a:solidFill>
                  <a:srgbClr val="404040"/>
                </a:solidFill>
              </a:rPr>
              <a:t>čekov</a:t>
            </a:r>
            <a:r>
              <a:rPr lang="en-US" b="1" dirty="0">
                <a:solidFill>
                  <a:srgbClr val="404040"/>
                </a:solidFill>
              </a:rPr>
              <a:t>.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40404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404040"/>
                </a:solidFill>
              </a:rPr>
              <a:t>Kako </a:t>
            </a:r>
            <a:r>
              <a:rPr lang="en-US" b="1" dirty="0" err="1">
                <a:solidFill>
                  <a:srgbClr val="404040"/>
                </a:solidFill>
              </a:rPr>
              <a:t>deluje</a:t>
            </a:r>
            <a:r>
              <a:rPr lang="en-US" b="1" dirty="0">
                <a:solidFill>
                  <a:srgbClr val="404040"/>
                </a:solidFill>
              </a:rPr>
              <a:t>: </a:t>
            </a:r>
            <a:r>
              <a:rPr lang="en-US" dirty="0">
                <a:solidFill>
                  <a:srgbClr val="404040"/>
                </a:solidFill>
              </a:rPr>
              <a:t>Ko </a:t>
            </a:r>
            <a:r>
              <a:rPr lang="en-US" dirty="0" err="1">
                <a:solidFill>
                  <a:srgbClr val="404040"/>
                </a:solidFill>
              </a:rPr>
              <a:t>vpišete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prejemnikov</a:t>
            </a:r>
            <a:r>
              <a:rPr lang="en-US" dirty="0">
                <a:solidFill>
                  <a:srgbClr val="404040"/>
                </a:solidFill>
              </a:rPr>
              <a:t> IBAN, </a:t>
            </a:r>
            <a:r>
              <a:rPr lang="en-US" dirty="0" err="1">
                <a:solidFill>
                  <a:srgbClr val="404040"/>
                </a:solidFill>
              </a:rPr>
              <a:t>uporabniško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ime</a:t>
            </a:r>
            <a:r>
              <a:rPr lang="en-US" dirty="0">
                <a:solidFill>
                  <a:srgbClr val="404040"/>
                </a:solidFill>
              </a:rPr>
              <a:t> in </a:t>
            </a:r>
            <a:r>
              <a:rPr lang="en-US" dirty="0" err="1">
                <a:solidFill>
                  <a:srgbClr val="404040"/>
                </a:solidFill>
              </a:rPr>
              <a:t>druge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podatke</a:t>
            </a:r>
            <a:r>
              <a:rPr lang="en-US" dirty="0">
                <a:solidFill>
                  <a:srgbClr val="404040"/>
                </a:solidFill>
              </a:rPr>
              <a:t>, se denar </a:t>
            </a:r>
            <a:r>
              <a:rPr lang="en-US" dirty="0" err="1">
                <a:solidFill>
                  <a:srgbClr val="404040"/>
                </a:solidFill>
              </a:rPr>
              <a:t>prek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banke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ali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aplikacije</a:t>
            </a:r>
            <a:r>
              <a:rPr lang="en-US" dirty="0">
                <a:solidFill>
                  <a:srgbClr val="404040"/>
                </a:solidFill>
              </a:rPr>
              <a:t>  </a:t>
            </a:r>
            <a:r>
              <a:rPr lang="en-US" dirty="0" err="1">
                <a:solidFill>
                  <a:srgbClr val="404040"/>
                </a:solidFill>
              </a:rPr>
              <a:t>varno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prenese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na</a:t>
            </a:r>
            <a:r>
              <a:rPr lang="en-US" dirty="0">
                <a:solidFill>
                  <a:srgbClr val="404040"/>
                </a:solidFill>
              </a:rPr>
              <a:t> </a:t>
            </a:r>
            <a:r>
              <a:rPr lang="en-US" dirty="0" err="1">
                <a:solidFill>
                  <a:srgbClr val="404040"/>
                </a:solidFill>
              </a:rPr>
              <a:t>njegov</a:t>
            </a:r>
            <a:r>
              <a:rPr lang="en-US" dirty="0">
                <a:solidFill>
                  <a:srgbClr val="404040"/>
                </a:solidFill>
              </a:rPr>
              <a:t> </a:t>
            </a:r>
            <a:r>
              <a:rPr lang="en-US" dirty="0" err="1">
                <a:solidFill>
                  <a:srgbClr val="404040"/>
                </a:solidFill>
              </a:rPr>
              <a:t>račun</a:t>
            </a:r>
            <a:r>
              <a:rPr lang="en-US" dirty="0">
                <a:solidFill>
                  <a:srgbClr val="404040"/>
                </a:solidFill>
              </a:rPr>
              <a:t>.  </a:t>
            </a:r>
            <a:endParaRPr dirty="0"/>
          </a:p>
        </p:txBody>
      </p:sp>
      <p:sp>
        <p:nvSpPr>
          <p:cNvPr id="170" name="Google Shape;170;p9"/>
          <p:cNvSpPr/>
          <p:nvPr/>
        </p:nvSpPr>
        <p:spPr>
          <a:xfrm>
            <a:off x="7134536" y="40640"/>
            <a:ext cx="5016824" cy="39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7858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8246006" y="6353504"/>
            <a:ext cx="30471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>
              <a:buSzPts val="1000"/>
            </a:pPr>
            <a:r>
              <a:rPr lang="en-US" sz="10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Slika: </a:t>
            </a:r>
            <a:r>
              <a:rPr lang="en-US" sz="1000" b="0" i="0" u="sng" strike="noStrike" cap="none" dirty="0">
                <a:solidFill>
                  <a:schemeClr val="dk1"/>
                </a:solidFill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9886" y="1976105"/>
            <a:ext cx="5337630" cy="35584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82;p14">
            <a:extLst>
              <a:ext uri="{FF2B5EF4-FFF2-40B4-BE49-F238E27FC236}">
                <a16:creationId xmlns:a16="http://schemas.microsoft.com/office/drawing/2014/main" id="{43CBEEB6-1449-00B8-1EB5-6BB26BB7263F}"/>
              </a:ext>
            </a:extLst>
          </p:cNvPr>
          <p:cNvSpPr/>
          <p:nvPr/>
        </p:nvSpPr>
        <p:spPr>
          <a:xfrm>
            <a:off x="8382000" y="0"/>
            <a:ext cx="3804376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rgbClr val="1C2E78"/>
                </a:solidFill>
              </a:rPr>
              <a:t>4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.2 </a:t>
            </a:r>
            <a:r>
              <a:rPr lang="pl-PL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Uvod k digitalnim denarnim nakazilom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M4-EN"/>
  <p:tag name="ISPRING_PLAYERS_CUSTOMIZATION_2" val="UEsDBBQAAgAIAKl2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umFJa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O6YUlo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7phSWlPMzAiNAwAAjhAAACcAAAB1bml2ZXJzYWwvZmxhc2hfcHVibGlzaGluZ19zZXR0aW5ncy54bWztWM1y2zYQvuspMOzkGNFOnCb1UPKk+plqYksek23jk2dFQCLG+GEJQIpyytP0wfokXRCSItVOSidR65n2oJG42P32w+5il1By9k4KsmCV4Vp1ouP2UUSYyjXlat6Jfs6GT19FxFhQFIRWrBMpHZGzbisp3VRwU6TMWlQ1BGGUOS1tJyqsLU/jeLlctrkpK7+qhbOIb9q5lnFZMcOUZVVcCljhl12VzERrhAYA+JFarc26rRYhSUC60NQJRjhF5or7TYEYCjBFFAe1KeS380o7RXta6IpU82kn+q436B/3n290AlSfS6Z8TEwXhV5sT4FS7lmASPl7RgrG5wXSfXkSkSWntuhEz048CmrHd1Fq7LB18Cg9jTFQdg0vmQUKFsJj8GfZO2s2giCiKwWS5xmuEL//TtTPbn66vhxcnY/Gb26yyeQ8G10GErVNvI+TxPuOEiSkXZWzrZ8ErIW8QN5oMwNhWBLvijZq3GcQcssXGBP2F5ozJ0TqylJXtmsrx2oau8ItvU/AJDOt9vbun8lUC0xtTQqrVE4ZHYNkO8lOb7kaouZxRGYYJ7HqRJOSKZKCwgLjFgTPtwDGTY3lti6s4Vr7dcVBEMTDE8DIRRp9pBB2lhdQGbZLbbNifFrz7q/aCUpW2hHBbxmxmmCIncRfBSO7+SezSstaihVqiREcPS44WzJ6VsdrDfgpR9foQjq0xONQCmaDh98cf0+mbKYrxGWwwMODcm4CfvtBwCUY8xEUNhyfpOej/uBmNO4P3j7xGwS6AJU/EBxrisnSHgQfVkRpu7HDcOTgDKuTQjmt15rsrf3ladiWNeb5G2VjD99w6QR8S/htQHagD5jyw3h5SOL/lkFjtwUs6oPuD28NjUecY0oCJi7k2JK4WrfBBoA5KKKVWBHIsTMb3zYWXDuDktAgArT5cobBHsu0fppj+0SPFWVVI8ij42fPT158//LVD6ft+I8Pvz/9rNF6Zl0K8O7C0Op9dmrdsR3qSvrqoTv2o3E2uHrdy0a/jLLrm2zwNtsHqDndbddJ7EfJ/ZPFj6pHO1iuB2mT3IwnTbQmb5poXYXJdbkztRpRwE40DycLe5HgkmPmDlZX/1BtfPVbRyiuw9TGYw7c1x6q/2rcHvdr7oEilw4uRj9Ozvv/n9l/K4LhaXtd3LsfJvG9F1i/IrniEsPq3yu2t97ui5MjvHHeu9RqIdr+fwjd1p9QSwMEFAACAAgA7phSWnD0HBt+AwAAsQwAACEAAAB1bml2ZXJzYWwvZmxhc2hfc2tpbl9zZXR0aW5ncy54bWyVV9tu4zYQfc9XGF6gaF/irpPWG6wiwLFdYNE0GzRB3ilrbBOhSIEcOfXfdyhSEmlLa2+EAOHMOeRcDodIYt65HO1BG67k/Xg6Tq9Go2RdaQ0SX6EoBUMYZczAEyvgfvzMJILgZvTrLwK/pr+NJ46ghNIvgMjl1lhLYxvx/H6cVYhKXq8VcSVeS6ULJsbpp7/qn2RSI8+xFAV5KWfD1tAd88f0y8PyIoo/4/ZhtlzcDRHWqiiZPDyqrbrO2Pp9q1Ulcxvajf2GaLtDCVpw+X42IiovfkMoophWn1fT1fQySqnBGLAh3S3n0/mfZ1mCZSDa7Ge3X27nF3K6o37cmCPanhuONW02nd3MbodoJdtCXOTFavl5eTOMl7R73JUfxuUICP/h2czpKhxA/9TmqqzKn9FIqdXWFvSIM7PfWY5QLKfrR4Tlnf3OEmxC9qCzgjSC59QGpXMnxd/tNwQeqqX/MxwSib3bWoln24Sj6WEVkglIUVeQTJqV85md+vheIV0mSDdMGAKEpg70TBk+s8pEsM7YAf+FDy7zEOUtHeRNiaqAhYs4RMaOjrBYPNSjJcS2tiBGDXtvdLkeGTvkE1X2BBkYO+SLbdh3KQ4n8GOP4zSSeGC+n0EDfPRRB8gNktEy91s3q8Zrj3q0N90EZ3tDgylUDmktrVdegO1cMqltLqbJSVCJZHu+ZUgv1T8Wlx3qbEwyOXJ4tfVrK0GOAvokt1aVNhQMud/i5Hs8juIeDzPHR9hgg46NXVfsixGKoV5fnS12c0hbOLceIT0o9+OC6XfQr0oJMx55Hl1CKrp7mk8ZdmTTgwr6m9yogFOfPUSSCsFcClbuIl4KZ4hsvSsopqEU2pq61vZ3MPHH9rVWVkUGekWK4NBIMrY53I5vd4J+8Y3DB+QxYcDpmLij7STjreIDg5cAML3eNffBLZynqARyAXsQ3hsY6oSHMksM6b8vXyuvWJSB5SJF+inUKSUaoZGjh/BGcfUznOcC1SPLTJ1aNFSaGd9NlWjqN5PSqjU83hm8lqKdyd9XQ+pWVFBWoXpBptGf3K199mwPc8mLegiRA1vV9HkcRyhV+rrUzibgE3sXgn272s3aDHs8QxQ7atNpH6X2HM/ZV7qg6UYDhDO2Nl4Fr8DfcMgU0/lTC4mehR63Y1OO9HLWI5uGfVFiMglMrjltG+hv+lcl/R9QSwMEFAACAAgA7phSWoEY4liHAwAAGBAAACYAAAB1bml2ZXJzYWwvaHRtbF9wdWJsaXNoaW5nX3NldHRpbmdzLnhtbO1XX3MaNxB/51NorpPHcHHiNqnnwJMCnjCxgfFd2/jJs5wEp4lOuuoPhDzl0/SD9ZN0dQICMXHPaUjbmT4woNXub1e7P+2i5PxdKciCacOV7EQn7ScRYTJXlMt5J/o5u3j8IiLGgqQglGSdSKqInHdbSeWmgpsiZdaiqiEII81ZZTtRYW11FsfL5bLNTaX9rhLOIr5p56qMK80Mk5bpuBKwwi+7qpiJ1ggNAPBTKrk267ZahCQB6UpRJxjhFCOX3B8KxCtbiigOWlPI3861cpL2lFCa6Pm0E33XG/RP+s82OgGpz0smfUpMF4VebM+AUu6DAJHy94wUjM8LjPb5aUSWnNqiEz099SioHd9FqbHDycGj9BSmQNo1fMksULAQlsGfZe+s2QiCiK4klDzPcIf443eifnb76mYyuL4cjl7fZuPxZTachCBqm3gfJ4n3HSUYkHI6Z1s/CVgLeYFxo80MhGFJvCvaqHFfQMgtX2BO2CdhzpwQqasqpW3XasfqMHaF2/A+A5PMlNw7u1+TqRJY2TooJGk5ZXQEJeZgciEjMsPEiFUnGldMkhQkEopbEDzfWhg3NZbbmkgXa+2XmoMgSBZkPCNXafTRZzhKXoA2bDeWzY7xdcy7vyonKFkpRwR/y4hVBHPqSvxVMLJbcDLTqqylAowlRnD0uOBsyeh5naA14Occ3aCL0qEl0r8SzAYPvzn+nkzZTGnEZbDAy4JybgJ++0HAFRjzERQ2MT5KL4f9we1w1B+8eeQPCHQBMn8gOJKIlZU9Cj6siFR2Y4fpyMEZVheFclrvNTlb+8vLsOUx1vkrVWMP3/DSCfia8NuE7EAfseTH8fKQwv9lBI3dFrCoL7q/vDU0XnGOJQmYuJFjt+Jy3fcaAOYgiZJiRSDHVmx821hw5QxKQoMI0ObLIwz2SNN6NcfZiB41ZboR5JOTp89Ov//h+Ysfz9rxHx9+f3yv0XpITQR4d2FK9e4dU3dsL5QuPXvojv1wlA2uX/ay4S/D7OY2G7zJ9gHqmO626yT2s+PwKPGz6dNJMv3nRsnNIG1SjdG4idb4dROt6zCrJjtzqlEI2Hvm4S5h9xG85FirozHpG7Hh4B8Lfi8dAoGOw4Z/c6oOXpz/U9WYVeZQlyEpK7k3+kbt5khZSwdXw5/Gl/2jpo83y99/kHR/N31htX3v7T3wkvjgC7SF8v3XfLf1J1BLAwQUAAIACADumFJaOjKvrLEBAABwBgAAHwAAAHVuaXZlcnNhbC9odG1sX3NraW5fc2V0dGluZ3MuanONlMFPwjAUxu/8FWReDdGBDrwBw8SEg4ncjIduPMdC19e0BUHj/+46BLruTVkv9MuP7/W9rd9Xp1s+QRp0H7pf1e9q/1zfVxpYzagNXNd13qIXVg80z5ewyAvguYDAQ7YWeWdcw0n/PiOUcyAq12T/Yn21YxjgycwRJSUqwldT4JYAPyhwR4mfx393nMYOTTmjTjbGoOilKAwI0xOoClYxwdVj9bg9ejBuQf2DvrMUaqZ34XASt5Jnx8Ekiqcjl0uxkEzs55hhL2HpOlO4Ecvf+n27XHq1l6DKl75uK8tzbZ4MFH7h2e0snIXtpFSgNfzWHcXjcHxPwpwlwN2GosFwMP4DrRk3B+rR21zn5khHYdSPBi4tWQaNKU1n8W3cr2Oi9GpMs1H8wBnYmbZmJGd7UJdYodzIC16gVJjZiTTRyC4S5ciWucgOXDyyi+TsYa1t27dRpUYvQbU8fRU3drlMYxi1a4beNVsRV7loyxcqGzzNkJdbe1XnVC5wShSUiERh2RpU5yA9Hsf4WWP3r2XjTK1BLRB5maDdgBnD0lVRJkp5/jc3Gcijphc35R+r8/0DUEsDBBQAAgAIAO6YUlqPjqkydAAAAHoAAAAcAAAAdW5pdmVyc2FsL2xvY2FsX3NldHRpbmdzLnhtbA3MPQoCQQxA4X5PEVKIFutPJ7gz29kpgusBwk6UgUwiO0H09k73io83jN8i8OGlZtOAh+0egXW2lPUV8DGd+yNCddJEYsoB1RDG2A1iM8md3Rus8Bb68TJxaeF8pdLkjdRZcoX1SvwUN9DDpX2fmRPuYvcHUEsDBBQAAgAIAO+YUlpBNwcTDgUAAKwaAAAXAAAAdW5pdmVyc2FsL3VuaXZlcnNhbC5wbmfrDPBz5+WS4mJgYOD19HAJYmBgiWBgYC7iYAOKhE2urwZSjMVB7k4M687JvARyWNIdfR0ZGDb2c/9JZAXyOQs8IosZGPgOgzDj8fwVKQwMUo6eLo4hFXFv725cHZPJ2J743y3799u3l9nfbLuddNAolutg3lsW7t1vdZJKJhZENglOVWWR/DnJ2uCYfsH+z+d8jJ7b8f/xYCp+dk7y0pzp1ul1ZUB7GBQEI0CUUiPIVgUhsjmLlh749OmptzEEbL6bf7UogREofsOYUpNHOaOcUc4oZ5QzyhnljHJGOaOcUc4oZ5QzyhnljHJGOaOcUc4ohwpjmKtZxGADmLbvv76+/l31ycNpTNwguf/+4OHMDhYxINnggYuzY1P93y/zD2+/v9fOpvLbq791/1bb1xda79v20er467uPNs55rrABqOyA6N4d1dU/jl6vnxn3pn6l9PryPe9E+5/a9EMMWbT8/Ptl4t/jfx17Hfcx4txnsA0N2rNir9w/FXamb//UXEWIKWf1XuSnaqcdv39qWwSfzuM2/fN1/79/N2/4+Wq2/DL9lNTHlseKe5/rmE8G6Y822G22b+raGbL12reTNDfc2VtZflH6Ss9zOXtmoGHfsspsa7SjDa3/hW07GpTw89d2e7/6D5bmdaAh6zdX30T9CNuWVPZnbU730gNFvevDpWC6dPek3v//dfnvdJs9/3+/MXx+r+vmx+c3TM9VAxUa/V44XQKi36qi9H7d91//btrd0f4q892j9gTQJ/bHj+2cd+9w6R7xzcen5k5kPr18Sr8w0K0H4s6uaw7/djr+/9t/M+0qfv3J+7XDO+fomx/FuXM+r/w474zc9tLoGJUNV6q3MsBVP3r39q+xLF/9j8v7l/fvvAIy/vmxnfK931O+zVh7+9GbxtSau5/eFGoD3d2wd1Ysu33J41m/M2p8nkl997K9C3L1HYvvl/u55i52l9l+9CbzaYudv1ZbAs3fEL759YP2Nyc3h38//+Hgj+9vCqffASm/t/TeZN1zYhF13//av/9/TVsK6tMfir/nyPNa5QHd6/1GSF701iOdxqcV56d+fH7RYuXaiayQcJP9M6F2XT6f1V2IUfsCM7plIuz2LXz7o+KCxc5PgYqg0fPVN0s/OJeflN5tlwKM5vnV03+tnadblDAzt2VqkbwYFhXF0/c8fC8mzqmzee2fV0KwoE/1n3//rv1l9q/daeBY3Gl27ueVCv+0/tu7dNcJRRzjLUiXl/x1pZ4JZuIrv/0Zy+4wl5aCzEx+HONvL2Vyr/vm41PbdlQkWP49teTyCaN/Mv///fiYDAugq70nCr4/u/vXWI5v/8/H9sv6rb9DY1iu9/sDocLM7tV/2E6/3M7du8Lon+0/mbR+dmhEwBJ14dbqDXPcpgVvPs4EjVRY4t4RlSBpvffw+4tvCmHWRd8Ehtv2TbrrxCL6vsf8vPFmI4aMUISdaHjbzcfABJWwPu36we2bRDc/zk+Njvmq7MQvCw6b8Pt/DPaK/btkHve963jRPHfvxqdS91fbQhP9D6EZN79+mL7Pv7by7HKbaZ9torh0rlcUb5vHAZS+07Tb/P26T9w8z+9U7H1cur5C53nlFpEIvb/PpgiDs9tHYIJ8CEw0l7Mf6+c+Lu27vvtosuX5RM0NPNOril91gkqVGr3T4AKo4b8qKEMzuIALGwcVGnBU2g/XM65cdTP5nFLMDpCAp6ufyzqnhCYAUEsDBBQAAgAIAO+YUlo6nedwSwAAAGsAAAAbAAAAdW5pdmVyc2FsL3VuaXZlcnNhbC5wbmcueG1ss7GvyM1RKEstKs7Mz7NVMtQzULK34+WyKShKLctMLVeoAIoBBSFASaESyDVCcMszU0oygEIGFhYIwYzUzPSMElslC0MzuKA+0EwAUEsBAgAAFAACAAgAqXZQTzZhWAJHAwAA4QkAABQAAAAAAAAAAQAAAAAAAAAAAHVuaXZlcnNhbC9wbGF5ZXIueG1sUEsBAgAAFAACAAgA7phSWrU39KgcBQAA4RMAAB0AAAAAAAAAAQAAAAAAeQMAAHVuaXZlcnNhbC9jb21tb25fbWVzc2FnZXMubG5nUEsBAgAAFAACAAgA7phSWhUeYBujAAAAfwEAAC4AAAAAAAAAAQAAAAAA0AgAAHVuaXZlcnNhbC9wbGF5YmFja19hbmRfbmF2aWdhdGlvbl9zZXR0aW5ncy54bWxQSwECAAAUAAIACADumFJaU8zMCI0DAACOEAAAJwAAAAAAAAABAAAAAAC/CQAAdW5pdmVyc2FsL2ZsYXNoX3B1Ymxpc2hpbmdfc2V0dGluZ3MueG1sUEsBAgAAFAACAAgA7phSWnD0HBt+AwAAsQwAACEAAAAAAAAAAQAAAAAAkQ0AAHVuaXZlcnNhbC9mbGFzaF9za2luX3NldHRpbmdzLnhtbFBLAQIAABQAAgAIAO6YUlqBGOJYhwMAABgQAAAmAAAAAAAAAAEAAAAAAE4RAAB1bml2ZXJzYWwvaHRtbF9wdWJsaXNoaW5nX3NldHRpbmdzLnhtbFBLAQIAABQAAgAIAO6YUlo6Mq+ssQEAAHAGAAAfAAAAAAAAAAEAAAAAABkVAAB1bml2ZXJzYWwvaHRtbF9za2luX3NldHRpbmdzLmpzUEsBAgAAFAACAAgA7phSWo+OqTJ0AAAAegAAABwAAAAAAAAAAQAAAAAABxcAAHVuaXZlcnNhbC9sb2NhbF9zZXR0aW5ncy54bWxQSwECAAAUAAIACADvmFJaQTcHEw4FAACsGgAAFwAAAAAAAAAAAAAAAAC1FwAAdW5pdmVyc2FsL3VuaXZlcnNhbC5wbmdQSwECAAAUAAIACADvmFJaOp3ncEsAAABrAAAAGwAAAAAAAAABAAAAAAD4HAAAdW5pdmVyc2FsL3VuaXZlcnNhbC5wbmcueG1sUEsFBgAAAAAKAAoABgMAAHwdAAAAAA=="/>
  <p:tag name="ISPRING_LMS_API_VERSION" val="SCORM 1.2"/>
  <p:tag name="ISPRING_ULTRA_SCORM_COURSE_ID" val="5F2B1C3A-534E-40FA-BF4D-566761D25E97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PRESENTATION_TITLE" val="M4-EN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007F\uFFFD\uFFFD{A396230D-9A3A-426D-B380-67D82CDE4863}&quot;,&quot;C:\\Users\\pantelis\\Documents\\MM\\Slovenian\\Slovenian&quot;]]"/>
  <p:tag name="ISPRING_SCORM_RATE_QUIZZES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3648</Words>
  <Application>Microsoft Office PowerPoint</Application>
  <PresentationFormat>Ευρεία οθόνη</PresentationFormat>
  <Paragraphs>384</Paragraphs>
  <Slides>41</Slides>
  <Notes>41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8" baseType="lpstr">
      <vt:lpstr>Poppins</vt:lpstr>
      <vt:lpstr>Segoe UI Emoji</vt:lpstr>
      <vt:lpstr>Segoe UI</vt:lpstr>
      <vt:lpstr>Calibri,Calibri</vt:lpstr>
      <vt:lpstr>Calibri</vt:lpstr>
      <vt:lpstr>Impact</vt:lpstr>
      <vt:lpstr>Θέμα του Office</vt:lpstr>
      <vt:lpstr>Παρουσίαση του PowerPoint</vt:lpstr>
      <vt:lpstr>Παρουσίαση του PowerPoint</vt:lpstr>
      <vt:lpstr>Moduli</vt:lpstr>
      <vt:lpstr>Enota 1 Uvod  </vt:lpstr>
      <vt:lpstr>Kompetence</vt:lpstr>
      <vt:lpstr>Vsebina usposabljanja</vt:lpstr>
      <vt:lpstr>Metodologija in trajanje usposabljanja</vt:lpstr>
      <vt:lpstr>Enota 2 Uvod k digitalnim denarnim nakazilom </vt:lpstr>
      <vt:lpstr>Kaj je digitalno denarno nakazilo?</vt:lpstr>
      <vt:lpstr>Παρουσίαση του PowerPoint</vt:lpstr>
      <vt:lpstr>Primeri plačevanja z digitalnimi denarnimi nakazili</vt:lpstr>
      <vt:lpstr>Osnovne veščine, potrebne za digitalna denarna nakazila (1/2)</vt:lpstr>
      <vt:lpstr>Osnovne veščine, potrebne za digitalna denarna nakazila (2/2)</vt:lpstr>
      <vt:lpstr>Kaj gre pri digitalnih denarnih nakazilih lahko narobe?</vt:lpstr>
      <vt:lpstr>Enota 3 Razumevanje obrazcev in obveznih podatkovnih polj </vt:lpstr>
      <vt:lpstr>Glavna podatkovna polja </vt:lpstr>
      <vt:lpstr>Nasveti za zagotavljanje točnosti pri digitalnih denarnih nakazilih  (1/2)</vt:lpstr>
      <vt:lpstr>Nasveti za zagotavljanje točnosti pri digitalnih denarnih nakazilih  (2/2)</vt:lpstr>
      <vt:lpstr>Enota 4 Aplikacije za pošiljanje in prejemanje denarja</vt:lpstr>
      <vt:lpstr>Pogosto uporabljane aplikacije za pošiljanje in prejemanje denarja v Romuniji (1/2)</vt:lpstr>
      <vt:lpstr>Pogosto uporabljane aplikacije za pošiljanje in prejemanje denarja v Romuniji  (2/2)</vt:lpstr>
      <vt:lpstr>Nameščanje aplikacij za denarna nakazila in njihova priprava za uporabo</vt:lpstr>
      <vt:lpstr>Enota 5 Prepoznavanje pogostih goljufij in izogibanje goljufijam</vt:lpstr>
      <vt:lpstr>Kaj so poskusi ribarjenja?</vt:lpstr>
      <vt:lpstr>Prakse varnega deljenja podatkov</vt:lpstr>
      <vt:lpstr>Kaj je večfaktorska avtentikacija?</vt:lpstr>
      <vt:lpstr>Enota 6 Dostop do zgodovine transakcij in razumevanje funkcije</vt:lpstr>
      <vt:lpstr>Navigiranje po zgodovini transakcij (1)</vt:lpstr>
      <vt:lpstr>Navigiranje po zgodovini transakcij (2)</vt:lpstr>
      <vt:lpstr>Zakaj je to pomembno?</vt:lpstr>
      <vt:lpstr>Aktivnost: Poznajte svoj IBAN (1)</vt:lpstr>
      <vt:lpstr>Aktivnost: Poznajte svoj IBAN (2)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M4-EN</dc:title>
  <dc:creator>pantelis bbalaouras</dc:creator>
  <cp:lastModifiedBy>pantelis</cp:lastModifiedBy>
  <cp:revision>3349</cp:revision>
  <dcterms:created xsi:type="dcterms:W3CDTF">2020-06-02T13:31:56Z</dcterms:created>
  <dcterms:modified xsi:type="dcterms:W3CDTF">2025-08-01T15:56:48Z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0x0101008450A74BD8A8FB44A1AADE71A798F3E0</vt:lpwstr>
  </property>
</Properties>
</file>