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6" r:id="rId10"/>
    <p:sldId id="307" r:id="rId11"/>
    <p:sldId id="338" r:id="rId12"/>
    <p:sldId id="309" r:id="rId13"/>
    <p:sldId id="310" r:id="rId14"/>
    <p:sldId id="343" r:id="rId15"/>
    <p:sldId id="344" r:id="rId16"/>
    <p:sldId id="339" r:id="rId17"/>
    <p:sldId id="315" r:id="rId18"/>
    <p:sldId id="345" r:id="rId19"/>
    <p:sldId id="316" r:id="rId20"/>
    <p:sldId id="340" r:id="rId21"/>
    <p:sldId id="352" r:id="rId22"/>
    <p:sldId id="346" r:id="rId23"/>
    <p:sldId id="347" r:id="rId24"/>
    <p:sldId id="348" r:id="rId25"/>
    <p:sldId id="349" r:id="rId26"/>
    <p:sldId id="350" r:id="rId27"/>
    <p:sldId id="311" r:id="rId28"/>
    <p:sldId id="312" r:id="rId29"/>
    <p:sldId id="313" r:id="rId30"/>
    <p:sldId id="331" r:id="rId31"/>
    <p:sldId id="314" r:id="rId32"/>
    <p:sldId id="321" r:id="rId33"/>
    <p:sldId id="326" r:id="rId34"/>
    <p:sldId id="328" r:id="rId35"/>
    <p:sldId id="327" r:id="rId36"/>
    <p:sldId id="332" r:id="rId37"/>
    <p:sldId id="351" r:id="rId38"/>
    <p:sldId id="317" r:id="rId39"/>
    <p:sldId id="318" r:id="rId40"/>
    <p:sldId id="319" r:id="rId41"/>
    <p:sldId id="322" r:id="rId42"/>
    <p:sldId id="298" r:id="rId43"/>
    <p:sldId id="334" r:id="rId44"/>
    <p:sldId id="353" r:id="rId45"/>
    <p:sldId id="354" r:id="rId46"/>
    <p:sldId id="355" r:id="rId47"/>
    <p:sldId id="303" r:id="rId48"/>
  </p:sldIdLst>
  <p:sldSz cx="12192000" cy="6858000"/>
  <p:notesSz cx="6858000" cy="9144000"/>
  <p:embeddedFontLst>
    <p:embeddedFont>
      <p:font typeface="Poppins" panose="020B060402020202020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Impact" panose="020B0806030902050204" pitchFamily="34" charset="0"/>
      <p:regular r:id="rId58"/>
    </p:embeddedFont>
  </p:embeddedFontLst>
  <p:custDataLst>
    <p:tags r:id="rId5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LgTqF/dPQ6l3ZQxzsD1r+et5B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764FB-F9CA-4922-8F88-61F4FD7CF441}" v="4" dt="2025-07-19T19:07:15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975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8A81096-8274-D20E-74F1-4655ACAF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>
            <a:extLst>
              <a:ext uri="{FF2B5EF4-FFF2-40B4-BE49-F238E27FC236}">
                <a16:creationId xmlns:a16="http://schemas.microsoft.com/office/drawing/2014/main" id="{FE567C7C-BACE-F0D0-B01E-2DFDA40B32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>
            <a:extLst>
              <a:ext uri="{FF2B5EF4-FFF2-40B4-BE49-F238E27FC236}">
                <a16:creationId xmlns:a16="http://schemas.microsoft.com/office/drawing/2014/main" id="{5ABAE166-EE96-467F-E67D-43B33E7391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>
            <a:extLst>
              <a:ext uri="{FF2B5EF4-FFF2-40B4-BE49-F238E27FC236}">
                <a16:creationId xmlns:a16="http://schemas.microsoft.com/office/drawing/2014/main" id="{EF0E012F-215D-D168-EF20-9914661C87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584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41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11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416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210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A7F40330-1D3A-37AB-7E39-E03412B8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A74EB68B-5E82-BDA0-43C2-6C8232357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089C3FB5-BC4D-525E-BC35-91C3645649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57E6CD7D-F92F-F878-A523-DE673CA6C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267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331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329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92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401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927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A7F40330-1D3A-37AB-7E39-E03412B8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A74EB68B-5E82-BDA0-43C2-6C8232357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089C3FB5-BC4D-525E-BC35-91C3645649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57E6CD7D-F92F-F878-A523-DE673CA6C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180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31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428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740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A7F40330-1D3A-37AB-7E39-E03412B8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A74EB68B-5E82-BDA0-43C2-6C8232357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089C3FB5-BC4D-525E-BC35-91C3645649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57E6CD7D-F92F-F878-A523-DE673CA6C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338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679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421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15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0477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813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0DCC1685-B01E-F06F-6A94-2822A0600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0EEFC521-C953-A32C-0779-21DE07AFD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23D67833-D7CF-451D-CD36-B644DB14BC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E689C6BD-F861-4B1A-DA14-EB00C16DB3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381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276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644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670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582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CF3C7CE6-2F3C-4FB4-1060-68650CA8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370f821f7_1_2:notes">
            <a:extLst>
              <a:ext uri="{FF2B5EF4-FFF2-40B4-BE49-F238E27FC236}">
                <a16:creationId xmlns:a16="http://schemas.microsoft.com/office/drawing/2014/main" id="{3E16706F-C803-1C3B-BCF6-B385DC5A0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32370f821f7_1_2:notes">
            <a:extLst>
              <a:ext uri="{FF2B5EF4-FFF2-40B4-BE49-F238E27FC236}">
                <a16:creationId xmlns:a16="http://schemas.microsoft.com/office/drawing/2014/main" id="{814A8FE5-71A9-406E-ED46-44793802E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2370f821f7_1_2:notes">
            <a:extLst>
              <a:ext uri="{FF2B5EF4-FFF2-40B4-BE49-F238E27FC236}">
                <a16:creationId xmlns:a16="http://schemas.microsoft.com/office/drawing/2014/main" id="{C70A1F7B-1951-FFCB-9F93-A1CCC67B31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639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2843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10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8190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0485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Pravilni odgovor je</a:t>
            </a:r>
            <a:r>
              <a:rPr lang="en-US" dirty="0"/>
              <a:t> D.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7844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dirty="0"/>
              <a:t>Pravilni odgovor je</a:t>
            </a:r>
            <a:r>
              <a:rPr lang="en-US" dirty="0"/>
              <a:t> C.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6492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dirty="0"/>
              <a:t>Pravilni odgovor je</a:t>
            </a:r>
            <a:r>
              <a:rPr lang="en-US" dirty="0"/>
              <a:t> A.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9727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dirty="0"/>
              <a:t>Pravilni odgovor je</a:t>
            </a:r>
            <a:r>
              <a:rPr lang="en-US" dirty="0"/>
              <a:t> B.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983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18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61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02362" y="-3149"/>
            <a:ext cx="1945888" cy="9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1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Uporaba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kreditne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kartice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nakupovanje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blaga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spleta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</a:p>
        </p:txBody>
      </p:sp>
      <p:sp>
        <p:nvSpPr>
          <p:cNvPr id="24" name="Google Shape;24;p61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Εικόνα 1" descr="Εικόνα που περιέχει στιγμιότυπο οθόνης, σύμβολο, Μπλε Majorelle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0404EFB-6EC6-D4B9-907B-0905E2CA2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172" y="6068026"/>
            <a:ext cx="745828" cy="78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2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62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2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2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172A5D9A-EA89-5E15-8D3C-CEC9EA077761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Uporaba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kreditne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kartice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nakupovanje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blaga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spleta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24E26A4D-BA5F-471D-88D1-2B4F72720657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Εικόνα 3" descr="Εικόνα που περιέχει στιγμιότυπο οθόνης, σύμβολο, Μπλε Majorelle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9359BF1-F4AC-6495-896F-3525CEC1E5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172" y="6120778"/>
            <a:ext cx="745828" cy="78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3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63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EBDE3CD3-4FDE-32AB-B42A-9BB80CC597EE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Uporaba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kreditne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kartice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nakupovanje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blaga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spleta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74912460-B208-336B-967C-A915FE1E0A84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4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4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4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64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5" y="6154303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4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65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5D8E28A1-983B-E5BC-AE97-CFEF6CCF4C2C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Uporaba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kreditne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kartice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nakupovanje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blaga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spleta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2CF7C87E-AA94-7D46-8EF1-3D0AFE9ECC27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6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E6585071-C5E9-8F82-20B2-E666CAB0914F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Uporaba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kreditne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kartice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nakupovanje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blaga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spleta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F937BCDA-94D5-F295-C4A5-4796F8AF01AE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iny-woman-choosing-dress-online-store-via-laptop-computer-bag-clothes-flat-vector-illustration-shopping-digital-technology_10173963.htm#fromView=image_search_similar&amp;page=1&amp;position=6&amp;uuid=657651ee-4849-4a5c-bee3-7eb4b666f443&amp;query=e-shop+navigation+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log-online-store-landing-page_5327283.htm#fromView=image_search_similar&amp;page=1&amp;position=6&amp;uuid=c1158109-f6df-4760-ba27-02cee4dc3c57&amp;query=e-shop+accou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follow-me-social-business-theme-design_5257488.htm#fromView=image_search_similar&amp;page=1&amp;position=0&amp;uuid=f9ba334a-ab0b-4f5e-b546-d0b0d049a69e&amp;query=account+profil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modern-flat-icons-vector-illustration-collection_1306967.htm#fromView=image_search_similar&amp;page=1&amp;position=3&amp;uuid=82ae7259-1e05-4af2-8b3f-4365d8545dd8&amp;query=credit+car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pik.com/free-vector/credit-card-payment-concept-landing-page_5575466.htm#fromView=image_search_similar&amp;page=1&amp;position=15&amp;uuid=47f99266-26eb-456f-9362-94d2995c92e9&amp;query=credit+car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pik.com/free-vector/detachable-device-technology-abstract-concept-illustration-removable-laptop-screen-detachable-computer-keyboard-modular-electronics-device-demountable-technology_10780562.htm#fromView=image_search_similar&amp;page=1&amp;position=1&amp;uuid=293f3992-a0bb-4b1f-8c09-bf93ad206ebe&amp;query=PayPa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scene-with-flat-elements-about-electronic-payment_1268058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5.jp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app-development-concept-with-flat-design_2533378.htm#fromView=image_search_similar&amp;page=1&amp;position=20&amp;uuid=eff1dffd-7ea0-4428-9fc9-c7d66ef5d0e5&amp;query=pay+at+the+street+locke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and-drawn-ransomware-illustration_26242755.htm#fromView=image_search_similar&amp;page=1&amp;position=3&amp;uuid=8b09bdca-8751-4780-9d3e-d4f5e235948e&amp;query=online+sca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free-vector/man-before-laptop-with-shield-lock-screen-illustration_10780335.htm#fromView=image_search_similar&amp;page=1&amp;position=23&amp;uuid=4227f0a5-9d62-4bab-9a57-141ab21386c9&amp;query=online+safety" TargetMode="Externa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free-vector/reviews-concept-landing-page_5156339.htm#fromView=image_search_similar&amp;page=1&amp;position=0&amp;uuid=584a99d2-5360-4b8a-bc5b-9d88743ca59f&amp;query=reviews" TargetMode="Externa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psd/flat-design-landing-page-template_66854573.htm#fromView=image_search_similar&amp;page=1&amp;position=9&amp;uuid=fa448daf-25c5-492d-b56e-6a950ff54c21&amp;query=discou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character-illustration-people-with-packages-shipment_3425156.htm#fromView=image_search_similar&amp;page=1&amp;position=7&amp;uuid=f283081c-520c-4ac9-86ab-2a1bf5ed8972&amp;query=shipment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hand-drawn-crm-illustration_26808124.htm#fromView=image_search_similar&amp;page=1&amp;position=2&amp;uuid=70369e82-6cb1-4092-b367-46c9a1e1e549&amp;query=customer+servic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hand-drawn-cybersickness-illustration_67172858.htm#fromView=image_search_similar&amp;page=1&amp;position=22&amp;uuid=1bf5c26d-0736-48de-a269-2dabd0bce4b6&amp;query=customer+proble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app-monetization-abstract-concept-illustration_20769716.htm#fromView=image_search_similar&amp;page=1&amp;position=33&amp;uuid=d9ccecbb-a65f-4126-81e3-a541d5ffc497&amp;query=refun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ik.com/free-vector/e-shopping-cartoon-web-icon-online-store-cashback-service-money-returning-financial-refund-idea-return-investment-internet-income-vector-isolated-concept-metaphor-illustration_12083306.htm#fromView=image_search_similar&amp;page=1&amp;position=30&amp;uuid=d9ccecbb-a65f-4126-81e3-a541d5ffc497&amp;query=refun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5074" t="11272" r="59636" b="11616"/>
          <a:stretch/>
        </p:blipFill>
        <p:spPr>
          <a:xfrm>
            <a:off x="452338" y="0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222050" y="2864579"/>
            <a:ext cx="5902194" cy="286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FCB13A"/>
              </a:buClr>
              <a:buSzPts val="4400"/>
            </a:pPr>
            <a:r>
              <a:rPr lang="en-US" sz="4400" b="1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Modul</a:t>
            </a:r>
            <a:r>
              <a:rPr lang="en-US" sz="4400" b="1" i="0" u="none" strike="noStrike" cap="none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Uporaba</a:t>
            </a:r>
            <a:r>
              <a:rPr lang="en-US" sz="4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kreditne</a:t>
            </a:r>
            <a:r>
              <a:rPr lang="en-US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kartice</a:t>
            </a:r>
            <a:r>
              <a:rPr lang="en-US" sz="4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za </a:t>
            </a:r>
            <a:r>
              <a:rPr lang="en-US" sz="4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nakupovanje</a:t>
            </a:r>
            <a:r>
              <a:rPr lang="en-US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blaga</a:t>
            </a:r>
            <a:r>
              <a:rPr lang="en-US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4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storitev</a:t>
            </a:r>
            <a:r>
              <a:rPr lang="en-US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prek</a:t>
            </a:r>
            <a:r>
              <a:rPr lang="en-US" sz="4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spleta</a:t>
            </a:r>
            <a:endParaRPr sz="1400" b="0" i="0" u="none" strike="noStrike" cap="none" dirty="0" err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2400" b="1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9348" y="25098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-9348" y="37290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5</a:t>
            </a:r>
            <a:endParaRPr sz="2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972569" y="6246217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financira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unija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Izražena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stališča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mnenja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izključno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stališča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mnenja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avtorjev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nujno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odražajo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stališča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mnenja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unije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izvajalske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agencije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izobraževanje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kulturo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(EACEA).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Niti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unija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niti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moreta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odgovarjati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zanje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Številka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2023-1-RO01-KA220-ADU-000157797</a:t>
            </a:r>
            <a:endParaRPr lang="en-US" sz="1200" dirty="0">
              <a:solidFill>
                <a:schemeClr val="lt1"/>
              </a:solidFill>
              <a:sym typeface="Calibri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Εικόνα 1" descr="Εικόνα που περιέχει στιγμιότυπο οθόνης, γραμματοσειρά, Μπελ ηλεκτρίκ, Μπλε Majorelle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B60268C-3EC6-7C83-FC76-8ECCB3448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63" y="6210455"/>
            <a:ext cx="2515315" cy="66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4910E-3ECE-BC02-41E1-DC88E41C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839854"/>
            <a:ext cx="11059692" cy="728162"/>
          </a:xfrm>
        </p:spPr>
        <p:txBody>
          <a:bodyPr>
            <a:normAutofit/>
          </a:bodyPr>
          <a:lstStyle/>
          <a:p>
            <a:r>
              <a:rPr lang="en-US" dirty="0" err="1"/>
              <a:t>Navigiranje</a:t>
            </a:r>
            <a:r>
              <a:rPr lang="en-US" dirty="0"/>
              <a:t> po </a:t>
            </a:r>
            <a:r>
              <a:rPr lang="en-US" dirty="0" err="1"/>
              <a:t>spletnih</a:t>
            </a:r>
            <a:r>
              <a:rPr lang="en-US" dirty="0"/>
              <a:t> </a:t>
            </a:r>
            <a:r>
              <a:rPr lang="en-US" dirty="0" err="1"/>
              <a:t>mestih</a:t>
            </a:r>
            <a:r>
              <a:rPr lang="en-US" dirty="0"/>
              <a:t> z e-</a:t>
            </a:r>
            <a:r>
              <a:rPr lang="en-US" dirty="0" err="1"/>
              <a:t>trgovino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7FD8A2-AB07-EA88-E601-00661323B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714499"/>
            <a:ext cx="7801991" cy="5019675"/>
          </a:xfrm>
        </p:spPr>
        <p:txBody>
          <a:bodyPr>
            <a:normAutofit fontScale="92500" lnSpcReduction="200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n-US" dirty="0"/>
              <a:t>Koraki za </a:t>
            </a:r>
            <a:r>
              <a:rPr lang="en-US" dirty="0" err="1"/>
              <a:t>navigiranje</a:t>
            </a:r>
            <a:r>
              <a:rPr lang="en-US" dirty="0"/>
              <a:t>: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Pojdite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meni</a:t>
            </a:r>
            <a:r>
              <a:rPr lang="en-US" b="1" dirty="0"/>
              <a:t>: </a:t>
            </a:r>
            <a:r>
              <a:rPr lang="en-US" dirty="0" err="1"/>
              <a:t>Poiščite</a:t>
            </a:r>
            <a:r>
              <a:rPr lang="en-US" dirty="0"/>
              <a:t> </a:t>
            </a:r>
            <a:r>
              <a:rPr lang="en-US" dirty="0" err="1"/>
              <a:t>menijsko</a:t>
            </a:r>
            <a:r>
              <a:rPr lang="en-US" dirty="0"/>
              <a:t> </a:t>
            </a:r>
            <a:r>
              <a:rPr lang="en-US" dirty="0" err="1"/>
              <a:t>vrstico</a:t>
            </a:r>
            <a:r>
              <a:rPr lang="en-US" dirty="0"/>
              <a:t> s </a:t>
            </a:r>
            <a:r>
              <a:rPr lang="en-US" dirty="0" err="1"/>
              <a:t>kategorijami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Raziščite</a:t>
            </a:r>
            <a:r>
              <a:rPr lang="en-US" b="1" dirty="0"/>
              <a:t> </a:t>
            </a:r>
            <a:r>
              <a:rPr lang="en-US" b="1" dirty="0" err="1"/>
              <a:t>kategorije</a:t>
            </a:r>
            <a:r>
              <a:rPr lang="en-US" b="1" dirty="0"/>
              <a:t>: </a:t>
            </a:r>
            <a:r>
              <a:rPr lang="en-US" dirty="0" err="1"/>
              <a:t>Kliknite</a:t>
            </a:r>
            <a:r>
              <a:rPr lang="en-US" dirty="0"/>
              <a:t> </a:t>
            </a:r>
            <a:r>
              <a:rPr lang="en-US" dirty="0" err="1"/>
              <a:t>kategorijo</a:t>
            </a:r>
            <a:r>
              <a:rPr lang="en-US" dirty="0"/>
              <a:t>, da se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prikažejo</a:t>
            </a:r>
            <a:r>
              <a:rPr lang="en-US" dirty="0"/>
              <a:t> </a:t>
            </a:r>
            <a:r>
              <a:rPr lang="en-US" dirty="0" err="1"/>
              <a:t>podkategorije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Brskanje</a:t>
            </a:r>
            <a:r>
              <a:rPr lang="en-US" b="1" dirty="0"/>
              <a:t> med </a:t>
            </a:r>
            <a:r>
              <a:rPr lang="en-US" b="1" dirty="0" err="1"/>
              <a:t>izdelki</a:t>
            </a:r>
            <a:r>
              <a:rPr lang="en-US" b="1" dirty="0"/>
              <a:t>: 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vsake</a:t>
            </a:r>
            <a:r>
              <a:rPr lang="en-US" dirty="0"/>
              <a:t> </a:t>
            </a:r>
            <a:r>
              <a:rPr lang="en-US" dirty="0" err="1"/>
              <a:t>kategorije</a:t>
            </a:r>
            <a:r>
              <a:rPr lang="en-US" dirty="0"/>
              <a:t> se </a:t>
            </a:r>
            <a:r>
              <a:rPr lang="en-US" dirty="0" err="1"/>
              <a:t>pomikajte</a:t>
            </a:r>
            <a:r>
              <a:rPr lang="en-US" dirty="0"/>
              <a:t> po </a:t>
            </a:r>
            <a:r>
              <a:rPr lang="en-US" dirty="0" err="1"/>
              <a:t>zaslonu</a:t>
            </a:r>
            <a:r>
              <a:rPr lang="en-US" dirty="0"/>
              <a:t> </a:t>
            </a:r>
            <a:r>
              <a:rPr lang="en-US" dirty="0" err="1"/>
              <a:t>čez</a:t>
            </a:r>
            <a:r>
              <a:rPr lang="en-US" dirty="0"/>
              <a:t> </a:t>
            </a:r>
            <a:r>
              <a:rPr lang="en-US" dirty="0" err="1"/>
              <a:t>izdelke</a:t>
            </a:r>
            <a:r>
              <a:rPr lang="en-US" dirty="0"/>
              <a:t>, za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/>
              <a:t>tarčno</a:t>
            </a:r>
            <a:r>
              <a:rPr lang="en-US" dirty="0"/>
              <a:t> </a:t>
            </a:r>
            <a:r>
              <a:rPr lang="en-US" dirty="0" err="1"/>
              <a:t>iskanje</a:t>
            </a:r>
            <a:r>
              <a:rPr lang="en-US" dirty="0"/>
              <a:t> pa </a:t>
            </a:r>
            <a:r>
              <a:rPr lang="en-US" dirty="0" err="1"/>
              <a:t>uporabite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iskanja</a:t>
            </a:r>
            <a:r>
              <a:rPr lang="en-US" dirty="0"/>
              <a:t> in </a:t>
            </a:r>
            <a:r>
              <a:rPr lang="en-US" dirty="0" err="1"/>
              <a:t>filtriranja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Izberite</a:t>
            </a:r>
            <a:r>
              <a:rPr lang="en-US" b="1" dirty="0"/>
              <a:t> </a:t>
            </a:r>
            <a:r>
              <a:rPr lang="en-US" b="1" dirty="0" err="1"/>
              <a:t>kategorijo</a:t>
            </a:r>
            <a:r>
              <a:rPr lang="en-US" b="1" dirty="0"/>
              <a:t>: </a:t>
            </a:r>
            <a:r>
              <a:rPr lang="en-US" dirty="0"/>
              <a:t>V </a:t>
            </a:r>
            <a:r>
              <a:rPr lang="en-US" dirty="0" err="1"/>
              <a:t>meniju</a:t>
            </a:r>
            <a:r>
              <a:rPr lang="en-US" dirty="0"/>
              <a:t> </a:t>
            </a:r>
            <a:r>
              <a:rPr lang="en-US" dirty="0" err="1"/>
              <a:t>spletnega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izberite</a:t>
            </a:r>
            <a:r>
              <a:rPr lang="en-US" dirty="0"/>
              <a:t> </a:t>
            </a:r>
            <a:r>
              <a:rPr lang="en-US" dirty="0" err="1"/>
              <a:t>eno</a:t>
            </a:r>
            <a:r>
              <a:rPr lang="en-US" dirty="0"/>
              <a:t>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kategorij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Uporabite</a:t>
            </a:r>
            <a:r>
              <a:rPr lang="en-US" b="1" dirty="0"/>
              <a:t> </a:t>
            </a:r>
            <a:r>
              <a:rPr lang="en-US" b="1" dirty="0" err="1"/>
              <a:t>podkategorije</a:t>
            </a:r>
            <a:r>
              <a:rPr lang="en-US" b="1" dirty="0"/>
              <a:t>: 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kategorije</a:t>
            </a:r>
            <a:r>
              <a:rPr lang="en-US" dirty="0"/>
              <a:t>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našli</a:t>
            </a:r>
            <a:r>
              <a:rPr lang="en-US" dirty="0"/>
              <a:t> </a:t>
            </a:r>
            <a:r>
              <a:rPr lang="en-US" dirty="0" err="1"/>
              <a:t>podkategorije</a:t>
            </a:r>
            <a:r>
              <a:rPr lang="en-US" dirty="0"/>
              <a:t>. </a:t>
            </a:r>
            <a:r>
              <a:rPr lang="en-US" dirty="0" err="1"/>
              <a:t>Kliknite</a:t>
            </a:r>
            <a:r>
              <a:rPr lang="en-US" dirty="0"/>
              <a:t> </a:t>
            </a:r>
            <a:r>
              <a:rPr lang="en-US" dirty="0" err="1"/>
              <a:t>nanje</a:t>
            </a:r>
            <a:r>
              <a:rPr lang="en-US" dirty="0"/>
              <a:t>, da </a:t>
            </a:r>
            <a:r>
              <a:rPr lang="en-US" dirty="0" err="1"/>
              <a:t>omejite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iskanja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Raziščite</a:t>
            </a:r>
            <a:r>
              <a:rPr lang="en-US" b="1" dirty="0"/>
              <a:t> </a:t>
            </a:r>
            <a:r>
              <a:rPr lang="en-US" b="1" dirty="0" err="1"/>
              <a:t>izdelke</a:t>
            </a:r>
            <a:r>
              <a:rPr lang="en-US" b="1" dirty="0"/>
              <a:t>: </a:t>
            </a:r>
            <a:r>
              <a:rPr lang="en-US" dirty="0"/>
              <a:t>V </a:t>
            </a:r>
            <a:r>
              <a:rPr lang="en-US" dirty="0" err="1"/>
              <a:t>podkategoriji</a:t>
            </a:r>
            <a:r>
              <a:rPr lang="en-US" dirty="0"/>
              <a:t> se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pokazal</a:t>
            </a:r>
            <a:r>
              <a:rPr lang="en-US" dirty="0"/>
              <a:t> </a:t>
            </a:r>
            <a:r>
              <a:rPr lang="en-US" dirty="0" err="1"/>
              <a:t>seznam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. </a:t>
            </a:r>
            <a:r>
              <a:rPr lang="en-US" dirty="0" err="1"/>
              <a:t>Pomikajte</a:t>
            </a:r>
            <a:r>
              <a:rPr lang="en-US" dirty="0"/>
              <a:t> se po </a:t>
            </a:r>
            <a:r>
              <a:rPr lang="en-US" dirty="0" err="1"/>
              <a:t>zaslonu</a:t>
            </a:r>
            <a:r>
              <a:rPr lang="en-US" dirty="0"/>
              <a:t> </a:t>
            </a:r>
            <a:r>
              <a:rPr lang="en-US" dirty="0" err="1"/>
              <a:t>čeznje</a:t>
            </a:r>
            <a:r>
              <a:rPr lang="en-US" dirty="0"/>
              <a:t> in </a:t>
            </a:r>
            <a:r>
              <a:rPr lang="en-US" dirty="0" err="1"/>
              <a:t>najdite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iščete</a:t>
            </a:r>
            <a:r>
              <a:rPr lang="en-US" dirty="0"/>
              <a:t>. 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DF15E-91AF-418E-90DB-58F024799999}"/>
              </a:ext>
            </a:extLst>
          </p:cNvPr>
          <p:cNvSpPr txBox="1"/>
          <p:nvPr/>
        </p:nvSpPr>
        <p:spPr>
          <a:xfrm>
            <a:off x="8248073" y="6233057"/>
            <a:ext cx="355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1100" dirty="0" err="1">
                <a:solidFill>
                  <a:srgbClr val="0563C1"/>
                </a:solidFill>
                <a:latin typeface="Calibri"/>
                <a:ea typeface="Calibri"/>
                <a:cs typeface="Calibri"/>
              </a:rPr>
              <a:t>Slika</a:t>
            </a:r>
            <a:r>
              <a:rPr lang="en-US" sz="1100" dirty="0">
                <a:solidFill>
                  <a:srgbClr val="0563C1"/>
                </a:solidFill>
                <a:latin typeface="Calibri"/>
                <a:ea typeface="Calibri"/>
                <a:cs typeface="Calibri"/>
              </a:rPr>
              <a:t>: P</a:t>
            </a:r>
            <a:r>
              <a:rPr lang="en-US" sz="1100" dirty="0">
                <a:solidFill>
                  <a:srgbClr val="0563C1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chvector</a:t>
            </a:r>
            <a:r>
              <a:rPr lang="en-US" sz="1100" dirty="0">
                <a:solidFill>
                  <a:srgbClr val="0563C1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1100" dirty="0">
                <a:solidFill>
                  <a:srgbClr val="0563C1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dirty="0">
                <a:solidFill>
                  <a:schemeClr val="bg2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lang="en-US" sz="1100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Picture 4" descr="Tiny woman choosing dress in online store via laptop. Computer, bag, clothes flat vector illustration. Shopping and digital technology">
            <a:extLst>
              <a:ext uri="{FF2B5EF4-FFF2-40B4-BE49-F238E27FC236}">
                <a16:creationId xmlns:a16="http://schemas.microsoft.com/office/drawing/2014/main" id="{80E61403-E50C-4EF8-BC4F-3E2627C6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134" y="2309091"/>
            <a:ext cx="3563464" cy="2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FB11BA0C-7930-C171-638C-9B07E825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>
            <a:extLst>
              <a:ext uri="{FF2B5EF4-FFF2-40B4-BE49-F238E27FC236}">
                <a16:creationId xmlns:a16="http://schemas.microsoft.com/office/drawing/2014/main" id="{B19369E1-CE40-6A01-B031-5E257E7C9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>
            <a:extLst>
              <a:ext uri="{FF2B5EF4-FFF2-40B4-BE49-F238E27FC236}">
                <a16:creationId xmlns:a16="http://schemas.microsoft.com/office/drawing/2014/main" id="{671554D6-C580-E4E5-111B-125E7B762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2636" y="906818"/>
            <a:ext cx="10480964" cy="147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/>
              <a:t>Enota 3</a:t>
            </a:r>
            <a:br>
              <a:rPr lang="en-US" sz="2000" dirty="0"/>
            </a:br>
            <a:r>
              <a:rPr lang="en-US" dirty="0" err="1"/>
              <a:t>Uporabniški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za </a:t>
            </a:r>
            <a:r>
              <a:rPr lang="en-US" dirty="0" err="1"/>
              <a:t>spletne</a:t>
            </a:r>
            <a:r>
              <a:rPr lang="en-US" dirty="0"/>
              <a:t> </a:t>
            </a:r>
            <a:r>
              <a:rPr lang="en-US" dirty="0" err="1"/>
              <a:t>nakupe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ga </a:t>
            </a:r>
            <a:r>
              <a:rPr lang="en-US" dirty="0" err="1"/>
              <a:t>ustvarimo</a:t>
            </a:r>
            <a:r>
              <a:rPr lang="en-US" dirty="0"/>
              <a:t> in </a:t>
            </a:r>
            <a:r>
              <a:rPr lang="en-US" dirty="0" err="1"/>
              <a:t>upravljamo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plačujemo</a:t>
            </a:r>
            <a:r>
              <a:rPr lang="en-US" dirty="0"/>
              <a:t> s </a:t>
            </a:r>
            <a:r>
              <a:rPr lang="en-US" dirty="0" err="1"/>
              <a:t>kreditnimi</a:t>
            </a:r>
            <a:r>
              <a:rPr lang="en-US" dirty="0"/>
              <a:t> </a:t>
            </a:r>
            <a:r>
              <a:rPr lang="en-US" dirty="0" err="1"/>
              <a:t>karticami</a:t>
            </a:r>
            <a:endParaRPr dirty="0" err="1">
              <a:highlight>
                <a:srgbClr val="FFFF00"/>
              </a:highlight>
            </a:endParaRPr>
          </a:p>
        </p:txBody>
      </p:sp>
      <p:sp>
        <p:nvSpPr>
          <p:cNvPr id="170" name="Google Shape;170;p8">
            <a:extLst>
              <a:ext uri="{FF2B5EF4-FFF2-40B4-BE49-F238E27FC236}">
                <a16:creationId xmlns:a16="http://schemas.microsoft.com/office/drawing/2014/main" id="{980304E0-A01F-FEE4-3D16-3C3894FCF9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2377" y="2300636"/>
            <a:ext cx="5200919" cy="63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indent="0">
              <a:spcBef>
                <a:spcPts val="0"/>
              </a:spcBef>
              <a:buSzPts val="2200"/>
            </a:pPr>
            <a:r>
              <a:rPr lang="en-US" sz="2200" dirty="0"/>
              <a:t>Cilji</a:t>
            </a:r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8E387F91-7F6F-B55B-C020-1580070254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557557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r>
              <a:rPr lang="en-US" sz="2000" dirty="0"/>
              <a:t>: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znali</a:t>
            </a:r>
            <a:r>
              <a:rPr lang="en-US" sz="2000" dirty="0"/>
              <a:t> </a:t>
            </a:r>
            <a:r>
              <a:rPr lang="en-US" sz="2000" dirty="0" err="1"/>
              <a:t>ustvariti</a:t>
            </a:r>
            <a:r>
              <a:rPr lang="en-US" sz="2000" dirty="0"/>
              <a:t> </a:t>
            </a:r>
            <a:r>
              <a:rPr lang="en-US" sz="2000" dirty="0" err="1"/>
              <a:t>uporabniški</a:t>
            </a:r>
            <a:r>
              <a:rPr lang="en-US" sz="2000" dirty="0"/>
              <a:t> </a:t>
            </a:r>
            <a:r>
              <a:rPr lang="en-US" sz="2000" dirty="0" err="1"/>
              <a:t>račun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platformi</a:t>
            </a:r>
            <a:r>
              <a:rPr lang="en-US" sz="2000" dirty="0"/>
              <a:t> z e-</a:t>
            </a:r>
            <a:r>
              <a:rPr lang="en-US" sz="2000" dirty="0" err="1"/>
              <a:t>trgovino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/>
              <a:t> </a:t>
            </a:r>
            <a:r>
              <a:rPr lang="en-US" sz="2000" dirty="0" err="1"/>
              <a:t>obvladali</a:t>
            </a:r>
            <a:r>
              <a:rPr lang="en-US" sz="2000" dirty="0"/>
              <a:t> </a:t>
            </a:r>
            <a:r>
              <a:rPr lang="en-US" sz="2000" dirty="0" err="1"/>
              <a:t>prijavo</a:t>
            </a:r>
            <a:r>
              <a:rPr lang="en-US" sz="2000" dirty="0"/>
              <a:t> v </a:t>
            </a:r>
            <a:r>
              <a:rPr lang="en-US" sz="2000" dirty="0" err="1"/>
              <a:t>uporabniški</a:t>
            </a:r>
            <a:r>
              <a:rPr lang="en-US" sz="2000" dirty="0"/>
              <a:t> </a:t>
            </a:r>
            <a:r>
              <a:rPr lang="en-US" sz="2000" dirty="0" err="1"/>
              <a:t>račun</a:t>
            </a:r>
            <a:r>
              <a:rPr lang="en-US" sz="2000" dirty="0"/>
              <a:t> za </a:t>
            </a:r>
            <a:r>
              <a:rPr lang="en-US" sz="2000" dirty="0" err="1"/>
              <a:t>spletne</a:t>
            </a:r>
            <a:r>
              <a:rPr lang="en-US" sz="2000" dirty="0"/>
              <a:t> </a:t>
            </a:r>
            <a:r>
              <a:rPr lang="en-US" sz="2000" dirty="0" err="1"/>
              <a:t>nakupe</a:t>
            </a:r>
            <a:r>
              <a:rPr lang="en-US" sz="2000" dirty="0"/>
              <a:t> in </a:t>
            </a:r>
            <a:r>
              <a:rPr lang="en-US" sz="2000" dirty="0" err="1"/>
              <a:t>njegovo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znali</a:t>
            </a:r>
            <a:r>
              <a:rPr lang="en-US" sz="2000" dirty="0"/>
              <a:t> </a:t>
            </a:r>
            <a:r>
              <a:rPr lang="en-US" sz="2000" dirty="0" err="1"/>
              <a:t>uporabljati</a:t>
            </a:r>
            <a:r>
              <a:rPr lang="en-US" sz="2000" dirty="0"/>
              <a:t> </a:t>
            </a:r>
            <a:r>
              <a:rPr lang="en-US" sz="2000" dirty="0" err="1"/>
              <a:t>kreditno</a:t>
            </a:r>
            <a:r>
              <a:rPr lang="en-US" sz="2000" dirty="0"/>
              <a:t> </a:t>
            </a:r>
            <a:r>
              <a:rPr lang="en-US" sz="2000" dirty="0" err="1"/>
              <a:t>kartico</a:t>
            </a:r>
            <a:r>
              <a:rPr lang="en-US" sz="2000" dirty="0"/>
              <a:t> za </a:t>
            </a:r>
            <a:r>
              <a:rPr lang="en-US" sz="2000" dirty="0" err="1"/>
              <a:t>spletne</a:t>
            </a:r>
            <a:r>
              <a:rPr lang="en-US" sz="2000" dirty="0"/>
              <a:t> </a:t>
            </a:r>
            <a:r>
              <a:rPr lang="en-US" sz="2000" dirty="0" err="1"/>
              <a:t>nakupe</a:t>
            </a:r>
            <a:r>
              <a:rPr lang="en-US" sz="2000" dirty="0"/>
              <a:t>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endParaRPr lang="en-US" sz="2000" dirty="0"/>
          </a:p>
        </p:txBody>
      </p:sp>
      <p:sp>
        <p:nvSpPr>
          <p:cNvPr id="173" name="Google Shape;173;p8">
            <a:extLst>
              <a:ext uri="{FF2B5EF4-FFF2-40B4-BE49-F238E27FC236}">
                <a16:creationId xmlns:a16="http://schemas.microsoft.com/office/drawing/2014/main" id="{9D63347A-7D78-A1AC-0E2B-3D685873FABA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ectorjuice,</a:t>
            </a:r>
            <a:r>
              <a:rPr lang="en-US" sz="1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Ustvarjanje</a:t>
            </a:r>
            <a:r>
              <a:rPr lang="en-US" dirty="0"/>
              <a:t> </a:t>
            </a:r>
            <a:r>
              <a:rPr lang="en-US" dirty="0" err="1"/>
              <a:t>uporabniškega</a:t>
            </a:r>
            <a:r>
              <a:rPr lang="en-US" dirty="0"/>
              <a:t> </a:t>
            </a:r>
            <a:r>
              <a:rPr lang="en-US" dirty="0" err="1"/>
              <a:t>računa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228850"/>
            <a:ext cx="7192391" cy="3710132"/>
          </a:xfrm>
        </p:spPr>
        <p:txBody>
          <a:bodyPr>
            <a:normAutofit fontScale="92500" lnSpcReduction="10000"/>
          </a:bodyPr>
          <a:lstStyle/>
          <a:p>
            <a:pPr marL="76200" indent="0">
              <a:buNone/>
            </a:pPr>
            <a:r>
              <a:rPr lang="en-US" dirty="0"/>
              <a:t>Za </a:t>
            </a:r>
            <a:r>
              <a:rPr lang="en-US" dirty="0" err="1"/>
              <a:t>ustvarjanje</a:t>
            </a:r>
            <a:r>
              <a:rPr lang="en-US" dirty="0"/>
              <a:t> </a:t>
            </a:r>
            <a:r>
              <a:rPr lang="en-US" dirty="0" err="1"/>
              <a:t>uporabniškega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so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naslednji</a:t>
            </a:r>
            <a:r>
              <a:rPr lang="en-US" dirty="0"/>
              <a:t> </a:t>
            </a:r>
            <a:r>
              <a:rPr lang="en-US" dirty="0" err="1"/>
              <a:t>koraki</a:t>
            </a:r>
            <a:r>
              <a:rPr lang="en-US" dirty="0"/>
              <a:t>:</a:t>
            </a:r>
          </a:p>
          <a:p>
            <a:r>
              <a:rPr lang="en-US" b="1" dirty="0" err="1"/>
              <a:t>Registrirajte</a:t>
            </a:r>
            <a:r>
              <a:rPr lang="en-US" b="1" dirty="0"/>
              <a:t> se: </a:t>
            </a:r>
            <a:r>
              <a:rPr lang="en-US" dirty="0"/>
              <a:t>Na </a:t>
            </a:r>
            <a:r>
              <a:rPr lang="en-US" dirty="0" err="1"/>
              <a:t>spletnem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poiščite</a:t>
            </a:r>
            <a:r>
              <a:rPr lang="en-US" dirty="0"/>
              <a:t> </a:t>
            </a:r>
            <a:r>
              <a:rPr lang="en-US" dirty="0" err="1"/>
              <a:t>gumb</a:t>
            </a:r>
            <a:r>
              <a:rPr lang="en-US" dirty="0"/>
              <a:t> "</a:t>
            </a:r>
            <a:r>
              <a:rPr lang="en-US" dirty="0" err="1"/>
              <a:t>Registracija</a:t>
            </a:r>
            <a:r>
              <a:rPr lang="en-US" dirty="0"/>
              <a:t>" </a:t>
            </a:r>
            <a:r>
              <a:rPr lang="en-US" dirty="0" err="1"/>
              <a:t>ali</a:t>
            </a:r>
            <a:r>
              <a:rPr lang="en-US" dirty="0"/>
              <a:t> "</a:t>
            </a:r>
            <a:r>
              <a:rPr lang="en-US" dirty="0" err="1"/>
              <a:t>Ustvari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".</a:t>
            </a:r>
          </a:p>
          <a:p>
            <a:r>
              <a:rPr lang="en-US" b="1" dirty="0" err="1"/>
              <a:t>Kliknite</a:t>
            </a:r>
            <a:r>
              <a:rPr lang="en-US" b="1" dirty="0"/>
              <a:t> </a:t>
            </a:r>
            <a:r>
              <a:rPr lang="en-US" b="1" dirty="0" err="1"/>
              <a:t>nanj</a:t>
            </a:r>
            <a:r>
              <a:rPr lang="en-US" b="1" dirty="0"/>
              <a:t> </a:t>
            </a:r>
            <a:r>
              <a:rPr lang="en-US" dirty="0"/>
              <a:t>in </a:t>
            </a:r>
            <a:r>
              <a:rPr lang="en-US" dirty="0" err="1"/>
              <a:t>začnite</a:t>
            </a:r>
            <a:r>
              <a:rPr lang="en-US" dirty="0"/>
              <a:t> </a:t>
            </a:r>
            <a:r>
              <a:rPr lang="en-US" dirty="0" err="1"/>
              <a:t>postopek</a:t>
            </a:r>
            <a:r>
              <a:rPr lang="en-US" dirty="0"/>
              <a:t> </a:t>
            </a:r>
            <a:r>
              <a:rPr lang="en-US" dirty="0" err="1"/>
              <a:t>registracije</a:t>
            </a:r>
            <a:r>
              <a:rPr lang="en-US" dirty="0"/>
              <a:t>.</a:t>
            </a:r>
          </a:p>
          <a:p>
            <a:r>
              <a:rPr lang="en-US" b="1" dirty="0" err="1"/>
              <a:t>Vnesite</a:t>
            </a:r>
            <a:r>
              <a:rPr lang="en-US" b="1" dirty="0"/>
              <a:t> </a:t>
            </a:r>
            <a:r>
              <a:rPr lang="en-US" b="1" dirty="0" err="1"/>
              <a:t>podatke</a:t>
            </a:r>
            <a:r>
              <a:rPr lang="en-US" b="1" dirty="0"/>
              <a:t>: </a:t>
            </a:r>
            <a:r>
              <a:rPr lang="en-US" dirty="0" err="1"/>
              <a:t>Vpišite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, e-</a:t>
            </a:r>
            <a:r>
              <a:rPr lang="en-US" dirty="0" err="1"/>
              <a:t>poštni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, </a:t>
            </a:r>
            <a:r>
              <a:rPr lang="en-US" dirty="0" err="1"/>
              <a:t>geslo</a:t>
            </a:r>
            <a:r>
              <a:rPr lang="en-US" dirty="0"/>
              <a:t> in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. </a:t>
            </a:r>
            <a:r>
              <a:rPr lang="en-US" dirty="0" err="1"/>
              <a:t>Nekatera</a:t>
            </a:r>
            <a:r>
              <a:rPr lang="en-US" dirty="0"/>
              <a:t> </a:t>
            </a:r>
            <a:r>
              <a:rPr lang="en-US" dirty="0" err="1"/>
              <a:t>spletna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zahtevajo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 </a:t>
            </a:r>
            <a:r>
              <a:rPr lang="en-US" dirty="0" err="1"/>
              <a:t>telefonsko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 in </a:t>
            </a:r>
            <a:r>
              <a:rPr lang="en-US" dirty="0" err="1"/>
              <a:t>domači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.</a:t>
            </a:r>
          </a:p>
          <a:p>
            <a:r>
              <a:rPr lang="en-US" b="1" dirty="0" err="1"/>
              <a:t>Nastavite</a:t>
            </a:r>
            <a:r>
              <a:rPr lang="en-US" b="1" dirty="0"/>
              <a:t> </a:t>
            </a:r>
            <a:r>
              <a:rPr lang="en-US" b="1" dirty="0" err="1"/>
              <a:t>močno</a:t>
            </a:r>
            <a:r>
              <a:rPr lang="en-US" b="1" dirty="0"/>
              <a:t> </a:t>
            </a:r>
            <a:r>
              <a:rPr lang="en-US" b="1" dirty="0" err="1"/>
              <a:t>geslo</a:t>
            </a:r>
            <a:r>
              <a:rPr lang="en-US" b="1" dirty="0"/>
              <a:t>: </a:t>
            </a:r>
            <a:r>
              <a:rPr lang="en-US" dirty="0"/>
              <a:t>Da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varno</a:t>
            </a:r>
            <a:r>
              <a:rPr lang="en-US" dirty="0"/>
              <a:t>, </a:t>
            </a:r>
            <a:r>
              <a:rPr lang="en-US" dirty="0" err="1"/>
              <a:t>uporabite</a:t>
            </a:r>
            <a:r>
              <a:rPr lang="en-US" dirty="0"/>
              <a:t> </a:t>
            </a:r>
            <a:r>
              <a:rPr lang="en-US" dirty="0" err="1"/>
              <a:t>kombinacijo</a:t>
            </a:r>
            <a:r>
              <a:rPr lang="en-US" dirty="0"/>
              <a:t> </a:t>
            </a:r>
            <a:r>
              <a:rPr lang="en-US" dirty="0" err="1"/>
              <a:t>črk</a:t>
            </a:r>
            <a:r>
              <a:rPr lang="en-US" dirty="0"/>
              <a:t>, </a:t>
            </a:r>
            <a:r>
              <a:rPr lang="en-US" dirty="0" err="1"/>
              <a:t>številk</a:t>
            </a:r>
            <a:r>
              <a:rPr lang="en-US" dirty="0"/>
              <a:t> in </a:t>
            </a:r>
            <a:r>
              <a:rPr lang="en-US" dirty="0" err="1"/>
              <a:t>posebnih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pic>
        <p:nvPicPr>
          <p:cNvPr id="3074" name="Picture 2" descr="Log in online store landing page">
            <a:extLst>
              <a:ext uri="{FF2B5EF4-FFF2-40B4-BE49-F238E27FC236}">
                <a16:creationId xmlns:a16="http://schemas.microsoft.com/office/drawing/2014/main" id="{CDD56284-61CB-4550-A482-2715DF27C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" t="11192" r="9015"/>
          <a:stretch/>
        </p:blipFill>
        <p:spPr bwMode="auto">
          <a:xfrm>
            <a:off x="7995954" y="2344122"/>
            <a:ext cx="4082072" cy="294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864C4DC4-5802-4C3D-840A-1BF83E391117}"/>
              </a:ext>
            </a:extLst>
          </p:cNvPr>
          <p:cNvSpPr txBox="1"/>
          <p:nvPr/>
        </p:nvSpPr>
        <p:spPr>
          <a:xfrm>
            <a:off x="9469128" y="6300948"/>
            <a:ext cx="250117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512569-A663-6E6C-C7F0-045BD8E1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uporabniškega</a:t>
            </a:r>
            <a:r>
              <a:rPr lang="en-US" dirty="0"/>
              <a:t> </a:t>
            </a:r>
            <a:r>
              <a:rPr lang="en-US" dirty="0" err="1"/>
              <a:t>računa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C0CAB63-7CCD-2EE3-B76B-7F4AB1380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7446805" cy="3941326"/>
          </a:xfrm>
        </p:spPr>
        <p:txBody>
          <a:bodyPr/>
          <a:lstStyle/>
          <a:p>
            <a:pPr marL="76200" indent="0">
              <a:spcAft>
                <a:spcPts val="600"/>
              </a:spcAft>
              <a:buNone/>
            </a:pP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uporabniškega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vključuje</a:t>
            </a:r>
            <a:r>
              <a:rPr lang="en-US" dirty="0"/>
              <a:t> </a:t>
            </a:r>
            <a:r>
              <a:rPr lang="en-US" dirty="0" err="1"/>
              <a:t>naslednja</a:t>
            </a:r>
            <a:r>
              <a:rPr lang="en-US" dirty="0"/>
              <a:t> </a:t>
            </a:r>
            <a:r>
              <a:rPr lang="en-US" dirty="0" err="1"/>
              <a:t>koraka</a:t>
            </a:r>
            <a:r>
              <a:rPr lang="en-US" dirty="0"/>
              <a:t>:</a:t>
            </a: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 err="1"/>
              <a:t>Prijava</a:t>
            </a:r>
            <a:r>
              <a:rPr lang="en-US" b="1" dirty="0"/>
              <a:t>: </a:t>
            </a:r>
            <a:r>
              <a:rPr lang="en-US" dirty="0"/>
              <a:t>S </a:t>
            </a:r>
            <a:r>
              <a:rPr lang="en-US" dirty="0" err="1"/>
              <a:t>svojim</a:t>
            </a:r>
            <a:r>
              <a:rPr lang="en-US" dirty="0"/>
              <a:t> e-</a:t>
            </a:r>
            <a:r>
              <a:rPr lang="en-US" dirty="0" err="1"/>
              <a:t>poštnim</a:t>
            </a:r>
            <a:r>
              <a:rPr lang="en-US" dirty="0"/>
              <a:t> </a:t>
            </a:r>
            <a:r>
              <a:rPr lang="en-US" dirty="0" err="1"/>
              <a:t>naslovom</a:t>
            </a:r>
            <a:r>
              <a:rPr lang="en-US" dirty="0"/>
              <a:t> in </a:t>
            </a:r>
            <a:r>
              <a:rPr lang="en-US" dirty="0" err="1"/>
              <a:t>geslom</a:t>
            </a:r>
            <a:r>
              <a:rPr lang="en-US" dirty="0"/>
              <a:t> se </a:t>
            </a:r>
            <a:r>
              <a:rPr lang="en-US" dirty="0" err="1"/>
              <a:t>prijavite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spletno</a:t>
            </a:r>
            <a:r>
              <a:rPr lang="en-US" dirty="0"/>
              <a:t> mesto.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Nastavitve</a:t>
            </a:r>
            <a:r>
              <a:rPr lang="en-US" b="1" dirty="0"/>
              <a:t> </a:t>
            </a:r>
            <a:r>
              <a:rPr lang="en-US" b="1" dirty="0" err="1"/>
              <a:t>profila</a:t>
            </a:r>
            <a:r>
              <a:rPr lang="en-US" b="1" dirty="0"/>
              <a:t>: </a:t>
            </a:r>
            <a:r>
              <a:rPr lang="en-US" dirty="0" err="1"/>
              <a:t>Znotraj</a:t>
            </a:r>
            <a:r>
              <a:rPr lang="en-US" dirty="0"/>
              <a:t> 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posodabljate</a:t>
            </a:r>
            <a:r>
              <a:rPr lang="en-US" dirty="0"/>
              <a:t> </a:t>
            </a:r>
            <a:r>
              <a:rPr lang="en-US" dirty="0" err="1"/>
              <a:t>osebne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 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naslov</a:t>
            </a:r>
            <a:r>
              <a:rPr lang="en-US" dirty="0"/>
              <a:t> za </a:t>
            </a:r>
            <a:r>
              <a:rPr lang="en-US" dirty="0" err="1"/>
              <a:t>dostavo</a:t>
            </a:r>
            <a:r>
              <a:rPr lang="en-US" dirty="0"/>
              <a:t>, </a:t>
            </a:r>
            <a:r>
              <a:rPr lang="en-US" dirty="0" err="1"/>
              <a:t>telefonska</a:t>
            </a:r>
            <a:r>
              <a:rPr lang="en-US" dirty="0"/>
              <a:t> </a:t>
            </a:r>
            <a:r>
              <a:rPr lang="en-US" dirty="0" err="1"/>
              <a:t>številka</a:t>
            </a:r>
            <a:r>
              <a:rPr lang="en-US" dirty="0"/>
              <a:t> in </a:t>
            </a:r>
            <a:r>
              <a:rPr lang="en-US" dirty="0" err="1"/>
              <a:t>želeni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plačila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endParaRPr lang="el-GR" dirty="0"/>
          </a:p>
        </p:txBody>
      </p:sp>
      <p:pic>
        <p:nvPicPr>
          <p:cNvPr id="4098" name="Picture 2" descr="Follow me social and business theme design">
            <a:extLst>
              <a:ext uri="{FF2B5EF4-FFF2-40B4-BE49-F238E27FC236}">
                <a16:creationId xmlns:a16="http://schemas.microsoft.com/office/drawing/2014/main" id="{67609458-31B3-4263-80E5-5D743F39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50" y="2330868"/>
            <a:ext cx="3777259" cy="37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6DD47-C81A-4501-AECF-A1FC34F31CE1}"/>
              </a:ext>
            </a:extLst>
          </p:cNvPr>
          <p:cNvSpPr txBox="1"/>
          <p:nvPr/>
        </p:nvSpPr>
        <p:spPr>
          <a:xfrm>
            <a:off x="5818909" y="6272194"/>
            <a:ext cx="609600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</a:t>
            </a:r>
            <a:r>
              <a:rPr lang="ro-RO" sz="1000" dirty="0"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tudiogstock</a:t>
            </a:r>
            <a:r>
              <a:rPr lang="ro-RO" sz="1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en-US" sz="100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5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B131-BE9B-4F01-9D1A-A4CD0C49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Uporaba</a:t>
            </a:r>
            <a:r>
              <a:rPr lang="en-US" b="1" dirty="0"/>
              <a:t> </a:t>
            </a:r>
            <a:r>
              <a:rPr lang="en-US" dirty="0" err="1"/>
              <a:t>kreditne</a:t>
            </a:r>
            <a:r>
              <a:rPr lang="en-US" b="1" dirty="0"/>
              <a:t> </a:t>
            </a:r>
            <a:r>
              <a:rPr lang="en-US" dirty="0" err="1"/>
              <a:t>kartice</a:t>
            </a:r>
            <a:r>
              <a:rPr lang="en-US" b="1" dirty="0"/>
              <a:t> </a:t>
            </a:r>
            <a:r>
              <a:rPr lang="en-US" dirty="0"/>
              <a:t>za </a:t>
            </a:r>
            <a:r>
              <a:rPr lang="en-US" dirty="0" err="1"/>
              <a:t>spletne</a:t>
            </a:r>
            <a:r>
              <a:rPr lang="en-US" dirty="0"/>
              <a:t> </a:t>
            </a:r>
            <a:r>
              <a:rPr lang="en-US" dirty="0" err="1"/>
              <a:t>nakupe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D997B-22D6-4900-B988-7AC93490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1721268"/>
            <a:ext cx="7368751" cy="3941326"/>
          </a:xfrm>
        </p:spPr>
        <p:txBody>
          <a:bodyPr>
            <a:normAutofit fontScale="92500" lnSpcReduction="10000"/>
          </a:bodyPr>
          <a:lstStyle/>
          <a:p>
            <a:pPr marL="76200" indent="0">
              <a:buNone/>
            </a:pPr>
            <a:r>
              <a:rPr lang="en-US" dirty="0" err="1"/>
              <a:t>Nakupovanje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 je </a:t>
            </a:r>
            <a:r>
              <a:rPr lang="en-US" dirty="0" err="1"/>
              <a:t>preprosto</a:t>
            </a:r>
            <a:r>
              <a:rPr lang="en-US" dirty="0"/>
              <a:t> in </a:t>
            </a:r>
            <a:r>
              <a:rPr lang="en-US" dirty="0" err="1"/>
              <a:t>priročno</a:t>
            </a:r>
            <a:r>
              <a:rPr lang="en-US" dirty="0"/>
              <a:t>. Ti </a:t>
            </a:r>
            <a:r>
              <a:rPr lang="en-US" dirty="0" err="1"/>
              <a:t>preprosti</a:t>
            </a:r>
            <a:r>
              <a:rPr lang="en-US" dirty="0"/>
              <a:t> </a:t>
            </a:r>
            <a:r>
              <a:rPr lang="en-US" dirty="0" err="1"/>
              <a:t>koraki</a:t>
            </a:r>
            <a:r>
              <a:rPr lang="en-US" dirty="0"/>
              <a:t> </a:t>
            </a:r>
            <a:r>
              <a:rPr lang="en-US" dirty="0" err="1"/>
              <a:t>zagotavljajo</a:t>
            </a:r>
            <a:r>
              <a:rPr lang="en-US" dirty="0"/>
              <a:t> </a:t>
            </a:r>
            <a:r>
              <a:rPr lang="en-US" dirty="0" err="1"/>
              <a:t>varno</a:t>
            </a:r>
            <a:r>
              <a:rPr lang="en-US" dirty="0"/>
              <a:t> </a:t>
            </a:r>
            <a:r>
              <a:rPr lang="en-US" dirty="0" err="1"/>
              <a:t>uporabo</a:t>
            </a:r>
            <a:r>
              <a:rPr lang="en-US" dirty="0"/>
              <a:t> 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.</a:t>
            </a:r>
          </a:p>
          <a:p>
            <a:pPr marL="76200" indent="0">
              <a:buNone/>
            </a:pPr>
            <a:r>
              <a:rPr lang="en-US" b="1" dirty="0" err="1"/>
              <a:t>Vnašanje</a:t>
            </a:r>
            <a:r>
              <a:rPr lang="en-US" b="1" dirty="0"/>
              <a:t> </a:t>
            </a:r>
            <a:r>
              <a:rPr lang="en-US" b="1" dirty="0" err="1"/>
              <a:t>podatkov</a:t>
            </a:r>
            <a:r>
              <a:rPr lang="en-US" b="1" dirty="0"/>
              <a:t> o </a:t>
            </a:r>
            <a:r>
              <a:rPr lang="en-US" b="1" dirty="0" err="1"/>
              <a:t>kreditni</a:t>
            </a:r>
            <a:r>
              <a:rPr lang="en-US" b="1" dirty="0"/>
              <a:t> </a:t>
            </a:r>
            <a:r>
              <a:rPr lang="en-US" b="1" dirty="0" err="1"/>
              <a:t>kartici</a:t>
            </a:r>
            <a:endParaRPr lang="en-US" b="1" dirty="0"/>
          </a:p>
          <a:p>
            <a:pPr marL="76200" indent="0">
              <a:buNone/>
            </a:pPr>
            <a:r>
              <a:rPr lang="en-US" dirty="0"/>
              <a:t>Ko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pripravljeni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plačilo</a:t>
            </a:r>
            <a:r>
              <a:rPr lang="en-US" dirty="0"/>
              <a:t>,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morali</a:t>
            </a:r>
            <a:r>
              <a:rPr lang="en-US" dirty="0"/>
              <a:t> </a:t>
            </a:r>
            <a:r>
              <a:rPr lang="en-US" dirty="0" err="1"/>
              <a:t>vnesti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o </a:t>
            </a:r>
            <a:r>
              <a:rPr lang="en-US" dirty="0" err="1"/>
              <a:t>svoji</a:t>
            </a:r>
            <a:r>
              <a:rPr lang="en-US" dirty="0"/>
              <a:t> </a:t>
            </a:r>
            <a:r>
              <a:rPr lang="en-US" dirty="0" err="1"/>
              <a:t>kreditni</a:t>
            </a:r>
            <a:r>
              <a:rPr lang="en-US" dirty="0"/>
              <a:t> </a:t>
            </a:r>
            <a:r>
              <a:rPr lang="en-US" dirty="0" err="1"/>
              <a:t>kartici</a:t>
            </a:r>
            <a:r>
              <a:rPr lang="en-US" dirty="0"/>
              <a:t>:</a:t>
            </a:r>
          </a:p>
          <a:p>
            <a:r>
              <a:rPr lang="en-US" b="1" dirty="0" err="1"/>
              <a:t>Številka</a:t>
            </a:r>
            <a:r>
              <a:rPr lang="en-US" b="1" dirty="0"/>
              <a:t> </a:t>
            </a:r>
            <a:r>
              <a:rPr lang="en-US" b="1" dirty="0" err="1"/>
              <a:t>kartice</a:t>
            </a:r>
            <a:r>
              <a:rPr lang="en-US" b="1" dirty="0"/>
              <a:t>:</a:t>
            </a:r>
            <a:r>
              <a:rPr lang="en-US" dirty="0"/>
              <a:t> 16-mestna </a:t>
            </a:r>
            <a:r>
              <a:rPr lang="en-US" dirty="0" err="1"/>
              <a:t>številka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sprednji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.</a:t>
            </a:r>
          </a:p>
          <a:p>
            <a:r>
              <a:rPr lang="en-US" b="1" dirty="0"/>
              <a:t>Datum </a:t>
            </a:r>
            <a:r>
              <a:rPr lang="en-US" b="1" dirty="0" err="1"/>
              <a:t>izteka</a:t>
            </a:r>
            <a:r>
              <a:rPr lang="en-US" b="1" dirty="0"/>
              <a:t>:</a:t>
            </a:r>
            <a:r>
              <a:rPr lang="en-US" dirty="0"/>
              <a:t> Mesec in </a:t>
            </a:r>
            <a:r>
              <a:rPr lang="en-US" dirty="0" err="1"/>
              <a:t>leto</a:t>
            </a:r>
            <a:r>
              <a:rPr lang="en-US" dirty="0"/>
              <a:t>, ko </a:t>
            </a:r>
            <a:r>
              <a:rPr lang="en-US" dirty="0" err="1"/>
              <a:t>preneha</a:t>
            </a:r>
            <a:r>
              <a:rPr lang="en-US" dirty="0"/>
              <a:t> </a:t>
            </a:r>
            <a:r>
              <a:rPr lang="en-US" dirty="0" err="1"/>
              <a:t>veljavnost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 (MM/LL).</a:t>
            </a:r>
          </a:p>
          <a:p>
            <a:r>
              <a:rPr lang="en-US" b="1" dirty="0"/>
              <a:t>CVV (</a:t>
            </a:r>
            <a:r>
              <a:rPr lang="en-US" b="1" dirty="0" err="1"/>
              <a:t>varnostna</a:t>
            </a:r>
            <a:r>
              <a:rPr lang="en-US" b="1" dirty="0"/>
              <a:t> </a:t>
            </a:r>
            <a:r>
              <a:rPr lang="en-US" b="1" dirty="0" err="1"/>
              <a:t>koda</a:t>
            </a:r>
            <a:r>
              <a:rPr lang="en-US" b="1" dirty="0"/>
              <a:t>):</a:t>
            </a:r>
            <a:r>
              <a:rPr lang="en-US" dirty="0"/>
              <a:t> 3-mestna </a:t>
            </a:r>
            <a:r>
              <a:rPr lang="en-US" dirty="0" err="1"/>
              <a:t>številka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hrbtni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A0601-703E-45A5-92A7-CBE703CEDD2F}"/>
              </a:ext>
            </a:extLst>
          </p:cNvPr>
          <p:cNvSpPr txBox="1"/>
          <p:nvPr/>
        </p:nvSpPr>
        <p:spPr>
          <a:xfrm>
            <a:off x="855729" y="5778000"/>
            <a:ext cx="747221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Podatkov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kreditni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kartici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posredujte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8F4D0-8080-453D-95D5-7AB63AD6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687" y="1804756"/>
            <a:ext cx="3534555" cy="3857838"/>
          </a:xfrm>
          <a:prstGeom prst="rect">
            <a:avLst/>
          </a:prstGeom>
        </p:spPr>
      </p:pic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D32993F5-D168-46F6-9DA5-9C4242BAA5D8}"/>
              </a:ext>
            </a:extLst>
          </p:cNvPr>
          <p:cNvSpPr txBox="1"/>
          <p:nvPr/>
        </p:nvSpPr>
        <p:spPr>
          <a:xfrm>
            <a:off x="5818909" y="6272194"/>
            <a:ext cx="609600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ro-RO" sz="10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Slika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</a:t>
            </a:r>
            <a:r>
              <a:rPr lang="ro-RO" sz="10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ro-RO" sz="1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katod</a:t>
            </a:r>
            <a:r>
              <a:rPr lang="ro-RO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00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Freepik</a:t>
            </a:r>
            <a:endParaRPr lang="en-US" sz="1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1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B668-FDA3-430E-8FBA-DE7451EC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celotnega</a:t>
            </a:r>
            <a:r>
              <a:rPr lang="en-US" dirty="0"/>
              <a:t> </a:t>
            </a:r>
            <a:r>
              <a:rPr lang="en-US" dirty="0" err="1"/>
              <a:t>zneska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1A449-3395-4323-B5B2-CE132009D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517" y="1656614"/>
            <a:ext cx="10572901" cy="3941326"/>
          </a:xfrm>
        </p:spPr>
        <p:txBody>
          <a:bodyPr>
            <a:normAutofit fontScale="92500"/>
          </a:bodyPr>
          <a:lstStyle/>
          <a:p>
            <a:pPr marL="76200" indent="0">
              <a:buNone/>
            </a:pPr>
            <a:r>
              <a:rPr lang="en-US" dirty="0"/>
              <a:t>Preden </a:t>
            </a:r>
            <a:r>
              <a:rPr lang="en-US" err="1"/>
              <a:t>potrdite</a:t>
            </a:r>
            <a:r>
              <a:rPr lang="en-US" dirty="0"/>
              <a:t> </a:t>
            </a:r>
            <a:r>
              <a:rPr lang="en-US" err="1"/>
              <a:t>nakup</a:t>
            </a:r>
            <a:r>
              <a:rPr lang="en-US" dirty="0"/>
              <a:t> s k</a:t>
            </a:r>
            <a:r>
              <a:rPr lang="ro-RO" err="1"/>
              <a:t>reditno</a:t>
            </a:r>
            <a:r>
              <a:rPr lang="ro-RO" dirty="0"/>
              <a:t> </a:t>
            </a:r>
            <a:r>
              <a:rPr lang="ro-RO" err="1"/>
              <a:t>kartico</a:t>
            </a:r>
            <a:r>
              <a:rPr lang="en-US" dirty="0"/>
              <a:t>, </a:t>
            </a:r>
            <a:r>
              <a:rPr lang="en-US" err="1"/>
              <a:t>vedno</a:t>
            </a:r>
            <a:r>
              <a:rPr lang="en-US" dirty="0"/>
              <a:t> </a:t>
            </a:r>
            <a:r>
              <a:rPr lang="en-US" err="1"/>
              <a:t>preverite</a:t>
            </a:r>
            <a:r>
              <a:rPr lang="en-US" dirty="0"/>
              <a:t>:</a:t>
            </a:r>
            <a:endParaRPr lang="en-US"/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ceno</a:t>
            </a:r>
            <a:r>
              <a:rPr lang="en-US" dirty="0"/>
              <a:t> </a:t>
            </a:r>
            <a:r>
              <a:rPr lang="en-US" dirty="0" err="1"/>
              <a:t>artikla</a:t>
            </a:r>
            <a:r>
              <a:rPr lang="en-US" dirty="0"/>
              <a:t> oz. </a:t>
            </a:r>
            <a:r>
              <a:rPr lang="en-US" dirty="0" err="1"/>
              <a:t>artiklov</a:t>
            </a:r>
            <a:r>
              <a:rPr lang="en-US" dirty="0"/>
              <a:t>,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morebitne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stroške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davki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stroški</a:t>
            </a:r>
            <a:r>
              <a:rPr lang="en-US" dirty="0"/>
              <a:t> </a:t>
            </a:r>
            <a:r>
              <a:rPr lang="en-US" dirty="0" err="1"/>
              <a:t>dostave</a:t>
            </a:r>
            <a:r>
              <a:rPr lang="en-US" dirty="0"/>
              <a:t>,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končni</a:t>
            </a:r>
            <a:r>
              <a:rPr lang="en-US" dirty="0"/>
              <a:t> </a:t>
            </a:r>
            <a:r>
              <a:rPr lang="en-US" dirty="0" err="1"/>
              <a:t>celotni</a:t>
            </a:r>
            <a:r>
              <a:rPr lang="en-US" dirty="0"/>
              <a:t> </a:t>
            </a:r>
            <a:r>
              <a:rPr lang="en-US" dirty="0" err="1"/>
              <a:t>znesek</a:t>
            </a:r>
            <a:r>
              <a:rPr lang="en-US" dirty="0"/>
              <a:t>.</a:t>
            </a:r>
            <a:endParaRPr lang="ro-RO" dirty="0"/>
          </a:p>
          <a:p>
            <a:pPr marL="76200" indent="0">
              <a:buNone/>
            </a:pPr>
            <a:r>
              <a:rPr lang="en-US" dirty="0" err="1"/>
              <a:t>Šele</a:t>
            </a:r>
            <a:r>
              <a:rPr lang="en-US" dirty="0"/>
              <a:t> 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dirty="0" err="1"/>
              <a:t>kliknite</a:t>
            </a:r>
            <a:r>
              <a:rPr lang="en-US" dirty="0"/>
              <a:t> "</a:t>
            </a:r>
            <a:r>
              <a:rPr lang="en-US" dirty="0" err="1"/>
              <a:t>Oddaj</a:t>
            </a:r>
            <a:r>
              <a:rPr lang="en-US" dirty="0"/>
              <a:t> </a:t>
            </a:r>
            <a:r>
              <a:rPr lang="en-US" dirty="0" err="1"/>
              <a:t>naročilo</a:t>
            </a:r>
            <a:r>
              <a:rPr lang="en-US" dirty="0"/>
              <a:t>" </a:t>
            </a:r>
            <a:r>
              <a:rPr lang="en-US" dirty="0" err="1"/>
              <a:t>ali</a:t>
            </a:r>
            <a:r>
              <a:rPr lang="en-US" dirty="0"/>
              <a:t> "</a:t>
            </a:r>
            <a:r>
              <a:rPr lang="en-US" dirty="0" err="1"/>
              <a:t>Potrdi</a:t>
            </a:r>
            <a:r>
              <a:rPr lang="en-US" dirty="0"/>
              <a:t> </a:t>
            </a:r>
            <a:r>
              <a:rPr lang="en-US" dirty="0" err="1"/>
              <a:t>nakup</a:t>
            </a:r>
            <a:r>
              <a:rPr lang="en-US" dirty="0"/>
              <a:t>". </a:t>
            </a:r>
          </a:p>
          <a:p>
            <a:pPr>
              <a:buFont typeface="Calibri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7620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Redno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preverjajte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izpiske</a:t>
            </a:r>
            <a:endParaRPr lang="en-US" b="1">
              <a:solidFill>
                <a:srgbClr val="FF0000"/>
              </a:solidFill>
            </a:endParaRPr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Pregledujte</a:t>
            </a:r>
            <a:r>
              <a:rPr lang="en-US" dirty="0"/>
              <a:t> </a:t>
            </a:r>
            <a:r>
              <a:rPr lang="en-US" dirty="0" err="1"/>
              <a:t>izpiske</a:t>
            </a:r>
            <a:r>
              <a:rPr lang="en-US" dirty="0"/>
              <a:t>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 in </a:t>
            </a:r>
            <a:r>
              <a:rPr lang="en-US" dirty="0" err="1"/>
              <a:t>bodite</a:t>
            </a:r>
            <a:r>
              <a:rPr lang="en-US" dirty="0"/>
              <a:t> </a:t>
            </a:r>
            <a:r>
              <a:rPr lang="en-US" dirty="0" err="1"/>
              <a:t>pozorni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morebitne</a:t>
            </a:r>
            <a:r>
              <a:rPr lang="en-US" dirty="0"/>
              <a:t> </a:t>
            </a:r>
            <a:r>
              <a:rPr lang="en-US" dirty="0" err="1"/>
              <a:t>sumljive</a:t>
            </a:r>
            <a:r>
              <a:rPr lang="en-US" dirty="0"/>
              <a:t> </a:t>
            </a:r>
            <a:r>
              <a:rPr lang="en-US" dirty="0" err="1"/>
              <a:t>stroške</a:t>
            </a:r>
            <a:r>
              <a:rPr lang="en-US" dirty="0"/>
              <a:t>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Morebitne</a:t>
            </a:r>
            <a:r>
              <a:rPr lang="en-US" dirty="0"/>
              <a:t> </a:t>
            </a:r>
            <a:r>
              <a:rPr lang="en-US" dirty="0" err="1"/>
              <a:t>nepooblaščene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 </a:t>
            </a:r>
            <a:r>
              <a:rPr lang="en-US" dirty="0" err="1"/>
              <a:t>nemudoma</a:t>
            </a:r>
            <a:r>
              <a:rPr lang="en-US" dirty="0"/>
              <a:t> </a:t>
            </a:r>
            <a:r>
              <a:rPr lang="en-US" dirty="0" err="1"/>
              <a:t>prijavite</a:t>
            </a:r>
            <a:r>
              <a:rPr lang="en-US" dirty="0"/>
              <a:t> </a:t>
            </a:r>
            <a:r>
              <a:rPr lang="en-US" dirty="0" err="1"/>
              <a:t>svoji</a:t>
            </a:r>
            <a:r>
              <a:rPr lang="en-US" dirty="0"/>
              <a:t> </a:t>
            </a:r>
            <a:r>
              <a:rPr lang="en-US" dirty="0" err="1"/>
              <a:t>banki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E4F1FB1-DA80-66EC-2366-2A1090AF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D4067BAD-F1E2-1AA9-7E1A-1DDC59ADE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 4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Običajni</a:t>
            </a:r>
            <a:r>
              <a:rPr lang="en-US" sz="4000" dirty="0"/>
              <a:t> </a:t>
            </a:r>
            <a:r>
              <a:rPr lang="en-US" sz="4000" dirty="0" err="1"/>
              <a:t>načini</a:t>
            </a:r>
            <a:r>
              <a:rPr lang="en-US" sz="4000" dirty="0"/>
              <a:t> </a:t>
            </a:r>
            <a:r>
              <a:rPr lang="en-US" sz="4000" dirty="0" err="1"/>
              <a:t>plačevanja</a:t>
            </a:r>
            <a:r>
              <a:rPr lang="en-US" sz="4000" dirty="0"/>
              <a:t> </a:t>
            </a:r>
            <a:r>
              <a:rPr lang="en-US" sz="4000" dirty="0" err="1"/>
              <a:t>prek</a:t>
            </a:r>
            <a:r>
              <a:rPr lang="en-US" sz="4000" dirty="0"/>
              <a:t> </a:t>
            </a:r>
            <a:r>
              <a:rPr lang="en-US" sz="4000" dirty="0" err="1"/>
              <a:t>spleta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61309EAD-B091-3A57-0D36-329442B17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AEB218B5-BAB4-9C50-F413-0069C6CA63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8709261" cy="35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1800" dirty="0"/>
              <a:t>Ob </a:t>
            </a:r>
            <a:r>
              <a:rPr lang="en-US" sz="1800" dirty="0" err="1"/>
              <a:t>zaključku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enote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endParaRPr lang="en-US" sz="1800"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1800" dirty="0" err="1"/>
              <a:t>razumeli</a:t>
            </a:r>
            <a:r>
              <a:rPr lang="en-US" sz="1800" dirty="0"/>
              <a:t> </a:t>
            </a:r>
            <a:r>
              <a:rPr lang="en-US" sz="1800" dirty="0" err="1"/>
              <a:t>različne</a:t>
            </a:r>
            <a:r>
              <a:rPr lang="en-US" sz="1800" dirty="0"/>
              <a:t> </a:t>
            </a:r>
            <a:r>
              <a:rPr lang="en-US" sz="1800" dirty="0" err="1"/>
              <a:t>možnosti</a:t>
            </a:r>
            <a:r>
              <a:rPr lang="en-US" sz="1800" dirty="0"/>
              <a:t> </a:t>
            </a:r>
            <a:r>
              <a:rPr lang="en-US" sz="1800" dirty="0" err="1"/>
              <a:t>plačevanja</a:t>
            </a:r>
            <a:r>
              <a:rPr lang="en-US" sz="1800" dirty="0"/>
              <a:t>: </a:t>
            </a:r>
            <a:r>
              <a:rPr lang="en-US" sz="1800" dirty="0" err="1"/>
              <a:t>poznali</a:t>
            </a:r>
            <a:r>
              <a:rPr lang="en-US" sz="1800" dirty="0"/>
              <a:t> </a:t>
            </a:r>
            <a:r>
              <a:rPr lang="en-US" sz="1800" dirty="0" err="1"/>
              <a:t>razne</a:t>
            </a:r>
            <a:r>
              <a:rPr lang="en-US" sz="1800" dirty="0"/>
              <a:t> </a:t>
            </a:r>
            <a:r>
              <a:rPr lang="en-US" sz="1800" dirty="0" err="1"/>
              <a:t>načine</a:t>
            </a:r>
            <a:r>
              <a:rPr lang="en-US" sz="1800" dirty="0"/>
              <a:t> </a:t>
            </a:r>
            <a:r>
              <a:rPr lang="en-US" sz="1800" dirty="0" err="1"/>
              <a:t>spletnega</a:t>
            </a:r>
            <a:r>
              <a:rPr lang="en-US" sz="1800" dirty="0"/>
              <a:t> </a:t>
            </a:r>
            <a:r>
              <a:rPr lang="en-US" sz="1800" dirty="0" err="1"/>
              <a:t>plačevanja</a:t>
            </a:r>
            <a:r>
              <a:rPr lang="en-US" sz="1800" dirty="0"/>
              <a:t>, </a:t>
            </a:r>
            <a:r>
              <a:rPr lang="en-US" sz="1800" dirty="0" err="1"/>
              <a:t>npr</a:t>
            </a:r>
            <a:r>
              <a:rPr lang="en-US" sz="1800" dirty="0"/>
              <a:t>. s </a:t>
            </a:r>
            <a:r>
              <a:rPr lang="en-US" sz="1800" dirty="0" err="1"/>
              <a:t>kreditno</a:t>
            </a:r>
            <a:r>
              <a:rPr lang="en-US" sz="1800" dirty="0"/>
              <a:t>/</a:t>
            </a:r>
            <a:r>
              <a:rPr lang="en-US" sz="1800" dirty="0" err="1"/>
              <a:t>debetno</a:t>
            </a:r>
            <a:r>
              <a:rPr lang="en-US" sz="1800" dirty="0"/>
              <a:t> </a:t>
            </a:r>
            <a:r>
              <a:rPr lang="en-US" sz="1800" dirty="0" err="1"/>
              <a:t>kartico</a:t>
            </a:r>
            <a:r>
              <a:rPr lang="en-US" sz="1800" dirty="0"/>
              <a:t>, </a:t>
            </a:r>
            <a:r>
              <a:rPr lang="en-US" sz="1800" dirty="0" err="1"/>
              <a:t>storitvijo</a:t>
            </a:r>
            <a:r>
              <a:rPr lang="en-US" sz="1800" dirty="0"/>
              <a:t> PayPal, </a:t>
            </a:r>
            <a:r>
              <a:rPr lang="en-US" sz="1800" dirty="0" err="1"/>
              <a:t>digitalno</a:t>
            </a:r>
            <a:r>
              <a:rPr lang="en-US" sz="1800" dirty="0"/>
              <a:t> </a:t>
            </a:r>
            <a:r>
              <a:rPr lang="en-US" sz="1800" dirty="0" err="1"/>
              <a:t>denarnico</a:t>
            </a:r>
            <a:r>
              <a:rPr lang="en-US" sz="1800" dirty="0"/>
              <a:t> </a:t>
            </a:r>
            <a:r>
              <a:rPr lang="en-US" sz="1800" dirty="0" err="1"/>
              <a:t>itd</a:t>
            </a:r>
            <a:r>
              <a:rPr lang="en-US" sz="1800" dirty="0"/>
              <a:t>.;</a:t>
            </a:r>
            <a:endParaRPr lang="ro-RO" sz="1800"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1800" dirty="0" err="1"/>
              <a:t>znali</a:t>
            </a:r>
            <a:r>
              <a:rPr lang="en-US" sz="1800" dirty="0"/>
              <a:t> </a:t>
            </a:r>
            <a:r>
              <a:rPr lang="en-US" sz="1800" dirty="0" err="1"/>
              <a:t>uporabljati</a:t>
            </a:r>
            <a:r>
              <a:rPr lang="en-US" sz="1800" dirty="0"/>
              <a:t> </a:t>
            </a:r>
            <a:r>
              <a:rPr lang="en-US" sz="1800" dirty="0" err="1"/>
              <a:t>vsakega</a:t>
            </a:r>
            <a:r>
              <a:rPr lang="en-US" sz="1800" dirty="0"/>
              <a:t> od </a:t>
            </a:r>
            <a:r>
              <a:rPr lang="en-US" sz="1800" dirty="0" err="1"/>
              <a:t>teh</a:t>
            </a:r>
            <a:r>
              <a:rPr lang="en-US" sz="1800" dirty="0"/>
              <a:t> </a:t>
            </a:r>
            <a:r>
              <a:rPr lang="en-US" sz="1800" dirty="0" err="1"/>
              <a:t>načinov</a:t>
            </a:r>
            <a:r>
              <a:rPr lang="en-US" sz="1800" dirty="0"/>
              <a:t>: </a:t>
            </a:r>
            <a:r>
              <a:rPr lang="en-US" sz="1800" dirty="0" err="1"/>
              <a:t>samozavestno</a:t>
            </a:r>
            <a:r>
              <a:rPr lang="en-US" sz="1800" dirty="0"/>
              <a:t> </a:t>
            </a:r>
            <a:r>
              <a:rPr lang="en-US" sz="1800" dirty="0" err="1"/>
              <a:t>vnašali</a:t>
            </a:r>
            <a:r>
              <a:rPr lang="en-US" sz="1800" dirty="0"/>
              <a:t> </a:t>
            </a:r>
            <a:r>
              <a:rPr lang="en-US" sz="1800" dirty="0" err="1"/>
              <a:t>podatke</a:t>
            </a:r>
            <a:r>
              <a:rPr lang="en-US" sz="1800" dirty="0"/>
              <a:t> o </a:t>
            </a:r>
            <a:r>
              <a:rPr lang="en-US" sz="1800" dirty="0" err="1"/>
              <a:t>plačilu</a:t>
            </a:r>
            <a:r>
              <a:rPr lang="en-US" sz="1800" dirty="0"/>
              <a:t>, </a:t>
            </a:r>
            <a:r>
              <a:rPr lang="en-US" sz="1800" dirty="0" err="1"/>
              <a:t>znali</a:t>
            </a:r>
            <a:r>
              <a:rPr lang="en-US" sz="1800" dirty="0"/>
              <a:t> </a:t>
            </a:r>
            <a:r>
              <a:rPr lang="en-US" sz="1800" dirty="0" err="1"/>
              <a:t>varno</a:t>
            </a:r>
            <a:r>
              <a:rPr lang="en-US" sz="1800" dirty="0"/>
              <a:t> </a:t>
            </a:r>
            <a:r>
              <a:rPr lang="en-US" sz="1800" dirty="0" err="1"/>
              <a:t>zaključiti</a:t>
            </a:r>
            <a:r>
              <a:rPr lang="en-US" sz="1800" dirty="0"/>
              <a:t> </a:t>
            </a:r>
            <a:r>
              <a:rPr lang="en-US" sz="1800" dirty="0" err="1"/>
              <a:t>nakup</a:t>
            </a:r>
            <a:r>
              <a:rPr lang="en-US" sz="1800" dirty="0"/>
              <a:t> in </a:t>
            </a:r>
            <a:r>
              <a:rPr lang="en-US" sz="1800" dirty="0" err="1"/>
              <a:t>varno</a:t>
            </a:r>
            <a:r>
              <a:rPr lang="en-US" sz="1800" dirty="0"/>
              <a:t> </a:t>
            </a:r>
            <a:r>
              <a:rPr lang="en-US" sz="1800" dirty="0" err="1"/>
              <a:t>upravljali</a:t>
            </a:r>
            <a:r>
              <a:rPr lang="en-US" sz="1800" dirty="0"/>
              <a:t> </a:t>
            </a:r>
            <a:r>
              <a:rPr lang="en-US" sz="1800" dirty="0" err="1"/>
              <a:t>plačila</a:t>
            </a:r>
            <a:r>
              <a:rPr lang="en-US" sz="1800" dirty="0"/>
              <a:t>;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1800" dirty="0" err="1"/>
              <a:t>znali</a:t>
            </a:r>
            <a:r>
              <a:rPr lang="en-US" sz="1800" dirty="0"/>
              <a:t> </a:t>
            </a:r>
            <a:r>
              <a:rPr lang="en-US" sz="1800" dirty="0" err="1"/>
              <a:t>paziti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varnost</a:t>
            </a:r>
            <a:r>
              <a:rPr lang="en-US" sz="1800" dirty="0"/>
              <a:t> </a:t>
            </a:r>
            <a:r>
              <a:rPr lang="en-US" sz="1800" dirty="0" err="1"/>
              <a:t>spletnega</a:t>
            </a:r>
            <a:r>
              <a:rPr lang="en-US" sz="1800" dirty="0"/>
              <a:t> </a:t>
            </a:r>
            <a:r>
              <a:rPr lang="en-US" sz="1800" dirty="0" err="1"/>
              <a:t>plačevanja</a:t>
            </a:r>
            <a:r>
              <a:rPr lang="en-US" sz="1800" dirty="0"/>
              <a:t>: </a:t>
            </a:r>
            <a:r>
              <a:rPr lang="en-US" sz="1800" dirty="0" err="1"/>
              <a:t>prepoznali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varna </a:t>
            </a:r>
            <a:r>
              <a:rPr lang="en-US" sz="1800" dirty="0" err="1"/>
              <a:t>spletna</a:t>
            </a:r>
            <a:r>
              <a:rPr lang="en-US" sz="1800" dirty="0"/>
              <a:t> </a:t>
            </a:r>
            <a:r>
              <a:rPr lang="en-US" sz="1800" dirty="0" err="1"/>
              <a:t>mesta</a:t>
            </a:r>
            <a:r>
              <a:rPr lang="en-US" sz="1800" dirty="0"/>
              <a:t>, </a:t>
            </a:r>
            <a:r>
              <a:rPr lang="en-US" sz="1800" dirty="0" err="1"/>
              <a:t>izogibali</a:t>
            </a:r>
            <a:r>
              <a:rPr lang="en-US" sz="1800" dirty="0"/>
              <a:t> se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goljufijam</a:t>
            </a:r>
            <a:r>
              <a:rPr lang="en-US" sz="1800" dirty="0"/>
              <a:t> in med </a:t>
            </a:r>
            <a:r>
              <a:rPr lang="en-US" sz="1800" dirty="0" err="1"/>
              <a:t>spletnim</a:t>
            </a:r>
            <a:r>
              <a:rPr lang="en-US" sz="1800" dirty="0"/>
              <a:t> </a:t>
            </a:r>
            <a:r>
              <a:rPr lang="en-US" sz="1800" dirty="0" err="1"/>
              <a:t>nakupovanjem</a:t>
            </a:r>
            <a:r>
              <a:rPr lang="en-US" sz="1800" dirty="0"/>
              <a:t> </a:t>
            </a:r>
            <a:r>
              <a:rPr lang="en-US" sz="1800" dirty="0" err="1"/>
              <a:t>varovali</a:t>
            </a:r>
            <a:r>
              <a:rPr lang="en-US" sz="1800" dirty="0"/>
              <a:t> </a:t>
            </a:r>
            <a:r>
              <a:rPr lang="en-US" sz="1800" dirty="0" err="1"/>
              <a:t>osebne</a:t>
            </a:r>
            <a:r>
              <a:rPr lang="en-US" sz="1800" dirty="0"/>
              <a:t> </a:t>
            </a:r>
            <a:r>
              <a:rPr lang="en-US" sz="1800" dirty="0" err="1"/>
              <a:t>finančne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.</a:t>
            </a:r>
          </a:p>
        </p:txBody>
      </p:sp>
      <p:pic>
        <p:nvPicPr>
          <p:cNvPr id="10" name="Google Shape;172;p8" descr="High ROI content abstract concept illustration">
            <a:extLst>
              <a:ext uri="{FF2B5EF4-FFF2-40B4-BE49-F238E27FC236}">
                <a16:creationId xmlns:a16="http://schemas.microsoft.com/office/drawing/2014/main" id="{7F9A6F7B-B92A-488C-9CA2-B960F771A4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9436963" y="3188296"/>
            <a:ext cx="2530640" cy="2347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3;p8">
            <a:extLst>
              <a:ext uri="{FF2B5EF4-FFF2-40B4-BE49-F238E27FC236}">
                <a16:creationId xmlns:a16="http://schemas.microsoft.com/office/drawing/2014/main" id="{42E61033-1B7C-4E88-960B-CEB0D1054E86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908933-0EB4-F7DB-694D-27FC4C01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KREDITNE IN DEBETNE KARTICE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B22E19-791D-BDF8-A9A5-AAC2E9DEE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1" y="1800000"/>
            <a:ext cx="7468399" cy="4472194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r>
              <a:rPr lang="en-US" sz="2000" b="1" dirty="0"/>
              <a:t>Kako </a:t>
            </a:r>
            <a:r>
              <a:rPr lang="en-US" sz="2000" b="1" dirty="0" err="1"/>
              <a:t>delujejo</a:t>
            </a:r>
            <a:r>
              <a:rPr lang="en-US" sz="2000" b="1" dirty="0"/>
              <a:t>: </a:t>
            </a: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nakupa</a:t>
            </a:r>
            <a:r>
              <a:rPr lang="en-US" sz="2000" dirty="0"/>
              <a:t> </a:t>
            </a:r>
            <a:r>
              <a:rPr lang="en-US" sz="2000" dirty="0" err="1"/>
              <a:t>vnesite</a:t>
            </a:r>
            <a:r>
              <a:rPr lang="en-US" sz="2000" dirty="0"/>
              <a:t> </a:t>
            </a:r>
            <a:r>
              <a:rPr lang="en-US" sz="2000" dirty="0" err="1"/>
              <a:t>številko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kartice</a:t>
            </a:r>
            <a:r>
              <a:rPr lang="en-US" sz="2000" dirty="0"/>
              <a:t>, datum </a:t>
            </a:r>
            <a:r>
              <a:rPr lang="en-US" sz="2000" dirty="0" err="1"/>
              <a:t>izteka</a:t>
            </a:r>
            <a:r>
              <a:rPr lang="en-US" sz="2000" dirty="0"/>
              <a:t> in </a:t>
            </a:r>
            <a:r>
              <a:rPr lang="en-US" sz="2000" dirty="0" err="1"/>
              <a:t>varnostno</a:t>
            </a:r>
            <a:r>
              <a:rPr lang="en-US" sz="2000" dirty="0"/>
              <a:t> </a:t>
            </a:r>
            <a:r>
              <a:rPr lang="en-US" sz="2000" dirty="0" err="1"/>
              <a:t>kodo</a:t>
            </a:r>
            <a:r>
              <a:rPr lang="en-US" sz="2000" dirty="0"/>
              <a:t> (CVV). </a:t>
            </a:r>
            <a:r>
              <a:rPr lang="en-US" sz="2000" dirty="0" err="1"/>
              <a:t>Mnoga</a:t>
            </a:r>
            <a:r>
              <a:rPr lang="en-US" sz="2000" dirty="0"/>
              <a:t> </a:t>
            </a:r>
            <a:r>
              <a:rPr lang="en-US" sz="2000" dirty="0" err="1"/>
              <a:t>spletna</a:t>
            </a:r>
            <a:r>
              <a:rPr lang="en-US" sz="2000" dirty="0"/>
              <a:t> </a:t>
            </a:r>
            <a:r>
              <a:rPr lang="en-US" sz="2000" dirty="0" err="1"/>
              <a:t>mesta</a:t>
            </a:r>
            <a:r>
              <a:rPr lang="en-US" sz="2000" dirty="0"/>
              <a:t> </a:t>
            </a:r>
            <a:r>
              <a:rPr lang="en-US" sz="2000" dirty="0" err="1"/>
              <a:t>omogočajo</a:t>
            </a:r>
            <a:r>
              <a:rPr lang="en-US" sz="2000" dirty="0"/>
              <a:t>, da </a:t>
            </a:r>
            <a:r>
              <a:rPr lang="en-US" sz="2000" dirty="0" err="1"/>
              <a:t>shranite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o </a:t>
            </a:r>
            <a:r>
              <a:rPr lang="en-US" sz="2000" dirty="0" err="1"/>
              <a:t>kartici</a:t>
            </a:r>
            <a:r>
              <a:rPr lang="en-US" sz="2000" dirty="0"/>
              <a:t> za </a:t>
            </a:r>
            <a:r>
              <a:rPr lang="en-US" sz="2000" dirty="0" err="1"/>
              <a:t>prihodnjo</a:t>
            </a:r>
            <a:r>
              <a:rPr lang="en-US" sz="2000" dirty="0"/>
              <a:t> </a:t>
            </a:r>
            <a:r>
              <a:rPr lang="en-US" sz="2000" dirty="0" err="1"/>
              <a:t>uporabo</a:t>
            </a:r>
            <a:r>
              <a:rPr lang="en-US" sz="20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r>
              <a:rPr lang="en-US" sz="2000" b="1" dirty="0" err="1"/>
              <a:t>Varnostne</a:t>
            </a:r>
            <a:r>
              <a:rPr lang="en-US" sz="2000" b="1" dirty="0"/>
              <a:t> </a:t>
            </a:r>
            <a:r>
              <a:rPr lang="en-US" sz="2000" b="1" dirty="0" err="1"/>
              <a:t>funkcije</a:t>
            </a:r>
            <a:r>
              <a:rPr lang="en-US" sz="2000" b="1" dirty="0"/>
              <a:t>: </a:t>
            </a:r>
            <a:r>
              <a:rPr lang="en-US" sz="2000" dirty="0" err="1"/>
              <a:t>Večina</a:t>
            </a:r>
            <a:r>
              <a:rPr lang="en-US" sz="2000" dirty="0"/>
              <a:t> </a:t>
            </a:r>
            <a:r>
              <a:rPr lang="en-US" sz="2000" dirty="0" err="1"/>
              <a:t>kreditnih</a:t>
            </a:r>
            <a:r>
              <a:rPr lang="en-US" sz="2000" dirty="0"/>
              <a:t> </a:t>
            </a:r>
            <a:r>
              <a:rPr lang="en-US" sz="2000" dirty="0" err="1"/>
              <a:t>kartic</a:t>
            </a:r>
            <a:r>
              <a:rPr lang="en-US" sz="2000" dirty="0"/>
              <a:t> </a:t>
            </a:r>
            <a:r>
              <a:rPr lang="en-US" sz="2000" dirty="0" err="1"/>
              <a:t>zagotavlja</a:t>
            </a:r>
            <a:r>
              <a:rPr lang="en-US" sz="2000" dirty="0"/>
              <a:t> </a:t>
            </a:r>
            <a:r>
              <a:rPr lang="en-US" sz="2000" dirty="0" err="1"/>
              <a:t>zaščito</a:t>
            </a:r>
            <a:r>
              <a:rPr lang="en-US" sz="2000" dirty="0"/>
              <a:t> pred </a:t>
            </a:r>
            <a:r>
              <a:rPr lang="en-US" sz="2000" dirty="0" err="1"/>
              <a:t>goljufijami</a:t>
            </a:r>
            <a:r>
              <a:rPr lang="en-US" sz="2000" dirty="0"/>
              <a:t>. </a:t>
            </a:r>
            <a:r>
              <a:rPr lang="en-US" sz="2000" dirty="0" err="1"/>
              <a:t>Iščite</a:t>
            </a:r>
            <a:r>
              <a:rPr lang="en-US" sz="2000" dirty="0"/>
              <a:t> </a:t>
            </a:r>
            <a:r>
              <a:rPr lang="en-US" sz="2000" dirty="0" err="1"/>
              <a:t>spletna</a:t>
            </a:r>
            <a:r>
              <a:rPr lang="en-US" sz="2000" dirty="0"/>
              <a:t> </a:t>
            </a:r>
            <a:r>
              <a:rPr lang="en-US" sz="2000" dirty="0" err="1"/>
              <a:t>mesta</a:t>
            </a:r>
            <a:r>
              <a:rPr lang="en-US" sz="2000" dirty="0"/>
              <a:t>, ki </a:t>
            </a:r>
            <a:r>
              <a:rPr lang="en-US" sz="2000" dirty="0" err="1"/>
              <a:t>uporabljajo</a:t>
            </a:r>
            <a:r>
              <a:rPr lang="en-US" sz="2000" dirty="0"/>
              <a:t> </a:t>
            </a:r>
            <a:r>
              <a:rPr lang="en-US" sz="2000" dirty="0" err="1"/>
              <a:t>šifriranje</a:t>
            </a:r>
            <a:r>
              <a:rPr lang="en-US" sz="2000" dirty="0"/>
              <a:t> SSL (</a:t>
            </a:r>
            <a:r>
              <a:rPr lang="en-US" sz="2000" dirty="0" err="1"/>
              <a:t>kar</a:t>
            </a:r>
            <a:r>
              <a:rPr lang="en-US" sz="2000" dirty="0"/>
              <a:t> </a:t>
            </a:r>
            <a:r>
              <a:rPr lang="en-US" sz="2000" dirty="0" err="1"/>
              <a:t>kaže</a:t>
            </a:r>
            <a:r>
              <a:rPr lang="en-US" sz="2000" dirty="0"/>
              <a:t> "https" v URL </a:t>
            </a:r>
            <a:r>
              <a:rPr lang="en-US" sz="2000" dirty="0" err="1"/>
              <a:t>naslovu</a:t>
            </a:r>
            <a:r>
              <a:rPr lang="en-US" sz="2000" dirty="0"/>
              <a:t> ) in </a:t>
            </a:r>
            <a:r>
              <a:rPr lang="en-US" sz="2000" dirty="0" err="1"/>
              <a:t>tako</a:t>
            </a:r>
            <a:r>
              <a:rPr lang="en-US" sz="2000" dirty="0"/>
              <a:t> </a:t>
            </a:r>
            <a:r>
              <a:rPr lang="en-US" sz="2000" dirty="0" err="1"/>
              <a:t>zagotavljajo</a:t>
            </a:r>
            <a:r>
              <a:rPr lang="en-US" sz="2000" dirty="0"/>
              <a:t> </a:t>
            </a:r>
            <a:r>
              <a:rPr lang="en-US" sz="2000" dirty="0" err="1"/>
              <a:t>varen</a:t>
            </a:r>
            <a:r>
              <a:rPr lang="en-US" sz="2000" dirty="0"/>
              <a:t> </a:t>
            </a:r>
            <a:r>
              <a:rPr lang="en-US" sz="2000" dirty="0" err="1"/>
              <a:t>prenos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 o </a:t>
            </a:r>
            <a:r>
              <a:rPr lang="en-US" sz="2000" dirty="0" err="1"/>
              <a:t>kartici</a:t>
            </a:r>
            <a:r>
              <a:rPr lang="en-US" sz="2000" dirty="0"/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endParaRPr lang="el-GR" sz="2000" dirty="0"/>
          </a:p>
        </p:txBody>
      </p:sp>
      <p:pic>
        <p:nvPicPr>
          <p:cNvPr id="7170" name="Picture 2" descr="Credit card payment concept for landing page">
            <a:extLst>
              <a:ext uri="{FF2B5EF4-FFF2-40B4-BE49-F238E27FC236}">
                <a16:creationId xmlns:a16="http://schemas.microsoft.com/office/drawing/2014/main" id="{F58CA9CB-0E70-4F4B-8903-80D0B425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45" y="1987985"/>
            <a:ext cx="3879121" cy="25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43;g32370f821f7_1_2">
            <a:extLst>
              <a:ext uri="{FF2B5EF4-FFF2-40B4-BE49-F238E27FC236}">
                <a16:creationId xmlns:a16="http://schemas.microsoft.com/office/drawing/2014/main" id="{5E129227-5D7E-4226-92C2-20FD8B051DD4}"/>
              </a:ext>
            </a:extLst>
          </p:cNvPr>
          <p:cNvSpPr txBox="1"/>
          <p:nvPr/>
        </p:nvSpPr>
        <p:spPr>
          <a:xfrm>
            <a:off x="9436962" y="6351847"/>
            <a:ext cx="230245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 </a:t>
            </a: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ickysuperstar,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4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908933-0EB4-F7DB-694D-27FC4C01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PayPal</a:t>
            </a:r>
          </a:p>
        </p:txBody>
      </p:sp>
      <p:sp>
        <p:nvSpPr>
          <p:cNvPr id="6" name="Θέση κειμένου 4">
            <a:extLst>
              <a:ext uri="{FF2B5EF4-FFF2-40B4-BE49-F238E27FC236}">
                <a16:creationId xmlns:a16="http://schemas.microsoft.com/office/drawing/2014/main" id="{28F2D268-8234-42C1-B009-73542548AD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8000" y="1781527"/>
            <a:ext cx="7894783" cy="3882673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r>
              <a:rPr lang="en-US" sz="2000" b="1" dirty="0"/>
              <a:t>Kako </a:t>
            </a:r>
            <a:r>
              <a:rPr lang="en-US" sz="2000" b="1" dirty="0" err="1"/>
              <a:t>deluje</a:t>
            </a:r>
            <a:r>
              <a:rPr lang="en-US" sz="2000" dirty="0"/>
              <a:t>: PayPal </a:t>
            </a:r>
            <a:r>
              <a:rPr lang="en-US" sz="2000" dirty="0" err="1"/>
              <a:t>deluje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</a:t>
            </a:r>
            <a:r>
              <a:rPr lang="en-US" sz="2000" dirty="0" err="1"/>
              <a:t>posrednik</a:t>
            </a:r>
            <a:r>
              <a:rPr lang="en-US" sz="2000" dirty="0"/>
              <a:t> med </a:t>
            </a:r>
            <a:r>
              <a:rPr lang="en-US" sz="2000" dirty="0" err="1"/>
              <a:t>vašo</a:t>
            </a:r>
            <a:r>
              <a:rPr lang="en-US" sz="2000" dirty="0"/>
              <a:t> </a:t>
            </a:r>
            <a:r>
              <a:rPr lang="en-US" sz="2000" dirty="0" err="1"/>
              <a:t>banko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kartico</a:t>
            </a:r>
            <a:r>
              <a:rPr lang="en-US" sz="2000" dirty="0"/>
              <a:t> in </a:t>
            </a:r>
            <a:r>
              <a:rPr lang="en-US" sz="2000" dirty="0" err="1"/>
              <a:t>prodajalcem</a:t>
            </a:r>
            <a:r>
              <a:rPr lang="en-US" sz="2000" dirty="0"/>
              <a:t>. Da </a:t>
            </a:r>
            <a:r>
              <a:rPr lang="en-US" sz="2000" dirty="0" err="1"/>
              <a:t>izvedete</a:t>
            </a:r>
            <a:r>
              <a:rPr lang="en-US" sz="2000" dirty="0"/>
              <a:t> </a:t>
            </a:r>
            <a:r>
              <a:rPr lang="en-US" sz="2000" dirty="0" err="1"/>
              <a:t>plačilo</a:t>
            </a:r>
            <a:r>
              <a:rPr lang="en-US" sz="2000" dirty="0"/>
              <a:t>, se </a:t>
            </a:r>
            <a:r>
              <a:rPr lang="en-US" sz="2000" dirty="0" err="1"/>
              <a:t>morate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prijaviti</a:t>
            </a:r>
            <a:r>
              <a:rPr lang="en-US" sz="2000" dirty="0"/>
              <a:t> v </a:t>
            </a:r>
            <a:r>
              <a:rPr lang="en-US" sz="2000" dirty="0" err="1"/>
              <a:t>svoj</a:t>
            </a:r>
            <a:r>
              <a:rPr lang="en-US" sz="2000" dirty="0"/>
              <a:t> PayPal </a:t>
            </a:r>
            <a:r>
              <a:rPr lang="en-US" sz="2000" dirty="0" err="1"/>
              <a:t>račun</a:t>
            </a:r>
            <a:r>
              <a:rPr lang="en-US" sz="2000" dirty="0"/>
              <a:t> z </a:t>
            </a:r>
            <a:r>
              <a:rPr lang="en-US" sz="2000" dirty="0" err="1"/>
              <a:t>uporabniškim</a:t>
            </a:r>
            <a:r>
              <a:rPr lang="en-US" sz="2000" dirty="0"/>
              <a:t> </a:t>
            </a:r>
            <a:r>
              <a:rPr lang="en-US" sz="2000" dirty="0" err="1"/>
              <a:t>imenom</a:t>
            </a:r>
            <a:r>
              <a:rPr lang="en-US" sz="2000" dirty="0"/>
              <a:t> in </a:t>
            </a:r>
            <a:r>
              <a:rPr lang="en-US" sz="2000" dirty="0" err="1"/>
              <a:t>geslom</a:t>
            </a:r>
            <a:r>
              <a:rPr lang="en-US" sz="2000" dirty="0"/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r>
              <a:rPr lang="en-US" sz="2000" b="1" dirty="0" err="1"/>
              <a:t>Varnostne</a:t>
            </a:r>
            <a:r>
              <a:rPr lang="en-US" sz="2000" b="1" dirty="0"/>
              <a:t> </a:t>
            </a:r>
            <a:r>
              <a:rPr lang="en-US" sz="2000" b="1" dirty="0" err="1"/>
              <a:t>funkcije</a:t>
            </a:r>
            <a:r>
              <a:rPr lang="en-US" sz="2000" b="1" dirty="0"/>
              <a:t>: </a:t>
            </a:r>
            <a:r>
              <a:rPr lang="en-US" sz="2000" dirty="0"/>
              <a:t>PayPal </a:t>
            </a:r>
            <a:r>
              <a:rPr lang="en-US" sz="2000" dirty="0" err="1"/>
              <a:t>prodajalcem</a:t>
            </a:r>
            <a:r>
              <a:rPr lang="en-US" sz="2000" dirty="0"/>
              <a:t> ne </a:t>
            </a:r>
            <a:r>
              <a:rPr lang="en-US" sz="2000" dirty="0" err="1"/>
              <a:t>razkriva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 o </a:t>
            </a:r>
            <a:r>
              <a:rPr lang="en-US" sz="2000" dirty="0" err="1"/>
              <a:t>kartici</a:t>
            </a:r>
            <a:r>
              <a:rPr lang="en-US" sz="2000" dirty="0"/>
              <a:t> in </a:t>
            </a:r>
            <a:r>
              <a:rPr lang="en-US" sz="2000" dirty="0" err="1"/>
              <a:t>banki</a:t>
            </a:r>
            <a:r>
              <a:rPr lang="en-US" sz="2000" dirty="0"/>
              <a:t> 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zagotavlja</a:t>
            </a:r>
            <a:r>
              <a:rPr lang="en-US" sz="2000" dirty="0"/>
              <a:t> </a:t>
            </a:r>
            <a:r>
              <a:rPr lang="en-US" sz="2000" dirty="0" err="1"/>
              <a:t>njihovo</a:t>
            </a:r>
            <a:r>
              <a:rPr lang="en-US" sz="2000" dirty="0"/>
              <a:t> </a:t>
            </a:r>
            <a:r>
              <a:rPr lang="en-US" sz="2000" dirty="0" err="1"/>
              <a:t>varnost</a:t>
            </a:r>
            <a:r>
              <a:rPr lang="en-US" sz="2000" dirty="0"/>
              <a:t>. </a:t>
            </a:r>
            <a:r>
              <a:rPr lang="en-US" sz="2000" dirty="0" err="1"/>
              <a:t>Kupca</a:t>
            </a:r>
            <a:r>
              <a:rPr lang="en-US" sz="2000" dirty="0"/>
              <a:t> </a:t>
            </a:r>
            <a:r>
              <a:rPr lang="en-US" sz="2000" dirty="0" err="1"/>
              <a:t>dodatno</a:t>
            </a:r>
            <a:r>
              <a:rPr lang="en-US" sz="2000" dirty="0"/>
              <a:t> </a:t>
            </a:r>
            <a:r>
              <a:rPr lang="en-US" sz="2000" dirty="0" err="1"/>
              <a:t>ščiti</a:t>
            </a:r>
            <a:r>
              <a:rPr lang="en-US" sz="2000" dirty="0"/>
              <a:t> </a:t>
            </a:r>
            <a:r>
              <a:rPr lang="en-US" sz="2000" dirty="0" err="1"/>
              <a:t>tudi</a:t>
            </a:r>
            <a:r>
              <a:rPr lang="en-US" sz="2000" dirty="0"/>
              <a:t> z </a:t>
            </a:r>
            <a:r>
              <a:rPr lang="en-US" sz="2000" dirty="0" err="1"/>
              <a:t>možnostjo</a:t>
            </a:r>
            <a:r>
              <a:rPr lang="en-US" sz="2000" dirty="0"/>
              <a:t> </a:t>
            </a:r>
            <a:r>
              <a:rPr lang="en-US" sz="2000" dirty="0" err="1"/>
              <a:t>vračila</a:t>
            </a:r>
            <a:r>
              <a:rPr lang="en-US" sz="2000" dirty="0"/>
              <a:t> </a:t>
            </a:r>
            <a:r>
              <a:rPr lang="en-US" sz="2000" dirty="0" err="1"/>
              <a:t>denarja</a:t>
            </a:r>
            <a:r>
              <a:rPr lang="en-US" sz="2000" dirty="0"/>
              <a:t> v </a:t>
            </a:r>
            <a:r>
              <a:rPr lang="en-US" sz="2000" dirty="0" err="1"/>
              <a:t>primeru</a:t>
            </a:r>
            <a:r>
              <a:rPr lang="en-US" sz="2000" dirty="0"/>
              <a:t> </a:t>
            </a:r>
            <a:r>
              <a:rPr lang="en-US" sz="2000" dirty="0" err="1"/>
              <a:t>zapleta</a:t>
            </a:r>
            <a:r>
              <a:rPr lang="en-US" sz="2000" dirty="0"/>
              <a:t> z </a:t>
            </a:r>
            <a:r>
              <a:rPr lang="en-US" sz="2000" dirty="0" err="1"/>
              <a:t>naročilom</a:t>
            </a:r>
            <a:r>
              <a:rPr lang="en-US" sz="2000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2000"/>
              <a:buNone/>
            </a:pPr>
            <a:endParaRPr lang="el-GR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88F679-CD28-42D9-B1BF-34B9FF535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055" y="1230746"/>
            <a:ext cx="3429000" cy="342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41160D-DA23-4A83-A079-0075A757D40B}"/>
              </a:ext>
            </a:extLst>
          </p:cNvPr>
          <p:cNvSpPr txBox="1"/>
          <p:nvPr/>
        </p:nvSpPr>
        <p:spPr>
          <a:xfrm>
            <a:off x="5689600" y="6186875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ro-RO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ro-RO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5867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0C60BD43-0EBC-B65F-B8BE-5D9F35C22C5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denarnice</a:t>
            </a:r>
            <a:r>
              <a:rPr lang="en-US" dirty="0"/>
              <a:t> (</a:t>
            </a:r>
            <a:r>
              <a:rPr lang="en-US" dirty="0" err="1"/>
              <a:t>npr</a:t>
            </a:r>
            <a:r>
              <a:rPr lang="en-US" dirty="0"/>
              <a:t>. Apple Pay, Google Pay)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DA9BF399-9991-BCD5-9D36-972FDE33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7857410" cy="3941326"/>
          </a:xfrm>
        </p:spPr>
        <p:txBody>
          <a:bodyPr/>
          <a:lstStyle/>
          <a:p>
            <a:r>
              <a:rPr lang="en-US" b="1" dirty="0"/>
              <a:t>Kako </a:t>
            </a:r>
            <a:r>
              <a:rPr lang="en-US" b="1" dirty="0" err="1"/>
              <a:t>delujejo</a:t>
            </a:r>
            <a:r>
              <a:rPr lang="en-US" b="1" dirty="0"/>
              <a:t>: </a:t>
            </a:r>
            <a:r>
              <a:rPr lang="en-US" dirty="0" err="1"/>
              <a:t>Podatke</a:t>
            </a:r>
            <a:r>
              <a:rPr lang="en-US" dirty="0"/>
              <a:t> o </a:t>
            </a:r>
            <a:r>
              <a:rPr lang="en-US" dirty="0" err="1"/>
              <a:t>kartici</a:t>
            </a:r>
            <a:r>
              <a:rPr lang="en-US" dirty="0"/>
              <a:t> </a:t>
            </a:r>
            <a:r>
              <a:rPr lang="en-US" dirty="0" err="1"/>
              <a:t>hranite</a:t>
            </a:r>
            <a:r>
              <a:rPr lang="en-US" dirty="0"/>
              <a:t> v </a:t>
            </a:r>
            <a:r>
              <a:rPr lang="en-US" dirty="0" err="1"/>
              <a:t>digitalni</a:t>
            </a:r>
            <a:r>
              <a:rPr lang="en-US" dirty="0"/>
              <a:t> </a:t>
            </a:r>
            <a:r>
              <a:rPr lang="en-US" dirty="0" err="1"/>
              <a:t>denarnici</a:t>
            </a:r>
            <a:r>
              <a:rPr lang="en-US" dirty="0"/>
              <a:t> v </a:t>
            </a:r>
            <a:r>
              <a:rPr lang="en-US" dirty="0" err="1"/>
              <a:t>svojem</a:t>
            </a:r>
            <a:r>
              <a:rPr lang="en-US" dirty="0"/>
              <a:t> </a:t>
            </a:r>
            <a:r>
              <a:rPr lang="en-US" dirty="0" err="1"/>
              <a:t>pametnem</a:t>
            </a:r>
            <a:r>
              <a:rPr lang="en-US" dirty="0"/>
              <a:t> </a:t>
            </a:r>
            <a:r>
              <a:rPr lang="en-US" dirty="0" err="1"/>
              <a:t>telefonu</a:t>
            </a:r>
            <a:r>
              <a:rPr lang="en-US" dirty="0"/>
              <a:t>. Ob </a:t>
            </a:r>
            <a:r>
              <a:rPr lang="en-US" dirty="0" err="1"/>
              <a:t>zaključku</a:t>
            </a:r>
            <a:r>
              <a:rPr lang="en-US" dirty="0"/>
              <a:t> </a:t>
            </a:r>
            <a:r>
              <a:rPr lang="en-US" dirty="0" err="1"/>
              <a:t>nakupa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 ta </a:t>
            </a:r>
            <a:r>
              <a:rPr lang="en-US" dirty="0" err="1"/>
              <a:t>denarnica</a:t>
            </a:r>
            <a:r>
              <a:rPr lang="en-US" dirty="0"/>
              <a:t> 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plačilo</a:t>
            </a:r>
            <a:r>
              <a:rPr lang="en-US" dirty="0"/>
              <a:t> z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dotikom</a:t>
            </a:r>
            <a:r>
              <a:rPr lang="en-US" dirty="0"/>
              <a:t>. </a:t>
            </a:r>
          </a:p>
          <a:p>
            <a:r>
              <a:rPr lang="en-US" b="1" dirty="0" err="1"/>
              <a:t>Varnostne</a:t>
            </a:r>
            <a:r>
              <a:rPr lang="en-US" b="1" dirty="0"/>
              <a:t> </a:t>
            </a:r>
            <a:r>
              <a:rPr lang="en-US" b="1" dirty="0" err="1"/>
              <a:t>funkcije</a:t>
            </a:r>
            <a:r>
              <a:rPr lang="en-US" b="1" dirty="0"/>
              <a:t>: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denarnice</a:t>
            </a:r>
            <a:r>
              <a:rPr lang="en-US" dirty="0"/>
              <a:t> </a:t>
            </a:r>
            <a:r>
              <a:rPr lang="en-US" dirty="0" err="1"/>
              <a:t>zagotavljajo</a:t>
            </a:r>
            <a:r>
              <a:rPr lang="en-US" dirty="0"/>
              <a:t> </a:t>
            </a:r>
            <a:r>
              <a:rPr lang="en-US" dirty="0" err="1"/>
              <a:t>varnost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 s </a:t>
            </a:r>
            <a:r>
              <a:rPr lang="en-US" dirty="0" err="1"/>
              <a:t>tokenizacijo</a:t>
            </a:r>
            <a:r>
              <a:rPr lang="en-US" dirty="0"/>
              <a:t> (</a:t>
            </a:r>
            <a:r>
              <a:rPr lang="en-US" dirty="0" err="1"/>
              <a:t>zamenjavo</a:t>
            </a:r>
            <a:r>
              <a:rPr lang="en-US" dirty="0"/>
              <a:t> </a:t>
            </a:r>
            <a:r>
              <a:rPr lang="en-US" dirty="0" err="1"/>
              <a:t>kartičnih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z </a:t>
            </a:r>
            <a:r>
              <a:rPr lang="en-US" dirty="0" err="1"/>
              <a:t>edinstvenim</a:t>
            </a:r>
            <a:r>
              <a:rPr lang="en-US" dirty="0"/>
              <a:t> </a:t>
            </a:r>
            <a:r>
              <a:rPr lang="en-US" dirty="0" err="1"/>
              <a:t>identifikatorjem</a:t>
            </a:r>
            <a:r>
              <a:rPr lang="en-US" dirty="0"/>
              <a:t>) in </a:t>
            </a:r>
            <a:r>
              <a:rPr lang="en-US" dirty="0" err="1"/>
              <a:t>biometrično</a:t>
            </a:r>
            <a:r>
              <a:rPr lang="en-US" dirty="0"/>
              <a:t> </a:t>
            </a:r>
            <a:r>
              <a:rPr lang="en-US" dirty="0" err="1"/>
              <a:t>avtentikacijo</a:t>
            </a:r>
            <a:r>
              <a:rPr lang="en-US" dirty="0"/>
              <a:t> (</a:t>
            </a:r>
            <a:r>
              <a:rPr lang="en-US" dirty="0" err="1"/>
              <a:t>prstni</a:t>
            </a:r>
            <a:r>
              <a:rPr lang="en-US" dirty="0"/>
              <a:t> </a:t>
            </a:r>
            <a:r>
              <a:rPr lang="en-US" dirty="0" err="1"/>
              <a:t>odtis</a:t>
            </a:r>
            <a:r>
              <a:rPr lang="en-US" dirty="0"/>
              <a:t>, 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obraza</a:t>
            </a:r>
            <a:r>
              <a:rPr lang="en-US" dirty="0"/>
              <a:t>).</a:t>
            </a:r>
          </a:p>
          <a:p>
            <a:endParaRPr lang="el-GR" dirty="0"/>
          </a:p>
        </p:txBody>
      </p:sp>
      <p:pic>
        <p:nvPicPr>
          <p:cNvPr id="7" name="Picture 4" descr="Scene with flat elements about electronic payment">
            <a:extLst>
              <a:ext uri="{FF2B5EF4-FFF2-40B4-BE49-F238E27FC236}">
                <a16:creationId xmlns:a16="http://schemas.microsoft.com/office/drawing/2014/main" id="{408F2F35-9642-4B21-8305-D771CFDC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73" y="2451357"/>
            <a:ext cx="3242252" cy="32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7FE2FD-A924-BE0C-7149-974D4560B565}"/>
              </a:ext>
            </a:extLst>
          </p:cNvPr>
          <p:cNvSpPr txBox="1"/>
          <p:nvPr/>
        </p:nvSpPr>
        <p:spPr>
          <a:xfrm rot="10800000" flipV="1">
            <a:off x="10135611" y="6158149"/>
            <a:ext cx="86562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Frepik</a:t>
            </a:r>
          </a:p>
        </p:txBody>
      </p:sp>
    </p:spTree>
    <p:extLst>
      <p:ext uri="{BB962C8B-B14F-4D97-AF65-F5344CB8AC3E}">
        <p14:creationId xmlns:p14="http://schemas.microsoft.com/office/powerpoint/2010/main" val="5849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0" y="2556925"/>
            <a:ext cx="348532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 sz="54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Partnerji</a:t>
            </a:r>
            <a:endParaRPr sz="5400" b="1" i="0" u="none" strike="noStrike" cap="none" dirty="0" err="1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4438" y="244869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 flipH="1">
            <a:off x="1855304" y="0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</a:t>
            </a:r>
            <a:r>
              <a:rPr lang="en-US" sz="1600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Slovenija</a:t>
            </a:r>
            <a:endParaRPr sz="1600" b="0" i="0" u="none" strike="noStrike" cap="none" dirty="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 NTIC ASSOCIATION,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Francija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Niciodata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Singur –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Prietenii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Varstnicilor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Romunija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794624" y="6146000"/>
            <a:ext cx="382956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Gesmed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Comunitat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Valenciana,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Španija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</a:t>
            </a:r>
            <a:r>
              <a:rPr lang="en-US" sz="2000" b="0" i="0" u="none" strike="noStrike" cap="none" dirty="0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Four Change, </a:t>
            </a:r>
            <a:r>
              <a:rPr lang="en-US" sz="2000" dirty="0" err="1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Romunija</a:t>
            </a:r>
            <a:endParaRPr sz="2000" b="0" i="0" u="none" strike="noStrike" cap="none" dirty="0" err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Grčija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13663" y="964788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flipH="1">
            <a:off x="1909382" y="-4912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30655" y="38584"/>
            <a:ext cx="4580088" cy="186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36CF44-F091-3B22-2338-A807DB76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Drugi </a:t>
            </a:r>
            <a:r>
              <a:rPr lang="en-US" dirty="0" err="1"/>
              <a:t>načini</a:t>
            </a:r>
            <a:r>
              <a:rPr lang="en-US" dirty="0"/>
              <a:t> </a:t>
            </a:r>
            <a:r>
              <a:rPr lang="en-US" dirty="0" err="1"/>
              <a:t>plačevanja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90A3AFB-F4F5-BDFC-700D-E8D5224D0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893455"/>
            <a:ext cx="11059692" cy="4378739"/>
          </a:xfrm>
        </p:spPr>
        <p:txBody>
          <a:bodyPr>
            <a:normAutofit fontScale="92500" lnSpcReduction="10000"/>
          </a:bodyPr>
          <a:lstStyle/>
          <a:p>
            <a:pPr marL="76200" indent="0">
              <a:buNone/>
            </a:pPr>
            <a:r>
              <a:rPr lang="en-US" b="1" dirty="0" err="1"/>
              <a:t>Bančna</a:t>
            </a:r>
            <a:r>
              <a:rPr lang="en-US" b="1" dirty="0"/>
              <a:t> </a:t>
            </a:r>
            <a:r>
              <a:rPr lang="en-US" b="1" dirty="0" err="1"/>
              <a:t>nakazila</a:t>
            </a:r>
            <a:endParaRPr lang="en-US" b="1" dirty="0"/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Nekatera</a:t>
            </a:r>
            <a:r>
              <a:rPr lang="en-US" dirty="0"/>
              <a:t> </a:t>
            </a:r>
            <a:r>
              <a:rPr lang="en-US" dirty="0" err="1"/>
              <a:t>spletna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plačilo</a:t>
            </a:r>
            <a:r>
              <a:rPr lang="en-US" dirty="0"/>
              <a:t> </a:t>
            </a:r>
            <a:r>
              <a:rPr lang="en-US" dirty="0" err="1"/>
              <a:t>neposredno</a:t>
            </a:r>
            <a:r>
              <a:rPr lang="en-US" dirty="0"/>
              <a:t> z </a:t>
            </a:r>
            <a:r>
              <a:rPr lang="en-US" dirty="0" err="1"/>
              <a:t>bančnega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/>
              <a:t>Da </a:t>
            </a:r>
            <a:r>
              <a:rPr lang="en-US" dirty="0" err="1"/>
              <a:t>opravite</a:t>
            </a:r>
            <a:r>
              <a:rPr lang="en-US" dirty="0"/>
              <a:t> </a:t>
            </a:r>
            <a:r>
              <a:rPr lang="en-US" dirty="0" err="1"/>
              <a:t>nakup</a:t>
            </a:r>
            <a:r>
              <a:rPr lang="en-US" dirty="0"/>
              <a:t>, </a:t>
            </a:r>
            <a:r>
              <a:rPr lang="en-US" dirty="0" err="1"/>
              <a:t>boste</a:t>
            </a:r>
            <a:r>
              <a:rPr lang="en-US" dirty="0"/>
              <a:t> </a:t>
            </a:r>
            <a:r>
              <a:rPr lang="en-US" dirty="0" err="1"/>
              <a:t>najbrž</a:t>
            </a:r>
            <a:r>
              <a:rPr lang="en-US" dirty="0"/>
              <a:t> </a:t>
            </a:r>
            <a:r>
              <a:rPr lang="en-US" dirty="0" err="1"/>
              <a:t>morali</a:t>
            </a:r>
            <a:r>
              <a:rPr lang="en-US" dirty="0"/>
              <a:t> </a:t>
            </a:r>
            <a:r>
              <a:rPr lang="en-US" dirty="0" err="1"/>
              <a:t>vnesti</a:t>
            </a:r>
            <a:r>
              <a:rPr lang="en-US" dirty="0"/>
              <a:t> </a:t>
            </a:r>
            <a:r>
              <a:rPr lang="en-US" b="1" dirty="0" err="1"/>
              <a:t>svoje</a:t>
            </a:r>
            <a:r>
              <a:rPr lang="en-US" b="1" dirty="0"/>
              <a:t> </a:t>
            </a:r>
            <a:r>
              <a:rPr lang="en-US" b="1" dirty="0" err="1"/>
              <a:t>podatke</a:t>
            </a:r>
            <a:r>
              <a:rPr lang="en-US" b="1" dirty="0"/>
              <a:t> za </a:t>
            </a:r>
            <a:r>
              <a:rPr lang="en-US" b="1" dirty="0" err="1"/>
              <a:t>spletno</a:t>
            </a:r>
            <a:r>
              <a:rPr lang="en-US" b="1" dirty="0"/>
              <a:t> </a:t>
            </a:r>
            <a:r>
              <a:rPr lang="en-US" b="1" dirty="0" err="1"/>
              <a:t>banko</a:t>
            </a:r>
            <a:r>
              <a:rPr lang="en-US" dirty="0"/>
              <a:t>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/>
              <a:t>Ta </a:t>
            </a:r>
            <a:r>
              <a:rPr lang="en-US" dirty="0" err="1"/>
              <a:t>način</a:t>
            </a:r>
            <a:r>
              <a:rPr lang="en-US" dirty="0"/>
              <a:t> </a:t>
            </a:r>
            <a:r>
              <a:rPr lang="en-US" dirty="0" err="1"/>
              <a:t>uporabite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b="1" dirty="0" err="1"/>
              <a:t>zanesljivih</a:t>
            </a:r>
            <a:r>
              <a:rPr lang="en-US" b="1" dirty="0"/>
              <a:t> </a:t>
            </a:r>
            <a:r>
              <a:rPr lang="en-US" b="1" dirty="0" err="1"/>
              <a:t>spletnih</a:t>
            </a:r>
            <a:r>
              <a:rPr lang="en-US" b="1" dirty="0"/>
              <a:t> </a:t>
            </a:r>
            <a:r>
              <a:rPr lang="en-US" b="1" dirty="0" err="1"/>
              <a:t>mestih</a:t>
            </a:r>
            <a:r>
              <a:rPr lang="en-US" dirty="0"/>
              <a:t>.</a:t>
            </a:r>
          </a:p>
          <a:p>
            <a:pPr marL="76200" indent="0">
              <a:buNone/>
            </a:pPr>
            <a:r>
              <a:rPr lang="en-US" b="1" dirty="0" err="1"/>
              <a:t>Kupite</a:t>
            </a:r>
            <a:r>
              <a:rPr lang="en-US" b="1" dirty="0"/>
              <a:t> </a:t>
            </a:r>
            <a:r>
              <a:rPr lang="en-US" b="1" dirty="0" err="1"/>
              <a:t>zdaj</a:t>
            </a:r>
            <a:r>
              <a:rPr lang="en-US" b="1" dirty="0"/>
              <a:t>, </a:t>
            </a:r>
            <a:r>
              <a:rPr lang="en-US" b="1" dirty="0" err="1"/>
              <a:t>plačajte</a:t>
            </a:r>
            <a:r>
              <a:rPr lang="en-US" b="1" dirty="0"/>
              <a:t> </a:t>
            </a:r>
            <a:r>
              <a:rPr lang="en-US" b="1" dirty="0" err="1"/>
              <a:t>pozneje</a:t>
            </a:r>
            <a:r>
              <a:rPr lang="en-US" b="1" dirty="0"/>
              <a:t> (</a:t>
            </a:r>
            <a:r>
              <a:rPr lang="en-US" b="1" dirty="0" err="1"/>
              <a:t>Afterpay</a:t>
            </a:r>
            <a:r>
              <a:rPr lang="en-US" b="1" dirty="0"/>
              <a:t>, Klarna)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/>
              <a:t>Ta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takojšen</a:t>
            </a:r>
            <a:r>
              <a:rPr lang="en-US" dirty="0"/>
              <a:t> </a:t>
            </a:r>
            <a:r>
              <a:rPr lang="en-US" dirty="0" err="1"/>
              <a:t>nakup</a:t>
            </a:r>
            <a:r>
              <a:rPr lang="en-US" dirty="0"/>
              <a:t> z </a:t>
            </a:r>
            <a:r>
              <a:rPr lang="en-US" dirty="0" err="1"/>
              <a:t>odplačevanjem</a:t>
            </a:r>
            <a:r>
              <a:rPr lang="en-US" dirty="0"/>
              <a:t> </a:t>
            </a:r>
            <a:r>
              <a:rPr lang="en-US" dirty="0" err="1"/>
              <a:t>majhnih</a:t>
            </a:r>
            <a:r>
              <a:rPr lang="en-US" dirty="0"/>
              <a:t> </a:t>
            </a:r>
            <a:r>
              <a:rPr lang="en-US" dirty="0" err="1"/>
              <a:t>obrokov</a:t>
            </a:r>
            <a:r>
              <a:rPr lang="en-US" dirty="0"/>
              <a:t>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Najbrž</a:t>
            </a:r>
            <a:r>
              <a:rPr lang="en-US" dirty="0"/>
              <a:t> 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 </a:t>
            </a:r>
            <a:r>
              <a:rPr lang="en-US" dirty="0" err="1"/>
              <a:t>registracija</a:t>
            </a:r>
            <a:r>
              <a:rPr lang="en-US" dirty="0"/>
              <a:t> in </a:t>
            </a:r>
            <a:r>
              <a:rPr lang="en-US" dirty="0" err="1"/>
              <a:t>povezava</a:t>
            </a:r>
            <a:r>
              <a:rPr lang="en-US" dirty="0"/>
              <a:t> s </a:t>
            </a:r>
            <a:r>
              <a:rPr lang="en-US" dirty="0" err="1"/>
              <a:t>kartico</a:t>
            </a:r>
            <a:r>
              <a:rPr lang="en-US" dirty="0"/>
              <a:t> 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bančnim</a:t>
            </a:r>
            <a:r>
              <a:rPr lang="en-US" dirty="0"/>
              <a:t> </a:t>
            </a:r>
            <a:r>
              <a:rPr lang="en-US" dirty="0" err="1"/>
              <a:t>računom</a:t>
            </a:r>
            <a:r>
              <a:rPr lang="en-US" dirty="0"/>
              <a:t>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Pazite</a:t>
            </a:r>
            <a:r>
              <a:rPr lang="en-US" dirty="0"/>
              <a:t>, da </a:t>
            </a:r>
            <a:r>
              <a:rPr lang="en-US" dirty="0" err="1"/>
              <a:t>obroke</a:t>
            </a:r>
            <a:r>
              <a:rPr lang="en-US" dirty="0"/>
              <a:t> </a:t>
            </a:r>
            <a:r>
              <a:rPr lang="en-US" dirty="0" err="1"/>
              <a:t>odplačujete</a:t>
            </a:r>
            <a:r>
              <a:rPr lang="en-US" dirty="0"/>
              <a:t> </a:t>
            </a:r>
            <a:r>
              <a:rPr lang="en-US" dirty="0" err="1"/>
              <a:t>pravočasno</a:t>
            </a:r>
            <a:r>
              <a:rPr lang="en-US" dirty="0"/>
              <a:t>, da </a:t>
            </a:r>
            <a:r>
              <a:rPr lang="en-US" dirty="0" err="1"/>
              <a:t>si</a:t>
            </a:r>
            <a:r>
              <a:rPr lang="en-US" dirty="0"/>
              <a:t> ne </a:t>
            </a:r>
            <a:r>
              <a:rPr lang="en-US" dirty="0" err="1"/>
              <a:t>nakopljete</a:t>
            </a:r>
            <a:r>
              <a:rPr lang="en-US" dirty="0"/>
              <a:t> 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stroškov</a:t>
            </a:r>
            <a:r>
              <a:rPr lang="en-US" dirty="0"/>
              <a:t>.</a:t>
            </a:r>
            <a:endParaRPr lang="ro-RO"/>
          </a:p>
          <a:p>
            <a:pPr marL="76200" indent="0">
              <a:buNone/>
            </a:pPr>
            <a:r>
              <a:rPr lang="en-US" b="1" dirty="0" err="1"/>
              <a:t>Darilne</a:t>
            </a:r>
            <a:r>
              <a:rPr lang="en-US" b="1" dirty="0"/>
              <a:t> </a:t>
            </a:r>
            <a:r>
              <a:rPr lang="en-US" b="1" dirty="0" err="1"/>
              <a:t>kartice</a:t>
            </a:r>
            <a:r>
              <a:rPr lang="en-US" b="1" dirty="0"/>
              <a:t> in </a:t>
            </a:r>
            <a:r>
              <a:rPr lang="en-US" b="1" dirty="0" err="1"/>
              <a:t>dobropis</a:t>
            </a:r>
            <a:r>
              <a:rPr lang="en-US" b="1" dirty="0"/>
              <a:t> </a:t>
            </a:r>
            <a:r>
              <a:rPr lang="en-US" b="1" dirty="0" err="1"/>
              <a:t>trgovine</a:t>
            </a:r>
            <a:endParaRPr lang="en-US" b="1" dirty="0"/>
          </a:p>
          <a:p>
            <a:pPr>
              <a:buFont typeface="Calibri" panose="020B0604020202020204" pitchFamily="34" charset="0"/>
              <a:buChar char="•"/>
            </a:pPr>
            <a:r>
              <a:rPr lang="en-US" dirty="0" err="1"/>
              <a:t>Nekatera</a:t>
            </a:r>
            <a:r>
              <a:rPr lang="en-US" dirty="0"/>
              <a:t> </a:t>
            </a:r>
            <a:r>
              <a:rPr lang="en-US" dirty="0" err="1"/>
              <a:t>spletna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/>
              <a:t>omogočajo</a:t>
            </a:r>
            <a:r>
              <a:rPr lang="en-US" dirty="0"/>
              <a:t> </a:t>
            </a:r>
            <a:r>
              <a:rPr lang="en-US" dirty="0" err="1"/>
              <a:t>plačilo</a:t>
            </a:r>
            <a:r>
              <a:rPr lang="en-US" dirty="0"/>
              <a:t> z </a:t>
            </a:r>
            <a:r>
              <a:rPr lang="en-US" b="1" dirty="0" err="1"/>
              <a:t>darilno</a:t>
            </a:r>
            <a:r>
              <a:rPr lang="en-US" b="1" dirty="0"/>
              <a:t> </a:t>
            </a:r>
            <a:r>
              <a:rPr lang="en-US" b="1" dirty="0" err="1"/>
              <a:t>kartico</a:t>
            </a:r>
            <a:r>
              <a:rPr lang="en-US" b="1" dirty="0"/>
              <a:t>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dobropisom</a:t>
            </a:r>
            <a:r>
              <a:rPr lang="en-US" b="1" dirty="0"/>
              <a:t> </a:t>
            </a:r>
            <a:r>
              <a:rPr lang="en-US" b="1" dirty="0" err="1"/>
              <a:t>trgovine</a:t>
            </a:r>
            <a:r>
              <a:rPr lang="en-US" dirty="0"/>
              <a:t>.</a:t>
            </a:r>
          </a:p>
          <a:p>
            <a:pPr>
              <a:buFont typeface="Calibri" panose="020B0604020202020204" pitchFamily="34" charset="0"/>
              <a:buChar char="•"/>
            </a:pPr>
            <a:r>
              <a:rPr lang="en-US" dirty="0"/>
              <a:t>Ob </a:t>
            </a:r>
            <a:r>
              <a:rPr lang="en-US" dirty="0" err="1"/>
              <a:t>zaključku</a:t>
            </a:r>
            <a:r>
              <a:rPr lang="en-US" dirty="0"/>
              <a:t> </a:t>
            </a:r>
            <a:r>
              <a:rPr lang="en-US" dirty="0" err="1"/>
              <a:t>nakupa</a:t>
            </a:r>
            <a:r>
              <a:rPr lang="en-US" dirty="0"/>
              <a:t> </a:t>
            </a:r>
            <a:r>
              <a:rPr lang="en-US" dirty="0" err="1"/>
              <a:t>vpišite</a:t>
            </a:r>
            <a:r>
              <a:rPr lang="en-US" dirty="0"/>
              <a:t> </a:t>
            </a:r>
            <a:r>
              <a:rPr lang="en-US" b="1" dirty="0" err="1"/>
              <a:t>številko</a:t>
            </a:r>
            <a:r>
              <a:rPr lang="en-US" b="1" dirty="0"/>
              <a:t> </a:t>
            </a:r>
            <a:r>
              <a:rPr lang="en-US" b="1" dirty="0" err="1"/>
              <a:t>darilne</a:t>
            </a:r>
            <a:r>
              <a:rPr lang="en-US" b="1" dirty="0"/>
              <a:t> </a:t>
            </a:r>
            <a:r>
              <a:rPr lang="en-US" b="1" dirty="0" err="1"/>
              <a:t>kartice</a:t>
            </a:r>
            <a:r>
              <a:rPr lang="en-US" b="1" dirty="0"/>
              <a:t> in PIN </a:t>
            </a:r>
            <a:r>
              <a:rPr lang="en-US" b="1" dirty="0" err="1"/>
              <a:t>kodo</a:t>
            </a:r>
            <a:r>
              <a:rPr lang="en-US" dirty="0"/>
              <a:t>.</a:t>
            </a:r>
          </a:p>
          <a:p>
            <a:pPr>
              <a:buFont typeface="Calibri" panose="020B0604020202020204" pitchFamily="34" charset="0"/>
              <a:buChar char="•"/>
            </a:pP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1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45AD-C3BB-4CF9-ADAE-4DB2D7D6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Zadnji</a:t>
            </a:r>
            <a:r>
              <a:rPr lang="en-US" dirty="0"/>
              <a:t> trend: </a:t>
            </a:r>
            <a:r>
              <a:rPr lang="en-US" dirty="0" err="1"/>
              <a:t>plačilo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GB" dirty="0"/>
              <a:t> POS </a:t>
            </a:r>
            <a:r>
              <a:rPr lang="en-GB" dirty="0" err="1"/>
              <a:t>terminala</a:t>
            </a:r>
            <a:r>
              <a:rPr lang="en-GB" b="1" dirty="0"/>
              <a:t> </a:t>
            </a:r>
            <a:r>
              <a:rPr lang="en-GB" dirty="0" err="1"/>
              <a:t>na</a:t>
            </a:r>
            <a:r>
              <a:rPr lang="en-GB" dirty="0"/>
              <a:t> </a:t>
            </a:r>
            <a:r>
              <a:rPr lang="en-GB" dirty="0" err="1"/>
              <a:t>paketomatu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DA998-EA4C-443C-BC59-513BE7867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6361119" cy="3063168"/>
          </a:xfrm>
        </p:spPr>
        <p:txBody>
          <a:bodyPr>
            <a:normAutofit fontScale="92500"/>
          </a:bodyPr>
          <a:lstStyle/>
          <a:p>
            <a:r>
              <a:rPr lang="en-US" dirty="0"/>
              <a:t>Kako </a:t>
            </a:r>
            <a:r>
              <a:rPr lang="en-US" err="1"/>
              <a:t>plačamo</a:t>
            </a:r>
            <a:r>
              <a:rPr lang="en-US" dirty="0"/>
              <a:t>: Na </a:t>
            </a:r>
            <a:r>
              <a:rPr lang="en-US" err="1"/>
              <a:t>paketomatu</a:t>
            </a:r>
            <a:r>
              <a:rPr lang="en-US" dirty="0"/>
              <a:t> </a:t>
            </a:r>
            <a:r>
              <a:rPr lang="en-US" err="1"/>
              <a:t>uporabite</a:t>
            </a:r>
            <a:r>
              <a:rPr lang="en-US" dirty="0"/>
              <a:t> </a:t>
            </a:r>
            <a:r>
              <a:rPr lang="en-US" err="1"/>
              <a:t>debetno</a:t>
            </a:r>
            <a:r>
              <a:rPr lang="en-US" dirty="0"/>
              <a:t> </a:t>
            </a:r>
            <a:r>
              <a:rPr lang="en-US" err="1"/>
              <a:t>ali</a:t>
            </a:r>
            <a:r>
              <a:rPr lang="en-US" dirty="0"/>
              <a:t> </a:t>
            </a:r>
            <a:r>
              <a:rPr lang="en-US" err="1"/>
              <a:t>kreditno</a:t>
            </a:r>
            <a:r>
              <a:rPr lang="en-US" dirty="0"/>
              <a:t> </a:t>
            </a:r>
            <a:r>
              <a:rPr lang="en-US" err="1"/>
              <a:t>kartico</a:t>
            </a:r>
            <a:r>
              <a:rPr lang="en-US" dirty="0"/>
              <a:t> in </a:t>
            </a:r>
            <a:r>
              <a:rPr lang="en-US" err="1"/>
              <a:t>izvedite</a:t>
            </a:r>
            <a:r>
              <a:rPr lang="en-US" dirty="0"/>
              <a:t> </a:t>
            </a:r>
            <a:r>
              <a:rPr lang="en-US" err="1"/>
              <a:t>plačilo</a:t>
            </a:r>
            <a:r>
              <a:rPr lang="en-US" dirty="0"/>
              <a:t> </a:t>
            </a:r>
            <a:r>
              <a:rPr lang="en-US" err="1"/>
              <a:t>neposredno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POS </a:t>
            </a:r>
            <a:r>
              <a:rPr lang="en-US" err="1"/>
              <a:t>terminalu</a:t>
            </a:r>
            <a:r>
              <a:rPr lang="en-US" dirty="0"/>
              <a:t>. </a:t>
            </a:r>
            <a:r>
              <a:rPr lang="en-US" err="1"/>
              <a:t>Preprosto</a:t>
            </a:r>
            <a:r>
              <a:rPr lang="en-US" dirty="0"/>
              <a:t> </a:t>
            </a:r>
            <a:r>
              <a:rPr lang="en-US" err="1"/>
              <a:t>vstavite</a:t>
            </a:r>
            <a:r>
              <a:rPr lang="en-US" dirty="0"/>
              <a:t>, </a:t>
            </a:r>
            <a:r>
              <a:rPr lang="en-US" err="1"/>
              <a:t>povlecite</a:t>
            </a:r>
            <a:r>
              <a:rPr lang="en-US" dirty="0"/>
              <a:t> </a:t>
            </a:r>
            <a:r>
              <a:rPr lang="en-US" err="1"/>
              <a:t>ali</a:t>
            </a:r>
            <a:r>
              <a:rPr lang="en-US" dirty="0"/>
              <a:t> </a:t>
            </a:r>
            <a:r>
              <a:rPr lang="en-US" err="1"/>
              <a:t>prislonite</a:t>
            </a:r>
            <a:r>
              <a:rPr lang="en-US" dirty="0"/>
              <a:t> </a:t>
            </a:r>
            <a:r>
              <a:rPr lang="en-US" err="1"/>
              <a:t>kartico</a:t>
            </a:r>
            <a:r>
              <a:rPr lang="en-US" dirty="0"/>
              <a:t> in </a:t>
            </a:r>
            <a:r>
              <a:rPr lang="en-US" err="1"/>
              <a:t>sledite</a:t>
            </a:r>
            <a:r>
              <a:rPr lang="en-US" dirty="0"/>
              <a:t> </a:t>
            </a:r>
            <a:r>
              <a:rPr lang="en-US" err="1"/>
              <a:t>navodilom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zaslonu</a:t>
            </a:r>
            <a:r>
              <a:rPr lang="en-US" dirty="0"/>
              <a:t>.  </a:t>
            </a:r>
            <a:endParaRPr lang="en-US"/>
          </a:p>
          <a:p>
            <a:r>
              <a:rPr lang="en-US" dirty="0" err="1"/>
              <a:t>Potrditev</a:t>
            </a:r>
            <a:r>
              <a:rPr lang="en-US" dirty="0"/>
              <a:t> </a:t>
            </a:r>
            <a:r>
              <a:rPr lang="en-US" dirty="0" err="1"/>
              <a:t>plačila</a:t>
            </a:r>
            <a:r>
              <a:rPr lang="en-US" dirty="0"/>
              <a:t>: Po </a:t>
            </a:r>
            <a:r>
              <a:rPr lang="en-US" dirty="0" err="1"/>
              <a:t>vnosu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o </a:t>
            </a:r>
            <a:r>
              <a:rPr lang="en-US" dirty="0" err="1"/>
              <a:t>plačilu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odobril</a:t>
            </a:r>
            <a:r>
              <a:rPr lang="en-US" dirty="0"/>
              <a:t> </a:t>
            </a:r>
            <a:r>
              <a:rPr lang="en-US" dirty="0" err="1"/>
              <a:t>vašo</a:t>
            </a:r>
            <a:r>
              <a:rPr lang="en-US" dirty="0"/>
              <a:t> </a:t>
            </a:r>
            <a:r>
              <a:rPr lang="en-US" dirty="0" err="1"/>
              <a:t>transakcijo</a:t>
            </a:r>
            <a:r>
              <a:rPr lang="en-US" dirty="0"/>
              <a:t> s </a:t>
            </a:r>
            <a:r>
              <a:rPr lang="en-US" dirty="0" err="1"/>
              <a:t>potrdilom</a:t>
            </a:r>
            <a:r>
              <a:rPr lang="en-US" dirty="0"/>
              <a:t>. Ne </a:t>
            </a:r>
            <a:r>
              <a:rPr lang="en-US" dirty="0" err="1"/>
              <a:t>pozabiti</a:t>
            </a:r>
            <a:r>
              <a:rPr lang="en-US" dirty="0"/>
              <a:t> </a:t>
            </a:r>
            <a:r>
              <a:rPr lang="en-US" dirty="0" err="1"/>
              <a:t>potrdila</a:t>
            </a:r>
            <a:r>
              <a:rPr lang="en-US" dirty="0"/>
              <a:t> </a:t>
            </a:r>
            <a:r>
              <a:rPr lang="en-US" dirty="0" err="1"/>
              <a:t>shraniti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dokazilo</a:t>
            </a:r>
            <a:r>
              <a:rPr lang="en-US" dirty="0"/>
              <a:t> o </a:t>
            </a:r>
            <a:r>
              <a:rPr lang="en-US" dirty="0" err="1"/>
              <a:t>plačilu</a:t>
            </a:r>
            <a:r>
              <a:rPr lang="en-US" dirty="0"/>
              <a:t>.</a:t>
            </a:r>
          </a:p>
        </p:txBody>
      </p:sp>
      <p:pic>
        <p:nvPicPr>
          <p:cNvPr id="19461" name="Picture 5" descr="App development concept with flat design">
            <a:extLst>
              <a:ext uri="{FF2B5EF4-FFF2-40B4-BE49-F238E27FC236}">
                <a16:creationId xmlns:a16="http://schemas.microsoft.com/office/drawing/2014/main" id="{F6B767C1-5BF2-41E7-9D51-E88B9026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52" y="2117648"/>
            <a:ext cx="3873929" cy="38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43;g32370f821f7_1_2">
            <a:extLst>
              <a:ext uri="{FF2B5EF4-FFF2-40B4-BE49-F238E27FC236}">
                <a16:creationId xmlns:a16="http://schemas.microsoft.com/office/drawing/2014/main" id="{2834F031-01E6-4076-A4BB-CDA52ABAB3D5}"/>
              </a:ext>
            </a:extLst>
          </p:cNvPr>
          <p:cNvSpPr txBox="1"/>
          <p:nvPr/>
        </p:nvSpPr>
        <p:spPr>
          <a:xfrm>
            <a:off x="9196818" y="6301063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0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E4F1FB1-DA80-66EC-2366-2A1090AF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D4067BAD-F1E2-1AA9-7E1A-1DDC59ADE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 </a:t>
            </a:r>
            <a:r>
              <a:rPr lang="ro-RO" sz="2000" dirty="0"/>
              <a:t>5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Veščine</a:t>
            </a:r>
            <a:r>
              <a:rPr lang="en-US" sz="4000" dirty="0"/>
              <a:t> za </a:t>
            </a:r>
            <a:r>
              <a:rPr lang="en-US" sz="4000" dirty="0" err="1"/>
              <a:t>preprečevanje</a:t>
            </a:r>
            <a:r>
              <a:rPr lang="en-US" sz="4000" dirty="0"/>
              <a:t> </a:t>
            </a:r>
            <a:r>
              <a:rPr lang="en-US" sz="4000" dirty="0" err="1"/>
              <a:t>tveganj</a:t>
            </a:r>
            <a:r>
              <a:rPr lang="en-US" sz="4000" dirty="0"/>
              <a:t> in </a:t>
            </a:r>
            <a:r>
              <a:rPr lang="en-US" sz="4000" dirty="0" err="1"/>
              <a:t>varno</a:t>
            </a:r>
            <a:r>
              <a:rPr lang="en-US" sz="4000" dirty="0"/>
              <a:t> </a:t>
            </a:r>
            <a:r>
              <a:rPr lang="en-US" sz="4000" dirty="0" err="1"/>
              <a:t>spletno</a:t>
            </a:r>
            <a:r>
              <a:rPr lang="en-US" sz="4000" dirty="0"/>
              <a:t> </a:t>
            </a:r>
            <a:r>
              <a:rPr lang="en-US" sz="4000" dirty="0" err="1"/>
              <a:t>nakupovanje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61309EAD-B091-3A57-0D36-329442B17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Cilji</a:t>
            </a:r>
            <a:endParaRPr lang="en-US" dirty="0"/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AEB218B5-BAB4-9C50-F413-0069C6CA63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85324" y="2961603"/>
            <a:ext cx="8111636" cy="38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SzPts val="2000"/>
              <a:buNone/>
            </a:pPr>
            <a:r>
              <a:rPr lang="en-US" sz="1800" dirty="0"/>
              <a:t>Ob </a:t>
            </a:r>
            <a:r>
              <a:rPr lang="en-US" sz="1800" dirty="0" err="1"/>
              <a:t>zaključku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enote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znali</a:t>
            </a:r>
            <a:endParaRPr lang="en-US" sz="1800" dirty="0"/>
          </a:p>
          <a:p>
            <a:pPr marL="228600" indent="-228600">
              <a:lnSpc>
                <a:spcPct val="100000"/>
              </a:lnSpc>
              <a:spcAft>
                <a:spcPts val="600"/>
              </a:spcAft>
              <a:buSzPts val="2000"/>
              <a:buFont typeface="Calibri"/>
              <a:buChar char="✔"/>
            </a:pPr>
            <a:r>
              <a:rPr lang="en-US" sz="1800" dirty="0" err="1"/>
              <a:t>prepoznati</a:t>
            </a:r>
            <a:r>
              <a:rPr lang="en-US" sz="1800" dirty="0"/>
              <a:t> </a:t>
            </a:r>
            <a:r>
              <a:rPr lang="en-US" sz="1800" dirty="0" err="1"/>
              <a:t>goljufije</a:t>
            </a:r>
            <a:r>
              <a:rPr lang="en-US" sz="1800" dirty="0"/>
              <a:t> in se </a:t>
            </a:r>
            <a:r>
              <a:rPr lang="en-US" sz="1800" dirty="0" err="1"/>
              <a:t>jim</a:t>
            </a:r>
            <a:r>
              <a:rPr lang="en-US" sz="1800" dirty="0"/>
              <a:t> </a:t>
            </a:r>
            <a:r>
              <a:rPr lang="en-US" sz="1800" dirty="0" err="1"/>
              <a:t>izogibati</a:t>
            </a:r>
            <a:r>
              <a:rPr lang="en-US" sz="1800" dirty="0"/>
              <a:t>: </a:t>
            </a:r>
            <a:r>
              <a:rPr lang="en-US" sz="1800" dirty="0" err="1"/>
              <a:t>vedeli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, </a:t>
            </a:r>
            <a:r>
              <a:rPr lang="en-US" sz="1800" dirty="0" err="1"/>
              <a:t>kdaj</a:t>
            </a:r>
            <a:r>
              <a:rPr lang="en-US" sz="1800" dirty="0"/>
              <a:t> </a:t>
            </a:r>
            <a:r>
              <a:rPr lang="en-US" sz="1800" dirty="0" err="1"/>
              <a:t>gre</a:t>
            </a:r>
            <a:r>
              <a:rPr lang="en-US" sz="1800" dirty="0"/>
              <a:t> za </a:t>
            </a:r>
            <a:r>
              <a:rPr lang="en-US" sz="1800" dirty="0" err="1"/>
              <a:t>lažna</a:t>
            </a:r>
            <a:r>
              <a:rPr lang="en-US" sz="1800" dirty="0"/>
              <a:t> </a:t>
            </a:r>
            <a:r>
              <a:rPr lang="en-US" sz="1800" dirty="0" err="1"/>
              <a:t>spletna</a:t>
            </a:r>
            <a:r>
              <a:rPr lang="en-US" sz="1800" dirty="0"/>
              <a:t> </a:t>
            </a:r>
            <a:r>
              <a:rPr lang="en-US" sz="1800" dirty="0" err="1"/>
              <a:t>mesta</a:t>
            </a:r>
            <a:r>
              <a:rPr lang="en-US" sz="1800" dirty="0"/>
              <a:t>, </a:t>
            </a:r>
            <a:r>
              <a:rPr lang="en-US" sz="1800" dirty="0" err="1"/>
              <a:t>katera</a:t>
            </a:r>
            <a:r>
              <a:rPr lang="en-US" sz="1800" dirty="0"/>
              <a:t> e-</a:t>
            </a:r>
            <a:r>
              <a:rPr lang="en-US" sz="1800" dirty="0" err="1"/>
              <a:t>poštna</a:t>
            </a:r>
            <a:r>
              <a:rPr lang="en-US" sz="1800" dirty="0"/>
              <a:t> </a:t>
            </a:r>
            <a:r>
              <a:rPr lang="en-US" sz="1800" dirty="0" err="1"/>
              <a:t>sporočila</a:t>
            </a:r>
            <a:r>
              <a:rPr lang="en-US" sz="1800" dirty="0"/>
              <a:t> so </a:t>
            </a:r>
            <a:r>
              <a:rPr lang="en-US" sz="1800" dirty="0" err="1"/>
              <a:t>poskus</a:t>
            </a:r>
            <a:r>
              <a:rPr lang="en-US" sz="1800" dirty="0"/>
              <a:t> </a:t>
            </a:r>
            <a:r>
              <a:rPr lang="en-US" sz="1800" dirty="0" err="1"/>
              <a:t>ribarjenja</a:t>
            </a:r>
            <a:r>
              <a:rPr lang="en-US" sz="1800" dirty="0"/>
              <a:t> in </a:t>
            </a:r>
            <a:r>
              <a:rPr lang="en-US" sz="1800" dirty="0" err="1"/>
              <a:t>kateri</a:t>
            </a:r>
            <a:r>
              <a:rPr lang="en-US" sz="1800" dirty="0"/>
              <a:t> </a:t>
            </a:r>
            <a:r>
              <a:rPr lang="en-US" sz="1800" dirty="0" err="1"/>
              <a:t>prodajalci</a:t>
            </a:r>
            <a:r>
              <a:rPr lang="en-US" sz="1800" dirty="0"/>
              <a:t> so </a:t>
            </a:r>
            <a:r>
              <a:rPr lang="en-US" sz="1800" dirty="0" err="1"/>
              <a:t>sleparji</a:t>
            </a:r>
            <a:r>
              <a:rPr lang="en-US" sz="1800" dirty="0"/>
              <a:t>, </a:t>
            </a:r>
            <a:r>
              <a:rPr lang="en-US" sz="1800" dirty="0" err="1"/>
              <a:t>zato</a:t>
            </a:r>
            <a:r>
              <a:rPr lang="en-US" sz="1800" dirty="0"/>
              <a:t> se </a:t>
            </a:r>
            <a:r>
              <a:rPr lang="en-US" sz="1800" dirty="0" err="1"/>
              <a:t>jim</a:t>
            </a:r>
            <a:r>
              <a:rPr lang="en-US" sz="1800" dirty="0"/>
              <a:t> ne </a:t>
            </a:r>
            <a:r>
              <a:rPr lang="en-US" sz="1800" dirty="0" err="1"/>
              <a:t>boste</a:t>
            </a:r>
            <a:r>
              <a:rPr lang="en-US" sz="1800" dirty="0"/>
              <a:t> </a:t>
            </a:r>
            <a:r>
              <a:rPr lang="en-US" sz="1800" dirty="0" err="1"/>
              <a:t>pustili</a:t>
            </a:r>
            <a:r>
              <a:rPr lang="en-US" sz="1800" dirty="0"/>
              <a:t> </a:t>
            </a:r>
            <a:r>
              <a:rPr lang="en-US" sz="1800" dirty="0" err="1"/>
              <a:t>pretentati</a:t>
            </a:r>
            <a:r>
              <a:rPr lang="en-US" sz="1800" dirty="0"/>
              <a:t>; </a:t>
            </a:r>
            <a:endParaRPr lang="ro-RO" sz="1800" dirty="0"/>
          </a:p>
          <a:p>
            <a:pPr marL="228600" indent="-228600">
              <a:lnSpc>
                <a:spcPct val="100000"/>
              </a:lnSpc>
              <a:spcAft>
                <a:spcPts val="600"/>
              </a:spcAft>
              <a:buSzPts val="2000"/>
              <a:buFont typeface="Calibri"/>
              <a:buChar char="✔"/>
            </a:pPr>
            <a:r>
              <a:rPr lang="en-US" sz="1800" dirty="0" err="1"/>
              <a:t>varovati</a:t>
            </a:r>
            <a:r>
              <a:rPr lang="en-US" sz="1800" dirty="0"/>
              <a:t> </a:t>
            </a:r>
            <a:r>
              <a:rPr lang="en-US" sz="1800" dirty="0" err="1"/>
              <a:t>osebne</a:t>
            </a:r>
            <a:r>
              <a:rPr lang="en-US" sz="1800" dirty="0"/>
              <a:t> in </a:t>
            </a:r>
            <a:r>
              <a:rPr lang="en-US" sz="1800" dirty="0" err="1"/>
              <a:t>plačilne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: </a:t>
            </a:r>
            <a:r>
              <a:rPr lang="en-US" sz="1800" dirty="0" err="1"/>
              <a:t>razumeli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varne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spletnega</a:t>
            </a:r>
            <a:r>
              <a:rPr lang="en-US" sz="1800" dirty="0"/>
              <a:t> </a:t>
            </a:r>
            <a:r>
              <a:rPr lang="en-US" sz="1800" dirty="0" err="1"/>
              <a:t>plačevanja</a:t>
            </a:r>
            <a:r>
              <a:rPr lang="en-US" sz="1800" dirty="0"/>
              <a:t> in </a:t>
            </a:r>
            <a:r>
              <a:rPr lang="en-US" sz="1800" dirty="0" err="1"/>
              <a:t>pomembnost</a:t>
            </a:r>
            <a:r>
              <a:rPr lang="en-US" sz="1800" dirty="0"/>
              <a:t> </a:t>
            </a:r>
            <a:r>
              <a:rPr lang="en-US" sz="1800" dirty="0" err="1"/>
              <a:t>močnih</a:t>
            </a:r>
            <a:r>
              <a:rPr lang="en-US" sz="1800" dirty="0"/>
              <a:t> </a:t>
            </a:r>
            <a:r>
              <a:rPr lang="en-US" sz="1800" dirty="0" err="1"/>
              <a:t>gesel</a:t>
            </a:r>
            <a:r>
              <a:rPr lang="en-US" sz="1800" dirty="0"/>
              <a:t> </a:t>
            </a:r>
            <a:r>
              <a:rPr lang="en-US" sz="1800" dirty="0" err="1"/>
              <a:t>ter</a:t>
            </a:r>
            <a:r>
              <a:rPr lang="en-US" sz="1800" dirty="0"/>
              <a:t> </a:t>
            </a:r>
            <a:r>
              <a:rPr lang="en-US" sz="1800" dirty="0" err="1"/>
              <a:t>vedeli</a:t>
            </a:r>
            <a:r>
              <a:rPr lang="en-US" sz="1800" dirty="0"/>
              <a:t>, </a:t>
            </a:r>
            <a:r>
              <a:rPr lang="en-US" sz="1800" dirty="0" err="1"/>
              <a:t>kdaj</a:t>
            </a:r>
            <a:r>
              <a:rPr lang="en-US" sz="1800" dirty="0"/>
              <a:t> </a:t>
            </a:r>
            <a:r>
              <a:rPr lang="en-US" sz="1800" dirty="0" err="1"/>
              <a:t>lahko</a:t>
            </a:r>
            <a:r>
              <a:rPr lang="en-US" sz="1800" dirty="0"/>
              <a:t> </a:t>
            </a:r>
            <a:r>
              <a:rPr lang="en-US" sz="1800" dirty="0" err="1"/>
              <a:t>delite</a:t>
            </a:r>
            <a:r>
              <a:rPr lang="en-US" sz="1800" dirty="0"/>
              <a:t> </a:t>
            </a:r>
            <a:r>
              <a:rPr lang="en-US" sz="1800" dirty="0" err="1"/>
              <a:t>osebne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in </a:t>
            </a:r>
            <a:r>
              <a:rPr lang="en-US" sz="1800" dirty="0" err="1"/>
              <a:t>kdaj</a:t>
            </a:r>
            <a:r>
              <a:rPr lang="en-US" sz="1800" dirty="0"/>
              <a:t> </a:t>
            </a:r>
            <a:r>
              <a:rPr lang="en-US" sz="1800" dirty="0" err="1"/>
              <a:t>jih</a:t>
            </a:r>
            <a:r>
              <a:rPr lang="en-US" sz="1800" dirty="0"/>
              <a:t> ne </a:t>
            </a:r>
            <a:r>
              <a:rPr lang="en-US" sz="1800" dirty="0" err="1"/>
              <a:t>smete</a:t>
            </a:r>
            <a:r>
              <a:rPr lang="en-US" sz="1800" dirty="0"/>
              <a:t>;</a:t>
            </a:r>
          </a:p>
          <a:p>
            <a:pPr marL="228600" indent="-228600">
              <a:lnSpc>
                <a:spcPct val="100000"/>
              </a:lnSpc>
              <a:spcAft>
                <a:spcPts val="600"/>
              </a:spcAft>
              <a:buSzPts val="2000"/>
              <a:buFont typeface="Calibri"/>
              <a:buChar char="✔"/>
            </a:pPr>
            <a:r>
              <a:rPr lang="en-US" sz="1800" dirty="0" err="1"/>
              <a:t>preverjati</a:t>
            </a:r>
            <a:r>
              <a:rPr lang="en-US" sz="1800" dirty="0"/>
              <a:t> </a:t>
            </a:r>
            <a:r>
              <a:rPr lang="en-US" sz="1800" dirty="0" err="1"/>
              <a:t>varnost</a:t>
            </a:r>
            <a:r>
              <a:rPr lang="en-US" sz="1800" dirty="0"/>
              <a:t> </a:t>
            </a:r>
            <a:r>
              <a:rPr lang="en-US" sz="1800" dirty="0" err="1"/>
              <a:t>spletnih</a:t>
            </a:r>
            <a:r>
              <a:rPr lang="en-US" sz="1800" dirty="0"/>
              <a:t> </a:t>
            </a:r>
            <a:r>
              <a:rPr lang="en-US" sz="1800" dirty="0" err="1"/>
              <a:t>mest</a:t>
            </a:r>
            <a:r>
              <a:rPr lang="en-US" sz="1800" dirty="0"/>
              <a:t> in </a:t>
            </a:r>
            <a:r>
              <a:rPr lang="en-US" sz="1800" dirty="0" err="1"/>
              <a:t>varno</a:t>
            </a:r>
            <a:r>
              <a:rPr lang="en-US" sz="1800" dirty="0"/>
              <a:t> </a:t>
            </a:r>
            <a:r>
              <a:rPr lang="en-US" sz="1800" dirty="0" err="1"/>
              <a:t>nakupovati</a:t>
            </a:r>
            <a:r>
              <a:rPr lang="en-US" sz="1800" dirty="0"/>
              <a:t>: </a:t>
            </a:r>
            <a:r>
              <a:rPr lang="en-US" sz="1800" dirty="0" err="1"/>
              <a:t>pozorni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, da so </a:t>
            </a:r>
            <a:r>
              <a:rPr lang="en-US" sz="1800" dirty="0" err="1"/>
              <a:t>spletna</a:t>
            </a:r>
            <a:r>
              <a:rPr lang="en-US" sz="1800" dirty="0"/>
              <a:t> </a:t>
            </a:r>
            <a:r>
              <a:rPr lang="en-US" sz="1800" dirty="0" err="1"/>
              <a:t>mesta</a:t>
            </a:r>
            <a:r>
              <a:rPr lang="en-US" sz="1800" dirty="0"/>
              <a:t> varna (https://, </a:t>
            </a:r>
            <a:r>
              <a:rPr lang="en-US" sz="1800" dirty="0" err="1"/>
              <a:t>znak</a:t>
            </a:r>
            <a:r>
              <a:rPr lang="en-US" sz="1800" dirty="0"/>
              <a:t> </a:t>
            </a:r>
            <a:r>
              <a:rPr lang="en-US" sz="1800" dirty="0" err="1"/>
              <a:t>ključavnice</a:t>
            </a:r>
            <a:r>
              <a:rPr lang="en-US" sz="1800" dirty="0"/>
              <a:t>), </a:t>
            </a:r>
            <a:r>
              <a:rPr lang="en-US" sz="1800" dirty="0" err="1"/>
              <a:t>brali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ocene</a:t>
            </a:r>
            <a:r>
              <a:rPr lang="en-US" sz="1800" dirty="0"/>
              <a:t> </a:t>
            </a:r>
            <a:r>
              <a:rPr lang="en-US" sz="1800" dirty="0" err="1"/>
              <a:t>uporabnikov</a:t>
            </a:r>
            <a:r>
              <a:rPr lang="en-US" sz="1800" dirty="0"/>
              <a:t> in </a:t>
            </a:r>
            <a:r>
              <a:rPr lang="en-US" sz="1800" dirty="0" err="1"/>
              <a:t>uporabljali</a:t>
            </a:r>
            <a:r>
              <a:rPr lang="en-US" sz="1800" dirty="0"/>
              <a:t> </a:t>
            </a:r>
            <a:r>
              <a:rPr lang="en-US" sz="1800" dirty="0" err="1"/>
              <a:t>zanesljive</a:t>
            </a:r>
            <a:r>
              <a:rPr lang="en-US" sz="1800" dirty="0"/>
              <a:t> </a:t>
            </a:r>
            <a:r>
              <a:rPr lang="en-US" sz="1800" dirty="0" err="1"/>
              <a:t>plačilne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za </a:t>
            </a:r>
            <a:r>
              <a:rPr lang="en-US" sz="1800" dirty="0" err="1"/>
              <a:t>varno</a:t>
            </a:r>
            <a:r>
              <a:rPr lang="en-US" sz="1800" dirty="0"/>
              <a:t> </a:t>
            </a:r>
            <a:r>
              <a:rPr lang="en-US" sz="1800" dirty="0" err="1"/>
              <a:t>nakupovalno</a:t>
            </a:r>
            <a:r>
              <a:rPr lang="en-US" sz="1800" dirty="0"/>
              <a:t> </a:t>
            </a:r>
            <a:r>
              <a:rPr lang="en-US" sz="1800" dirty="0" err="1"/>
              <a:t>izkušnjo</a:t>
            </a:r>
            <a:r>
              <a:rPr lang="en-US" sz="1800" dirty="0"/>
              <a:t>.</a:t>
            </a:r>
          </a:p>
        </p:txBody>
      </p:sp>
      <p:pic>
        <p:nvPicPr>
          <p:cNvPr id="10" name="Google Shape;172;p8" descr="High ROI content abstract concept illustration">
            <a:extLst>
              <a:ext uri="{FF2B5EF4-FFF2-40B4-BE49-F238E27FC236}">
                <a16:creationId xmlns:a16="http://schemas.microsoft.com/office/drawing/2014/main" id="{7F9A6F7B-B92A-488C-9CA2-B960F771A4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971280" y="2961603"/>
            <a:ext cx="3099599" cy="28163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3;p8">
            <a:extLst>
              <a:ext uri="{FF2B5EF4-FFF2-40B4-BE49-F238E27FC236}">
                <a16:creationId xmlns:a16="http://schemas.microsoft.com/office/drawing/2014/main" id="{42E61033-1B7C-4E88-960B-CEB0D1054E86}"/>
              </a:ext>
            </a:extLst>
          </p:cNvPr>
          <p:cNvSpPr txBox="1"/>
          <p:nvPr/>
        </p:nvSpPr>
        <p:spPr>
          <a:xfrm>
            <a:off x="9436963" y="6351847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2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3038-698B-46E1-AE2A-08B3575F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Prepoznavajte</a:t>
            </a:r>
            <a:r>
              <a:rPr lang="en-US" dirty="0"/>
              <a:t> in </a:t>
            </a:r>
            <a:r>
              <a:rPr lang="en-US" dirty="0" err="1"/>
              <a:t>preprečujte</a:t>
            </a:r>
            <a:r>
              <a:rPr lang="en-US" sz="3600" dirty="0"/>
              <a:t> </a:t>
            </a:r>
            <a:r>
              <a:rPr lang="en-US" dirty="0" err="1"/>
              <a:t>goljufije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32AD-75AF-46EB-AB4F-01032E9DBA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7999" y="2093413"/>
            <a:ext cx="8315836" cy="3684588"/>
          </a:xfrm>
        </p:spPr>
        <p:txBody>
          <a:bodyPr>
            <a:noAutofit/>
          </a:bodyPr>
          <a:lstStyle/>
          <a:p>
            <a:pPr marL="76200" indent="0">
              <a:buNone/>
            </a:pPr>
            <a:r>
              <a:rPr lang="en-US" sz="1800" dirty="0"/>
              <a:t>✅ </a:t>
            </a:r>
            <a:r>
              <a:rPr lang="en-US" sz="1800" b="1" dirty="0" err="1"/>
              <a:t>Preverite</a:t>
            </a:r>
            <a:r>
              <a:rPr lang="en-US" sz="1800" b="1" dirty="0"/>
              <a:t> </a:t>
            </a:r>
            <a:r>
              <a:rPr lang="en-US" sz="1800" b="1" dirty="0" err="1"/>
              <a:t>zakonitost</a:t>
            </a:r>
            <a:r>
              <a:rPr lang="en-US" sz="1800" b="1" dirty="0"/>
              <a:t> </a:t>
            </a:r>
            <a:r>
              <a:rPr lang="en-US" sz="1800" b="1" dirty="0" err="1"/>
              <a:t>spletnega</a:t>
            </a:r>
            <a:r>
              <a:rPr lang="en-US" sz="1800" b="1" dirty="0"/>
              <a:t> </a:t>
            </a:r>
            <a:r>
              <a:rPr lang="en-US" sz="1800" b="1" dirty="0" err="1"/>
              <a:t>mesta</a:t>
            </a:r>
            <a:r>
              <a:rPr lang="en-US" sz="1800" b="1" dirty="0"/>
              <a:t>:</a:t>
            </a:r>
            <a:r>
              <a:rPr lang="en-US" sz="1800" dirty="0"/>
              <a:t> V </a:t>
            </a:r>
            <a:r>
              <a:rPr lang="en-US" sz="1800" dirty="0" err="1"/>
              <a:t>spletnem</a:t>
            </a:r>
            <a:r>
              <a:rPr lang="en-US" sz="1800" dirty="0"/>
              <a:t> </a:t>
            </a:r>
            <a:r>
              <a:rPr lang="en-US" sz="1800" dirty="0" err="1"/>
              <a:t>naslovu</a:t>
            </a:r>
            <a:r>
              <a:rPr lang="en-US" sz="1800" dirty="0"/>
              <a:t> </a:t>
            </a:r>
            <a:r>
              <a:rPr lang="en-US" sz="1800" dirty="0" err="1"/>
              <a:t>poiščite</a:t>
            </a:r>
            <a:r>
              <a:rPr lang="en-US" sz="1800" dirty="0"/>
              <a:t> “https://” in </a:t>
            </a:r>
            <a:r>
              <a:rPr lang="en-US" sz="1800" b="1" dirty="0" err="1"/>
              <a:t>ključavnico</a:t>
            </a:r>
            <a:r>
              <a:rPr lang="en-US" sz="1800" dirty="0"/>
              <a:t>. </a:t>
            </a:r>
            <a:r>
              <a:rPr lang="en-US" sz="1800" dirty="0" err="1"/>
              <a:t>Izogibajte</a:t>
            </a:r>
            <a:r>
              <a:rPr lang="en-US" sz="1800" dirty="0"/>
              <a:t> se </a:t>
            </a:r>
            <a:r>
              <a:rPr lang="en-US" sz="1800" dirty="0" err="1"/>
              <a:t>neznanim</a:t>
            </a:r>
            <a:r>
              <a:rPr lang="en-US" sz="1800" dirty="0"/>
              <a:t> </a:t>
            </a:r>
            <a:r>
              <a:rPr lang="en-US" sz="1800" dirty="0" err="1"/>
              <a:t>spletnim</a:t>
            </a:r>
            <a:r>
              <a:rPr lang="en-US" sz="1800" dirty="0"/>
              <a:t> </a:t>
            </a:r>
            <a:r>
              <a:rPr lang="en-US" sz="1800" dirty="0" err="1"/>
              <a:t>mestom</a:t>
            </a:r>
            <a:r>
              <a:rPr lang="en-US" sz="1800" dirty="0"/>
              <a:t> s </a:t>
            </a:r>
            <a:r>
              <a:rPr lang="en-US" sz="1800" dirty="0" err="1"/>
              <a:t>slabim</a:t>
            </a:r>
            <a:r>
              <a:rPr lang="en-US" sz="1800" dirty="0"/>
              <a:t> </a:t>
            </a:r>
            <a:r>
              <a:rPr lang="en-US" sz="1800" dirty="0" err="1"/>
              <a:t>oblikovanjem</a:t>
            </a:r>
            <a:r>
              <a:rPr lang="en-US" sz="1800" dirty="0"/>
              <a:t>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nerealno</a:t>
            </a:r>
            <a:r>
              <a:rPr lang="en-US" sz="1800" dirty="0"/>
              <a:t> </a:t>
            </a:r>
            <a:r>
              <a:rPr lang="en-US" sz="1800" dirty="0" err="1"/>
              <a:t>ugodnimi</a:t>
            </a:r>
            <a:r>
              <a:rPr lang="en-US" sz="1800" dirty="0"/>
              <a:t> </a:t>
            </a:r>
            <a:r>
              <a:rPr lang="en-US" sz="1800" dirty="0" err="1"/>
              <a:t>ponudbami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>✅ </a:t>
            </a:r>
            <a:r>
              <a:rPr lang="en-US" sz="1800" b="1" dirty="0" err="1"/>
              <a:t>Pazite</a:t>
            </a:r>
            <a:r>
              <a:rPr lang="en-US" sz="1800" b="1" dirty="0"/>
              <a:t> se </a:t>
            </a:r>
            <a:r>
              <a:rPr lang="en-US" sz="1800" b="1" dirty="0" err="1"/>
              <a:t>sleparskih</a:t>
            </a:r>
            <a:r>
              <a:rPr lang="en-US" sz="1800" b="1" dirty="0"/>
              <a:t> e-</a:t>
            </a:r>
            <a:r>
              <a:rPr lang="en-US" sz="1800" b="1" dirty="0" err="1"/>
              <a:t>poštnih</a:t>
            </a:r>
            <a:r>
              <a:rPr lang="en-US" sz="1800" b="1" dirty="0"/>
              <a:t> </a:t>
            </a:r>
            <a:r>
              <a:rPr lang="en-US" sz="1800" b="1" dirty="0" err="1"/>
              <a:t>sporočil</a:t>
            </a:r>
            <a:r>
              <a:rPr lang="en-US" sz="1800" b="1" dirty="0"/>
              <a:t> in </a:t>
            </a:r>
            <a:r>
              <a:rPr lang="en-US" sz="1800" b="1" dirty="0" err="1"/>
              <a:t>telefonskih</a:t>
            </a:r>
            <a:r>
              <a:rPr lang="en-US" sz="1800" b="1" dirty="0"/>
              <a:t> </a:t>
            </a:r>
            <a:r>
              <a:rPr lang="en-US" sz="1800" b="1" dirty="0" err="1"/>
              <a:t>klicev</a:t>
            </a:r>
            <a:r>
              <a:rPr lang="en-US" sz="1800" b="1" dirty="0"/>
              <a:t>:</a:t>
            </a:r>
            <a:r>
              <a:rPr lang="en-US" sz="1800" dirty="0"/>
              <a:t> Nikoli ne </a:t>
            </a:r>
            <a:r>
              <a:rPr lang="en-US" sz="1800" dirty="0" err="1"/>
              <a:t>klikajte</a:t>
            </a:r>
            <a:r>
              <a:rPr lang="en-US" sz="1800" dirty="0"/>
              <a:t> </a:t>
            </a:r>
            <a:r>
              <a:rPr lang="en-US" sz="1800" dirty="0" err="1"/>
              <a:t>sumljivih</a:t>
            </a:r>
            <a:r>
              <a:rPr lang="en-US" sz="1800" dirty="0"/>
              <a:t> </a:t>
            </a:r>
            <a:r>
              <a:rPr lang="en-US" sz="1800" dirty="0" err="1"/>
              <a:t>povezav</a:t>
            </a:r>
            <a:r>
              <a:rPr lang="en-US" sz="1800" dirty="0"/>
              <a:t> v e-</a:t>
            </a:r>
            <a:r>
              <a:rPr lang="en-US" sz="1800" dirty="0" err="1"/>
              <a:t>poštnih</a:t>
            </a:r>
            <a:r>
              <a:rPr lang="en-US" sz="1800" dirty="0"/>
              <a:t> </a:t>
            </a:r>
            <a:r>
              <a:rPr lang="en-US" sz="1800" dirty="0" err="1"/>
              <a:t>ali</a:t>
            </a:r>
            <a:r>
              <a:rPr lang="en-US" sz="1800" dirty="0"/>
              <a:t> SMS </a:t>
            </a:r>
            <a:r>
              <a:rPr lang="en-US" sz="1800" dirty="0" err="1"/>
              <a:t>sporočilih</a:t>
            </a:r>
            <a:r>
              <a:rPr lang="en-US" sz="1800" dirty="0"/>
              <a:t> z </a:t>
            </a:r>
            <a:r>
              <a:rPr lang="en-US" sz="1800" dirty="0" err="1"/>
              <a:t>zahtevo</a:t>
            </a:r>
            <a:r>
              <a:rPr lang="en-US" sz="1800" dirty="0"/>
              <a:t> po </a:t>
            </a:r>
            <a:r>
              <a:rPr lang="en-US" sz="1800" dirty="0" err="1"/>
              <a:t>osebnih</a:t>
            </a:r>
            <a:r>
              <a:rPr lang="en-US" sz="1800" dirty="0"/>
              <a:t> </a:t>
            </a:r>
            <a:r>
              <a:rPr lang="en-US" sz="1800" dirty="0" err="1"/>
              <a:t>podatkih</a:t>
            </a:r>
            <a:r>
              <a:rPr lang="en-US" sz="1800" dirty="0"/>
              <a:t>.</a:t>
            </a:r>
            <a:r>
              <a:rPr lang="ro-RO" sz="1800" dirty="0"/>
              <a:t> </a:t>
            </a:r>
            <a:r>
              <a:rPr lang="ro-RO" sz="1800" dirty="0" err="1"/>
              <a:t>Prekličite</a:t>
            </a:r>
            <a:r>
              <a:rPr lang="ro-RO" sz="1800" dirty="0"/>
              <a:t> </a:t>
            </a:r>
            <a:r>
              <a:rPr lang="ro-RO" sz="1800" dirty="0" err="1"/>
              <a:t>prejemanje</a:t>
            </a:r>
            <a:r>
              <a:rPr lang="ro-RO" sz="1800" dirty="0"/>
              <a:t> </a:t>
            </a:r>
            <a:r>
              <a:rPr lang="ro-RO" sz="1800" dirty="0" err="1"/>
              <a:t>neželenih</a:t>
            </a:r>
            <a:r>
              <a:rPr lang="ro-RO" sz="1800" dirty="0"/>
              <a:t> </a:t>
            </a:r>
            <a:r>
              <a:rPr lang="ro-RO" sz="1800" dirty="0" err="1"/>
              <a:t>obvestil</a:t>
            </a:r>
            <a:r>
              <a:rPr lang="ro-RO" sz="1800" dirty="0"/>
              <a:t>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✅ </a:t>
            </a:r>
            <a:r>
              <a:rPr lang="en-US" sz="1800" b="1" dirty="0" err="1"/>
              <a:t>Izogibajte</a:t>
            </a:r>
            <a:r>
              <a:rPr lang="en-US" sz="1800" b="1" dirty="0"/>
              <a:t> se </a:t>
            </a:r>
            <a:r>
              <a:rPr lang="en-US" sz="1800" b="1" dirty="0" err="1"/>
              <a:t>lažnim</a:t>
            </a:r>
            <a:r>
              <a:rPr lang="en-US" sz="1800" b="1" dirty="0"/>
              <a:t> </a:t>
            </a:r>
            <a:r>
              <a:rPr lang="en-US" sz="1800" b="1" dirty="0" err="1"/>
              <a:t>prodajalcem</a:t>
            </a:r>
            <a:r>
              <a:rPr lang="en-US" sz="1800" b="1" dirty="0"/>
              <a:t>:</a:t>
            </a:r>
            <a:r>
              <a:rPr lang="en-US" sz="1800" dirty="0"/>
              <a:t> Pred </a:t>
            </a:r>
            <a:r>
              <a:rPr lang="en-US" sz="1800" dirty="0" err="1"/>
              <a:t>nakupom</a:t>
            </a:r>
            <a:r>
              <a:rPr lang="en-US" sz="1800" dirty="0"/>
              <a:t> </a:t>
            </a:r>
            <a:r>
              <a:rPr lang="en-US" sz="1800" dirty="0" err="1"/>
              <a:t>preberite</a:t>
            </a:r>
            <a:r>
              <a:rPr lang="en-US" sz="1800" dirty="0"/>
              <a:t> </a:t>
            </a:r>
            <a:r>
              <a:rPr lang="en-US" sz="1800" dirty="0" err="1"/>
              <a:t>mnenja</a:t>
            </a:r>
            <a:r>
              <a:rPr lang="en-US" sz="1800" dirty="0"/>
              <a:t> </a:t>
            </a:r>
            <a:r>
              <a:rPr lang="en-US" sz="1800" dirty="0" err="1"/>
              <a:t>uporabnikov</a:t>
            </a:r>
            <a:r>
              <a:rPr lang="en-US" sz="1800" dirty="0"/>
              <a:t> o </a:t>
            </a:r>
            <a:r>
              <a:rPr lang="en-US" sz="1800" dirty="0" err="1"/>
              <a:t>izdelku</a:t>
            </a:r>
            <a:r>
              <a:rPr lang="en-US" sz="1800" dirty="0"/>
              <a:t> in </a:t>
            </a:r>
            <a:r>
              <a:rPr lang="en-US" sz="1800" dirty="0" err="1"/>
              <a:t>preverite</a:t>
            </a:r>
            <a:r>
              <a:rPr lang="en-US" sz="1800" dirty="0"/>
              <a:t>, </a:t>
            </a:r>
            <a:r>
              <a:rPr lang="en-US" sz="1800" dirty="0" err="1"/>
              <a:t>kako</a:t>
            </a:r>
            <a:r>
              <a:rPr lang="en-US" sz="1800" dirty="0"/>
              <a:t> so </a:t>
            </a:r>
            <a:r>
              <a:rPr lang="en-US" sz="1800" dirty="0" err="1"/>
              <a:t>ocenili</a:t>
            </a:r>
            <a:r>
              <a:rPr lang="en-US" sz="1800" dirty="0"/>
              <a:t> </a:t>
            </a:r>
            <a:r>
              <a:rPr lang="en-US" sz="1800" dirty="0" err="1"/>
              <a:t>prodajalca</a:t>
            </a:r>
            <a:r>
              <a:rPr lang="en-US" sz="1800" dirty="0"/>
              <a:t>.</a:t>
            </a:r>
            <a:endParaRPr lang="ro-RO" sz="1800" dirty="0"/>
          </a:p>
          <a:p>
            <a:pPr marL="76200" indent="0">
              <a:buNone/>
            </a:pPr>
            <a:r>
              <a:rPr lang="en-US" sz="1800" dirty="0"/>
              <a:t>✅</a:t>
            </a:r>
            <a:r>
              <a:rPr lang="en-US" sz="1800" b="1" dirty="0"/>
              <a:t>Za </a:t>
            </a:r>
            <a:r>
              <a:rPr lang="en-US" sz="1800" b="1" dirty="0" err="1"/>
              <a:t>nakupovanje</a:t>
            </a:r>
            <a:r>
              <a:rPr lang="en-US" sz="1800" b="1" dirty="0"/>
              <a:t> </a:t>
            </a:r>
            <a:r>
              <a:rPr lang="en-US" sz="1800" b="1" dirty="0" err="1"/>
              <a:t>uporabljajte</a:t>
            </a:r>
            <a:r>
              <a:rPr lang="en-US" sz="1800" b="1" dirty="0"/>
              <a:t> </a:t>
            </a:r>
            <a:r>
              <a:rPr lang="en-US" sz="1800" b="1" dirty="0" err="1"/>
              <a:t>dodatni</a:t>
            </a:r>
            <a:r>
              <a:rPr lang="en-US" sz="1800" b="1" dirty="0"/>
              <a:t> e- </a:t>
            </a:r>
            <a:r>
              <a:rPr lang="en-US" sz="1800" b="1" dirty="0" err="1"/>
              <a:t>poštni</a:t>
            </a:r>
            <a:r>
              <a:rPr lang="en-US" sz="1800" b="1" dirty="0"/>
              <a:t> </a:t>
            </a:r>
            <a:r>
              <a:rPr lang="en-US" sz="1800" b="1" dirty="0" err="1"/>
              <a:t>naslov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en-US" sz="1800" dirty="0" err="1"/>
              <a:t>Lahko</a:t>
            </a:r>
            <a:r>
              <a:rPr lang="en-US" sz="1800" dirty="0"/>
              <a:t> </a:t>
            </a:r>
            <a:r>
              <a:rPr lang="en-US" sz="1800" dirty="0" err="1"/>
              <a:t>imate</a:t>
            </a:r>
            <a:r>
              <a:rPr lang="en-US" sz="1800" dirty="0"/>
              <a:t> </a:t>
            </a:r>
            <a:r>
              <a:rPr lang="en-US" sz="1800" dirty="0" err="1"/>
              <a:t>ločen</a:t>
            </a:r>
            <a:r>
              <a:rPr lang="en-US" sz="1800" dirty="0"/>
              <a:t> e-</a:t>
            </a:r>
            <a:r>
              <a:rPr lang="en-US" sz="1800" dirty="0" err="1"/>
              <a:t>poštni</a:t>
            </a:r>
            <a:r>
              <a:rPr lang="en-US" sz="1800" dirty="0"/>
              <a:t> </a:t>
            </a:r>
            <a:r>
              <a:rPr lang="en-US" sz="1800" dirty="0" err="1"/>
              <a:t>naslov</a:t>
            </a:r>
            <a:r>
              <a:rPr lang="en-US" sz="1800" dirty="0"/>
              <a:t> </a:t>
            </a:r>
            <a:r>
              <a:rPr lang="en-US" sz="1800" dirty="0" err="1"/>
              <a:t>samo</a:t>
            </a:r>
            <a:r>
              <a:rPr lang="en-US" sz="1800" dirty="0"/>
              <a:t> za </a:t>
            </a:r>
            <a:r>
              <a:rPr lang="en-US" sz="1800" dirty="0" err="1"/>
              <a:t>spletno</a:t>
            </a:r>
            <a:r>
              <a:rPr lang="en-US" sz="1800" dirty="0"/>
              <a:t> </a:t>
            </a:r>
            <a:r>
              <a:rPr lang="en-US" sz="1800" dirty="0" err="1"/>
              <a:t>nakupovanje</a:t>
            </a:r>
            <a:r>
              <a:rPr lang="en-US" sz="1800" dirty="0"/>
              <a:t>. Tako </a:t>
            </a:r>
            <a:r>
              <a:rPr lang="en-US" sz="1800" dirty="0" err="1"/>
              <a:t>lažje</a:t>
            </a:r>
            <a:r>
              <a:rPr lang="en-US" sz="1800" dirty="0"/>
              <a:t> </a:t>
            </a:r>
            <a:r>
              <a:rPr lang="en-US" sz="1800" dirty="0" err="1"/>
              <a:t>ohranjate</a:t>
            </a:r>
            <a:r>
              <a:rPr lang="en-US" sz="1800" dirty="0"/>
              <a:t> </a:t>
            </a:r>
            <a:r>
              <a:rPr lang="en-US" sz="1800" dirty="0" err="1"/>
              <a:t>zasebnost</a:t>
            </a:r>
            <a:r>
              <a:rPr lang="en-US" sz="1800" dirty="0"/>
              <a:t> </a:t>
            </a:r>
            <a:r>
              <a:rPr lang="en-US" sz="1800" dirty="0" err="1"/>
              <a:t>vašega</a:t>
            </a:r>
            <a:r>
              <a:rPr lang="en-US" sz="1800" dirty="0"/>
              <a:t> </a:t>
            </a:r>
            <a:r>
              <a:rPr lang="en-US" sz="1800" dirty="0" err="1"/>
              <a:t>glavnega</a:t>
            </a:r>
            <a:r>
              <a:rPr lang="en-US" sz="1800" dirty="0"/>
              <a:t> e-</a:t>
            </a:r>
            <a:r>
              <a:rPr lang="en-US" sz="1800" dirty="0" err="1"/>
              <a:t>poštnega</a:t>
            </a:r>
            <a:r>
              <a:rPr lang="en-US" sz="1800" dirty="0"/>
              <a:t> </a:t>
            </a:r>
            <a:r>
              <a:rPr lang="en-US" sz="1800" dirty="0" err="1"/>
              <a:t>naslova</a:t>
            </a:r>
            <a:r>
              <a:rPr lang="en-US" sz="1800" dirty="0"/>
              <a:t> in </a:t>
            </a:r>
            <a:r>
              <a:rPr lang="en-US" sz="1800" dirty="0" err="1"/>
              <a:t>zmanjšujete</a:t>
            </a:r>
            <a:r>
              <a:rPr lang="en-US" sz="1800" dirty="0"/>
              <a:t> </a:t>
            </a:r>
            <a:r>
              <a:rPr lang="en-US" sz="1800" dirty="0" err="1"/>
              <a:t>možnost</a:t>
            </a:r>
            <a:r>
              <a:rPr lang="en-US" sz="1800" dirty="0"/>
              <a:t>, da bi </a:t>
            </a:r>
            <a:r>
              <a:rPr lang="en-US" sz="1800" dirty="0" err="1"/>
              <a:t>bili</a:t>
            </a:r>
            <a:r>
              <a:rPr lang="en-US" sz="1800" dirty="0"/>
              <a:t> </a:t>
            </a:r>
            <a:r>
              <a:rPr lang="en-US" sz="1800" dirty="0" err="1"/>
              <a:t>tarča</a:t>
            </a:r>
            <a:r>
              <a:rPr lang="en-US" sz="1800" dirty="0"/>
              <a:t> </a:t>
            </a:r>
            <a:r>
              <a:rPr lang="en-US" sz="1800" dirty="0" err="1"/>
              <a:t>ribarjenja</a:t>
            </a:r>
            <a:r>
              <a:rPr lang="en-US" sz="1800" dirty="0"/>
              <a:t>. </a:t>
            </a:r>
          </a:p>
          <a:p>
            <a:pPr marL="76200" indent="0">
              <a:buNone/>
            </a:pPr>
            <a:endParaRPr lang="ro-RO" sz="1800" dirty="0"/>
          </a:p>
          <a:p>
            <a:pPr marL="76200" indent="0">
              <a:buNone/>
            </a:pPr>
            <a:endParaRPr lang="en-US" sz="1800" dirty="0"/>
          </a:p>
        </p:txBody>
      </p:sp>
      <p:pic>
        <p:nvPicPr>
          <p:cNvPr id="8194" name="Picture 2" descr="Hand drawn ransomware illustration">
            <a:extLst>
              <a:ext uri="{FF2B5EF4-FFF2-40B4-BE49-F238E27FC236}">
                <a16:creationId xmlns:a16="http://schemas.microsoft.com/office/drawing/2014/main" id="{BA4BF765-6085-4C05-BA63-EF1F5F28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35" y="1973178"/>
            <a:ext cx="3050715" cy="30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3;p8">
            <a:extLst>
              <a:ext uri="{FF2B5EF4-FFF2-40B4-BE49-F238E27FC236}">
                <a16:creationId xmlns:a16="http://schemas.microsoft.com/office/drawing/2014/main" id="{D89C4F59-1143-4B92-B9C1-A5643F38A117}"/>
              </a:ext>
            </a:extLst>
          </p:cNvPr>
          <p:cNvSpPr txBox="1"/>
          <p:nvPr/>
        </p:nvSpPr>
        <p:spPr>
          <a:xfrm>
            <a:off x="9107055" y="6351847"/>
            <a:ext cx="224161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</a:t>
            </a: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ikisuperstar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	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4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59F9-13FF-4D6C-B083-941BFB4C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Varujte</a:t>
            </a:r>
            <a:r>
              <a:rPr lang="en-US" dirty="0"/>
              <a:t> </a:t>
            </a:r>
            <a:r>
              <a:rPr lang="en-US" dirty="0" err="1"/>
              <a:t>osebne</a:t>
            </a:r>
            <a:r>
              <a:rPr lang="en-US" dirty="0"/>
              <a:t> in </a:t>
            </a:r>
            <a:r>
              <a:rPr lang="en-US" dirty="0" err="1"/>
              <a:t>plačilne</a:t>
            </a:r>
            <a:r>
              <a:rPr lang="en-US" sz="3600" dirty="0"/>
              <a:t> </a:t>
            </a:r>
            <a:r>
              <a:rPr lang="en-US" dirty="0" err="1"/>
              <a:t>podatke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F9176-B4EF-4C77-B12D-2D044D153A1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8000" y="2093413"/>
            <a:ext cx="7449927" cy="3684588"/>
          </a:xfrm>
        </p:spPr>
        <p:txBody>
          <a:bodyPr>
            <a:normAutofit fontScale="85000" lnSpcReduction="10000"/>
          </a:bodyPr>
          <a:lstStyle/>
          <a:p>
            <a:pPr marL="76200" indent="0">
              <a:buNone/>
            </a:pPr>
            <a:r>
              <a:rPr lang="en-US" dirty="0"/>
              <a:t>✅ </a:t>
            </a:r>
            <a:r>
              <a:rPr lang="en-US" b="1" dirty="0" err="1"/>
              <a:t>Uporabljajte</a:t>
            </a:r>
            <a:r>
              <a:rPr lang="en-US" b="1" dirty="0"/>
              <a:t> </a:t>
            </a:r>
            <a:r>
              <a:rPr lang="en-US" b="1" dirty="0" err="1"/>
              <a:t>močna</a:t>
            </a:r>
            <a:r>
              <a:rPr lang="en-US" b="1" dirty="0"/>
              <a:t> </a:t>
            </a:r>
            <a:r>
              <a:rPr lang="en-US" b="1" dirty="0" err="1"/>
              <a:t>gesla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Ustvarjajte</a:t>
            </a:r>
            <a:r>
              <a:rPr lang="en-US" dirty="0"/>
              <a:t> </a:t>
            </a:r>
            <a:r>
              <a:rPr lang="en-US" dirty="0" err="1"/>
              <a:t>unikatna</a:t>
            </a:r>
            <a:r>
              <a:rPr lang="en-US" dirty="0"/>
              <a:t> </a:t>
            </a:r>
            <a:r>
              <a:rPr lang="en-US" dirty="0" err="1"/>
              <a:t>gesla</a:t>
            </a:r>
            <a:r>
              <a:rPr lang="en-US" dirty="0"/>
              <a:t>, </a:t>
            </a:r>
            <a:r>
              <a:rPr lang="en-US" dirty="0" err="1"/>
              <a:t>sestavljena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črk</a:t>
            </a:r>
            <a:r>
              <a:rPr lang="en-US" dirty="0"/>
              <a:t>, </a:t>
            </a:r>
            <a:r>
              <a:rPr lang="en-US" dirty="0" err="1"/>
              <a:t>številk</a:t>
            </a:r>
            <a:r>
              <a:rPr lang="en-US" dirty="0"/>
              <a:t> in </a:t>
            </a:r>
            <a:r>
              <a:rPr lang="en-US" dirty="0" err="1"/>
              <a:t>posebnih</a:t>
            </a:r>
            <a:r>
              <a:rPr lang="en-US" dirty="0"/>
              <a:t> </a:t>
            </a:r>
            <a:r>
              <a:rPr lang="en-US" dirty="0" err="1"/>
              <a:t>znakov</a:t>
            </a:r>
            <a:r>
              <a:rPr lang="en-US" dirty="0"/>
              <a:t>. Ne </a:t>
            </a:r>
            <a:r>
              <a:rPr lang="en-US" dirty="0" err="1"/>
              <a:t>uporabljajte</a:t>
            </a:r>
            <a:r>
              <a:rPr lang="en-US" dirty="0"/>
              <a:t> </a:t>
            </a:r>
            <a:r>
              <a:rPr lang="en-US" dirty="0" err="1"/>
              <a:t>rojstnih</a:t>
            </a:r>
            <a:r>
              <a:rPr lang="en-US" dirty="0"/>
              <a:t> </a:t>
            </a:r>
            <a:r>
              <a:rPr lang="en-US" dirty="0" err="1"/>
              <a:t>datumov</a:t>
            </a:r>
            <a:r>
              <a:rPr lang="en-US" dirty="0"/>
              <a:t> in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osebnih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✅ </a:t>
            </a:r>
            <a:r>
              <a:rPr lang="en-US" b="1" dirty="0" err="1"/>
              <a:t>Podatkov</a:t>
            </a:r>
            <a:r>
              <a:rPr lang="en-US" b="1" dirty="0"/>
              <a:t> o </a:t>
            </a:r>
            <a:r>
              <a:rPr lang="en-US" b="1" dirty="0" err="1"/>
              <a:t>kreditni</a:t>
            </a:r>
            <a:r>
              <a:rPr lang="en-US" b="1" dirty="0"/>
              <a:t> </a:t>
            </a:r>
            <a:r>
              <a:rPr lang="en-US" b="1" dirty="0" err="1"/>
              <a:t>kartici</a:t>
            </a:r>
            <a:r>
              <a:rPr lang="en-US" b="1" dirty="0"/>
              <a:t> ne </a:t>
            </a:r>
            <a:r>
              <a:rPr lang="en-US" b="1" dirty="0" err="1"/>
              <a:t>delite</a:t>
            </a:r>
            <a:r>
              <a:rPr lang="en-US" b="1" dirty="0"/>
              <a:t> z </a:t>
            </a:r>
            <a:r>
              <a:rPr lang="en-US" b="1" dirty="0" err="1"/>
              <a:t>nikomer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Zakonita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 </a:t>
            </a:r>
            <a:r>
              <a:rPr lang="en-US" dirty="0" err="1"/>
              <a:t>nikoli</a:t>
            </a:r>
            <a:r>
              <a:rPr lang="en-US" dirty="0"/>
              <a:t> ne </a:t>
            </a:r>
            <a:r>
              <a:rPr lang="en-US" dirty="0" err="1"/>
              <a:t>zahtevajo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o </a:t>
            </a:r>
            <a:r>
              <a:rPr lang="en-US" dirty="0" err="1"/>
              <a:t>kartici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telefona</a:t>
            </a:r>
            <a:r>
              <a:rPr lang="en-US" dirty="0"/>
              <a:t>, e-</a:t>
            </a:r>
            <a:r>
              <a:rPr lang="en-US" dirty="0" err="1"/>
              <a:t>pošte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SMS </a:t>
            </a:r>
            <a:r>
              <a:rPr lang="en-US" dirty="0" err="1"/>
              <a:t>sporočila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✅ </a:t>
            </a:r>
            <a:r>
              <a:rPr lang="en-US" b="1" dirty="0"/>
              <a:t> </a:t>
            </a:r>
            <a:r>
              <a:rPr lang="en-US" b="1" dirty="0" err="1"/>
              <a:t>Omogočite</a:t>
            </a:r>
            <a:r>
              <a:rPr lang="en-US" b="1" dirty="0"/>
              <a:t> </a:t>
            </a:r>
            <a:r>
              <a:rPr lang="en-US" b="1" dirty="0" err="1"/>
              <a:t>dvostopenjsko</a:t>
            </a:r>
            <a:r>
              <a:rPr lang="en-US" b="1" dirty="0"/>
              <a:t> </a:t>
            </a:r>
            <a:r>
              <a:rPr lang="en-US" b="1" dirty="0" err="1"/>
              <a:t>preverjanje</a:t>
            </a:r>
            <a:r>
              <a:rPr lang="en-US" b="1" dirty="0"/>
              <a:t>:</a:t>
            </a:r>
            <a:r>
              <a:rPr lang="en-US" dirty="0"/>
              <a:t> Za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varnost</a:t>
            </a:r>
            <a:r>
              <a:rPr lang="en-US" dirty="0"/>
              <a:t> </a:t>
            </a:r>
            <a:r>
              <a:rPr lang="en-US" dirty="0" err="1"/>
              <a:t>poskrbite</a:t>
            </a:r>
            <a:r>
              <a:rPr lang="en-US" dirty="0"/>
              <a:t> z </a:t>
            </a:r>
            <a:r>
              <a:rPr lang="en-US" dirty="0" err="1"/>
              <a:t>uporabo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, </a:t>
            </a:r>
            <a:r>
              <a:rPr lang="en-US" dirty="0" err="1"/>
              <a:t>poslane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telefon</a:t>
            </a:r>
            <a:r>
              <a:rPr lang="en-US" dirty="0"/>
              <a:t>, ko se </a:t>
            </a:r>
            <a:r>
              <a:rPr lang="en-US" dirty="0" err="1"/>
              <a:t>prijavite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1A92D-98E7-422D-A02A-DE068B204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0836" y="2266917"/>
            <a:ext cx="4533900" cy="302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66B7FF-09EE-4FF9-88E1-3777B987D877}"/>
              </a:ext>
            </a:extLst>
          </p:cNvPr>
          <p:cNvSpPr txBox="1"/>
          <p:nvPr/>
        </p:nvSpPr>
        <p:spPr>
          <a:xfrm>
            <a:off x="5218546" y="6343894"/>
            <a:ext cx="613294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4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91B7-695A-4C5D-BD85-90A91DBA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Preverite</a:t>
            </a:r>
            <a:r>
              <a:rPr lang="en-US" dirty="0"/>
              <a:t> </a:t>
            </a:r>
            <a:r>
              <a:rPr lang="en-US" dirty="0" err="1"/>
              <a:t>varnost</a:t>
            </a:r>
            <a:r>
              <a:rPr lang="en-US" sz="3600" dirty="0"/>
              <a:t> </a:t>
            </a:r>
            <a:r>
              <a:rPr lang="en-US" dirty="0" err="1"/>
              <a:t>spletnega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in </a:t>
            </a:r>
            <a:r>
              <a:rPr lang="en-US" dirty="0" err="1"/>
              <a:t>nakupujte</a:t>
            </a:r>
            <a:r>
              <a:rPr lang="en-US" dirty="0"/>
              <a:t> </a:t>
            </a:r>
            <a:r>
              <a:rPr lang="en-US" dirty="0" err="1"/>
              <a:t>varno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30561-D8DE-47FD-A4BD-1E36BC27C4A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8000" y="2226132"/>
            <a:ext cx="8456691" cy="3684588"/>
          </a:xfrm>
        </p:spPr>
        <p:txBody>
          <a:bodyPr>
            <a:normAutofit fontScale="77500" lnSpcReduction="20000"/>
          </a:bodyPr>
          <a:lstStyle/>
          <a:p>
            <a:pPr marL="76200" indent="0">
              <a:buNone/>
            </a:pPr>
            <a:r>
              <a:rPr lang="en-US" dirty="0"/>
              <a:t>✅ </a:t>
            </a:r>
            <a:r>
              <a:rPr lang="en-US" b="1" dirty="0" err="1"/>
              <a:t>Izbirajte</a:t>
            </a:r>
            <a:r>
              <a:rPr lang="en-US" b="1" dirty="0"/>
              <a:t> </a:t>
            </a:r>
            <a:r>
              <a:rPr lang="en-US" b="1" dirty="0" err="1"/>
              <a:t>varne</a:t>
            </a:r>
            <a:r>
              <a:rPr lang="en-US" b="1" dirty="0"/>
              <a:t> </a:t>
            </a:r>
            <a:r>
              <a:rPr lang="en-US" b="1" dirty="0" err="1"/>
              <a:t>plačilne</a:t>
            </a:r>
            <a:r>
              <a:rPr lang="en-US" b="1" dirty="0"/>
              <a:t> </a:t>
            </a:r>
            <a:r>
              <a:rPr lang="en-US" b="1" dirty="0" err="1"/>
              <a:t>metode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Namesto</a:t>
            </a:r>
            <a:r>
              <a:rPr lang="en-US" dirty="0"/>
              <a:t> </a:t>
            </a:r>
            <a:r>
              <a:rPr lang="en-US" dirty="0" err="1"/>
              <a:t>neposrednih</a:t>
            </a:r>
            <a:r>
              <a:rPr lang="en-US" dirty="0"/>
              <a:t> </a:t>
            </a:r>
            <a:r>
              <a:rPr lang="en-US" dirty="0" err="1"/>
              <a:t>bančnih</a:t>
            </a:r>
            <a:r>
              <a:rPr lang="en-US" dirty="0"/>
              <a:t> </a:t>
            </a:r>
            <a:r>
              <a:rPr lang="en-US" dirty="0" err="1"/>
              <a:t>nakazil</a:t>
            </a:r>
            <a:r>
              <a:rPr lang="en-US" dirty="0"/>
              <a:t> </a:t>
            </a:r>
            <a:r>
              <a:rPr lang="en-US" dirty="0" err="1"/>
              <a:t>uporabljajte</a:t>
            </a:r>
            <a:r>
              <a:rPr lang="en-US" dirty="0"/>
              <a:t> </a:t>
            </a:r>
            <a:r>
              <a:rPr lang="en-US" dirty="0" err="1"/>
              <a:t>zanesljive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plačevanja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, PayPal in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denarnice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✅ </a:t>
            </a:r>
            <a:r>
              <a:rPr lang="en-US" b="1" dirty="0" err="1"/>
              <a:t>Preglejte</a:t>
            </a:r>
            <a:r>
              <a:rPr lang="en-US" b="1" dirty="0"/>
              <a:t> </a:t>
            </a:r>
            <a:r>
              <a:rPr lang="en-US" b="1" dirty="0" err="1"/>
              <a:t>pravila</a:t>
            </a:r>
            <a:r>
              <a:rPr lang="en-US" b="1" dirty="0"/>
              <a:t> o </a:t>
            </a:r>
            <a:r>
              <a:rPr lang="en-US" b="1" dirty="0" err="1"/>
              <a:t>vračilu</a:t>
            </a:r>
            <a:r>
              <a:rPr lang="en-US" b="1" dirty="0"/>
              <a:t>:</a:t>
            </a:r>
            <a:r>
              <a:rPr lang="en-US" dirty="0"/>
              <a:t> Pred </a:t>
            </a:r>
            <a:r>
              <a:rPr lang="en-US" dirty="0" err="1"/>
              <a:t>nakupom</a:t>
            </a:r>
            <a:r>
              <a:rPr lang="en-US" dirty="0"/>
              <a:t> </a:t>
            </a:r>
            <a:r>
              <a:rPr lang="en-US" dirty="0" err="1"/>
              <a:t>preberite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o </a:t>
            </a:r>
            <a:r>
              <a:rPr lang="en-US" dirty="0" err="1"/>
              <a:t>vračilu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 in </a:t>
            </a:r>
            <a:r>
              <a:rPr lang="en-US" dirty="0" err="1"/>
              <a:t>denarja</a:t>
            </a:r>
            <a:r>
              <a:rPr lang="en-US" dirty="0"/>
              <a:t>, da se </a:t>
            </a:r>
            <a:r>
              <a:rPr lang="en-US" dirty="0" err="1"/>
              <a:t>izognete</a:t>
            </a:r>
            <a:r>
              <a:rPr lang="en-US" dirty="0"/>
              <a:t> </a:t>
            </a:r>
            <a:r>
              <a:rPr lang="en-US" dirty="0" err="1"/>
              <a:t>težavam</a:t>
            </a:r>
            <a:r>
              <a:rPr lang="en-US" dirty="0"/>
              <a:t> v </a:t>
            </a:r>
            <a:r>
              <a:rPr lang="en-US" dirty="0" err="1"/>
              <a:t>primeru</a:t>
            </a:r>
            <a:r>
              <a:rPr lang="en-US" dirty="0"/>
              <a:t> </a:t>
            </a:r>
            <a:r>
              <a:rPr lang="en-US" dirty="0" err="1"/>
              <a:t>dostave</a:t>
            </a:r>
            <a:r>
              <a:rPr lang="en-US" dirty="0"/>
              <a:t> </a:t>
            </a:r>
            <a:r>
              <a:rPr lang="en-US" dirty="0" err="1"/>
              <a:t>izdelka</a:t>
            </a:r>
            <a:r>
              <a:rPr lang="en-US" dirty="0"/>
              <a:t> z </a:t>
            </a:r>
            <a:r>
              <a:rPr lang="en-US" dirty="0" err="1"/>
              <a:t>napako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napačnega</a:t>
            </a:r>
            <a:r>
              <a:rPr lang="en-US" dirty="0"/>
              <a:t> </a:t>
            </a:r>
            <a:r>
              <a:rPr lang="en-US" dirty="0" err="1"/>
              <a:t>izdelka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✅ </a:t>
            </a:r>
            <a:r>
              <a:rPr lang="en-US" b="1" dirty="0" err="1"/>
              <a:t>Spremljajte</a:t>
            </a:r>
            <a:r>
              <a:rPr lang="en-US" b="1" dirty="0"/>
              <a:t> </a:t>
            </a:r>
            <a:r>
              <a:rPr lang="en-US" b="1" dirty="0" err="1"/>
              <a:t>bančne</a:t>
            </a:r>
            <a:r>
              <a:rPr lang="en-US" b="1" dirty="0"/>
              <a:t> </a:t>
            </a:r>
            <a:r>
              <a:rPr lang="en-US" b="1" dirty="0" err="1"/>
              <a:t>izpiske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Redno</a:t>
            </a:r>
            <a:r>
              <a:rPr lang="en-US" dirty="0"/>
              <a:t> </a:t>
            </a:r>
            <a:r>
              <a:rPr lang="en-US" dirty="0" err="1"/>
              <a:t>preverjajte</a:t>
            </a:r>
            <a:r>
              <a:rPr lang="en-US" dirty="0"/>
              <a:t> </a:t>
            </a:r>
            <a:r>
              <a:rPr lang="en-US" dirty="0" err="1"/>
              <a:t>izpiske</a:t>
            </a:r>
            <a:r>
              <a:rPr lang="en-US" dirty="0"/>
              <a:t>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bančne</a:t>
            </a:r>
            <a:r>
              <a:rPr lang="en-US" dirty="0"/>
              <a:t> </a:t>
            </a:r>
            <a:r>
              <a:rPr lang="en-US" dirty="0" err="1"/>
              <a:t>izpiske</a:t>
            </a:r>
            <a:r>
              <a:rPr lang="en-US" dirty="0"/>
              <a:t> in </a:t>
            </a:r>
            <a:r>
              <a:rPr lang="en-US" dirty="0" err="1"/>
              <a:t>bodite</a:t>
            </a:r>
            <a:r>
              <a:rPr lang="en-US" dirty="0"/>
              <a:t> </a:t>
            </a:r>
            <a:r>
              <a:rPr lang="en-US" dirty="0" err="1"/>
              <a:t>pozorni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morebitne</a:t>
            </a:r>
            <a:r>
              <a:rPr lang="en-US" dirty="0"/>
              <a:t> </a:t>
            </a:r>
            <a:r>
              <a:rPr lang="en-US" dirty="0" err="1"/>
              <a:t>nepooblaščene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 </a:t>
            </a:r>
            <a:r>
              <a:rPr lang="en-US" dirty="0" err="1"/>
              <a:t>Sumljiva</a:t>
            </a:r>
            <a:r>
              <a:rPr lang="en-US" dirty="0"/>
              <a:t> </a:t>
            </a:r>
            <a:r>
              <a:rPr lang="en-US" dirty="0" err="1"/>
              <a:t>dejanja</a:t>
            </a:r>
            <a:r>
              <a:rPr lang="en-US" dirty="0"/>
              <a:t> </a:t>
            </a:r>
            <a:r>
              <a:rPr lang="en-US" dirty="0" err="1"/>
              <a:t>nemudoma</a:t>
            </a:r>
            <a:r>
              <a:rPr lang="en-US" dirty="0"/>
              <a:t> </a:t>
            </a:r>
            <a:r>
              <a:rPr lang="en-US" dirty="0" err="1"/>
              <a:t>prijavite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E4F1FB1-DA80-66EC-2366-2A1090AF1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D4067BAD-F1E2-1AA9-7E1A-1DDC59ADE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 </a:t>
            </a:r>
            <a:r>
              <a:rPr lang="ro-RO" sz="2000" dirty="0"/>
              <a:t>6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/>
              <a:t>Razumevanje</a:t>
            </a:r>
            <a:r>
              <a:rPr lang="en-US" sz="4000" dirty="0"/>
              <a:t> </a:t>
            </a:r>
            <a:r>
              <a:rPr lang="en-US" sz="4000" dirty="0" err="1"/>
              <a:t>trženja</a:t>
            </a:r>
            <a:r>
              <a:rPr lang="en-US" sz="4000" dirty="0"/>
              <a:t> in </a:t>
            </a:r>
            <a:r>
              <a:rPr lang="en-US" sz="4000" dirty="0" err="1"/>
              <a:t>predstavljanja</a:t>
            </a:r>
            <a:r>
              <a:rPr lang="en-US" sz="4000" dirty="0"/>
              <a:t> </a:t>
            </a:r>
            <a:r>
              <a:rPr lang="en-US" sz="4000" dirty="0" err="1"/>
              <a:t>izdelkov</a:t>
            </a:r>
            <a:r>
              <a:rPr lang="en-US" sz="4000" dirty="0"/>
              <a:t> v </a:t>
            </a:r>
            <a:r>
              <a:rPr lang="en-US" sz="4000" dirty="0" err="1"/>
              <a:t>trgovini</a:t>
            </a:r>
            <a:r>
              <a:rPr lang="en-US" sz="4000" dirty="0"/>
              <a:t> </a:t>
            </a:r>
            <a:br>
              <a:rPr lang="en-US" sz="4000" dirty="0"/>
            </a:br>
            <a:endParaRPr lang="en-US"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61309EAD-B091-3A57-0D36-329442B17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AEB218B5-BAB4-9C50-F413-0069C6CA63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7334889" cy="350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1800" dirty="0"/>
              <a:t>Ob </a:t>
            </a:r>
            <a:r>
              <a:rPr lang="en-US" sz="1800" dirty="0" err="1"/>
              <a:t>zaključku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enote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1800" dirty="0" err="1"/>
              <a:t>znali</a:t>
            </a:r>
            <a:r>
              <a:rPr lang="en-US" sz="1800" dirty="0"/>
              <a:t> </a:t>
            </a:r>
            <a:r>
              <a:rPr lang="en-US" sz="1800" dirty="0" err="1"/>
              <a:t>primerjati</a:t>
            </a:r>
            <a:r>
              <a:rPr lang="en-US" sz="1800" dirty="0"/>
              <a:t> </a:t>
            </a:r>
            <a:r>
              <a:rPr lang="en-US" sz="1800" dirty="0" err="1"/>
              <a:t>izdelke</a:t>
            </a:r>
            <a:r>
              <a:rPr lang="en-US" sz="1800" dirty="0"/>
              <a:t>: o </a:t>
            </a:r>
            <a:r>
              <a:rPr lang="en-US" sz="1800" dirty="0" err="1"/>
              <a:t>nakupih</a:t>
            </a:r>
            <a:r>
              <a:rPr lang="en-US" sz="1800" dirty="0"/>
              <a:t> se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odločali</a:t>
            </a:r>
            <a:r>
              <a:rPr lang="en-US" sz="1800" dirty="0"/>
              <a:t> </a:t>
            </a:r>
            <a:r>
              <a:rPr lang="en-US" sz="1800" dirty="0" err="1"/>
              <a:t>preudarneje</a:t>
            </a:r>
            <a:r>
              <a:rPr lang="en-US" sz="1800" dirty="0"/>
              <a:t>, </a:t>
            </a:r>
            <a:r>
              <a:rPr lang="en-US" sz="1800" dirty="0" err="1"/>
              <a:t>saj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 </a:t>
            </a:r>
            <a:r>
              <a:rPr lang="en-US" sz="1800" dirty="0" err="1"/>
              <a:t>primerjali</a:t>
            </a:r>
            <a:r>
              <a:rPr lang="en-US" sz="1800" dirty="0"/>
              <a:t> </a:t>
            </a:r>
            <a:r>
              <a:rPr lang="en-US" sz="1800" dirty="0" err="1"/>
              <a:t>izdelke</a:t>
            </a:r>
            <a:r>
              <a:rPr lang="en-US" sz="1800" dirty="0"/>
              <a:t> glede </a:t>
            </a:r>
            <a:r>
              <a:rPr lang="en-US" sz="1800" dirty="0" err="1"/>
              <a:t>na</a:t>
            </a:r>
            <a:r>
              <a:rPr lang="en-US" sz="1800" dirty="0"/>
              <a:t> </a:t>
            </a:r>
            <a:r>
              <a:rPr lang="en-US" sz="1800" dirty="0" err="1"/>
              <a:t>lastnosti</a:t>
            </a:r>
            <a:r>
              <a:rPr lang="en-US" sz="1800" dirty="0"/>
              <a:t>, </a:t>
            </a:r>
            <a:r>
              <a:rPr lang="en-US" sz="1800" dirty="0" err="1"/>
              <a:t>prednosti</a:t>
            </a:r>
            <a:r>
              <a:rPr lang="en-US" sz="1800" dirty="0"/>
              <a:t> in </a:t>
            </a:r>
            <a:r>
              <a:rPr lang="en-US" sz="1800" dirty="0" err="1"/>
              <a:t>cene</a:t>
            </a:r>
            <a:r>
              <a:rPr lang="en-US" sz="1800" dirty="0"/>
              <a:t>; </a:t>
            </a:r>
            <a:endParaRPr lang="ro-RO" sz="1800" dirty="0"/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1800" dirty="0" err="1"/>
              <a:t>razumeli</a:t>
            </a:r>
            <a:r>
              <a:rPr lang="en-US" sz="1800" dirty="0"/>
              <a:t> </a:t>
            </a:r>
            <a:r>
              <a:rPr lang="en-US" sz="1800" dirty="0" err="1"/>
              <a:t>mnenja</a:t>
            </a:r>
            <a:r>
              <a:rPr lang="en-US" sz="1800" dirty="0"/>
              <a:t> in </a:t>
            </a:r>
            <a:r>
              <a:rPr lang="en-US" sz="1800" dirty="0" err="1"/>
              <a:t>ocene</a:t>
            </a:r>
            <a:r>
              <a:rPr lang="en-US" sz="1800" dirty="0"/>
              <a:t> </a:t>
            </a:r>
            <a:r>
              <a:rPr lang="en-US" sz="1800" dirty="0" err="1"/>
              <a:t>kupcev</a:t>
            </a:r>
            <a:r>
              <a:rPr lang="en-US" sz="1800" dirty="0"/>
              <a:t>: s </a:t>
            </a:r>
            <a:r>
              <a:rPr lang="en-US" sz="1800" dirty="0" err="1"/>
              <a:t>pomočjo</a:t>
            </a:r>
            <a:r>
              <a:rPr lang="en-US" sz="1800" dirty="0"/>
              <a:t> </a:t>
            </a:r>
            <a:r>
              <a:rPr lang="en-US" sz="1800" dirty="0" err="1"/>
              <a:t>spletnih</a:t>
            </a:r>
            <a:r>
              <a:rPr lang="en-US" sz="1800" dirty="0"/>
              <a:t> </a:t>
            </a:r>
            <a:r>
              <a:rPr lang="en-US" sz="1800" dirty="0" err="1"/>
              <a:t>mnenj</a:t>
            </a:r>
            <a:r>
              <a:rPr lang="en-US" sz="1800" dirty="0"/>
              <a:t> in </a:t>
            </a:r>
            <a:r>
              <a:rPr lang="en-US" sz="1800" dirty="0" err="1"/>
              <a:t>ocen</a:t>
            </a:r>
            <a:r>
              <a:rPr lang="en-US" sz="1800" dirty="0"/>
              <a:t> </a:t>
            </a:r>
            <a:r>
              <a:rPr lang="en-US" sz="1800" dirty="0" err="1"/>
              <a:t>boste</a:t>
            </a:r>
            <a:r>
              <a:rPr lang="en-US" sz="1800" dirty="0"/>
              <a:t>  </a:t>
            </a:r>
            <a:r>
              <a:rPr lang="en-US" sz="1800" dirty="0" err="1"/>
              <a:t>znali</a:t>
            </a:r>
            <a:r>
              <a:rPr lang="en-US" sz="1800" dirty="0"/>
              <a:t> </a:t>
            </a:r>
            <a:r>
              <a:rPr lang="en-US" sz="1800" dirty="0" err="1"/>
              <a:t>presoditi</a:t>
            </a:r>
            <a:r>
              <a:rPr lang="en-US" sz="1800" dirty="0"/>
              <a:t> </a:t>
            </a:r>
            <a:r>
              <a:rPr lang="en-US" sz="1800" dirty="0" err="1"/>
              <a:t>kakovost</a:t>
            </a:r>
            <a:r>
              <a:rPr lang="en-US" sz="1800" dirty="0"/>
              <a:t> </a:t>
            </a:r>
            <a:r>
              <a:rPr lang="en-US" sz="1800" dirty="0" err="1"/>
              <a:t>izdelka</a:t>
            </a:r>
            <a:r>
              <a:rPr lang="en-US" sz="1800" dirty="0"/>
              <a:t>;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1800" dirty="0" err="1"/>
              <a:t>znali</a:t>
            </a:r>
            <a:r>
              <a:rPr lang="en-US" sz="1800" dirty="0"/>
              <a:t> </a:t>
            </a:r>
            <a:r>
              <a:rPr lang="en-US" sz="1800" dirty="0" err="1"/>
              <a:t>poiskati</a:t>
            </a:r>
            <a:r>
              <a:rPr lang="en-US" sz="1800" dirty="0"/>
              <a:t> </a:t>
            </a:r>
            <a:r>
              <a:rPr lang="en-US" sz="1800" dirty="0" err="1"/>
              <a:t>popuste</a:t>
            </a:r>
            <a:r>
              <a:rPr lang="en-US" sz="1800" dirty="0"/>
              <a:t>: </a:t>
            </a:r>
            <a:r>
              <a:rPr lang="en-US" sz="1800" dirty="0" err="1"/>
              <a:t>vedeli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, </a:t>
            </a: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najti</a:t>
            </a:r>
            <a:r>
              <a:rPr lang="en-US" sz="1800" dirty="0"/>
              <a:t> </a:t>
            </a:r>
            <a:r>
              <a:rPr lang="en-US" sz="1800" dirty="0" err="1"/>
              <a:t>popuste</a:t>
            </a:r>
            <a:r>
              <a:rPr lang="en-US" sz="1800" dirty="0"/>
              <a:t>, </a:t>
            </a:r>
            <a:r>
              <a:rPr lang="en-US" sz="1800" dirty="0" err="1"/>
              <a:t>promocije</a:t>
            </a:r>
            <a:r>
              <a:rPr lang="en-US" sz="1800" dirty="0"/>
              <a:t> in </a:t>
            </a:r>
            <a:r>
              <a:rPr lang="en-US" sz="1800" dirty="0" err="1"/>
              <a:t>razprodaje</a:t>
            </a:r>
            <a:r>
              <a:rPr lang="en-US" sz="1800" dirty="0"/>
              <a:t> </a:t>
            </a:r>
            <a:r>
              <a:rPr lang="en-US" sz="1800" dirty="0" err="1"/>
              <a:t>ter</a:t>
            </a:r>
            <a:r>
              <a:rPr lang="en-US" sz="1800" dirty="0"/>
              <a:t> </a:t>
            </a:r>
            <a:r>
              <a:rPr lang="en-US" sz="1800" dirty="0" err="1"/>
              <a:t>prihraniti</a:t>
            </a:r>
            <a:r>
              <a:rPr lang="en-US" sz="1800" dirty="0"/>
              <a:t>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nakupovanju</a:t>
            </a:r>
            <a:r>
              <a:rPr lang="en-US" sz="1800" dirty="0"/>
              <a:t>;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1800" dirty="0" err="1"/>
              <a:t>sposobni</a:t>
            </a:r>
            <a:r>
              <a:rPr lang="en-US" sz="1800" dirty="0"/>
              <a:t> </a:t>
            </a:r>
            <a:r>
              <a:rPr lang="en-US" sz="1800" dirty="0" err="1"/>
              <a:t>upravljati</a:t>
            </a:r>
            <a:r>
              <a:rPr lang="en-US" sz="1800" dirty="0"/>
              <a:t> </a:t>
            </a:r>
            <a:r>
              <a:rPr lang="en-US" sz="1800" dirty="0" err="1"/>
              <a:t>svoj</a:t>
            </a:r>
            <a:r>
              <a:rPr lang="en-US" sz="1800" dirty="0"/>
              <a:t> </a:t>
            </a:r>
            <a:r>
              <a:rPr lang="en-US" sz="1800" dirty="0" err="1"/>
              <a:t>proračun</a:t>
            </a:r>
            <a:r>
              <a:rPr lang="en-US" sz="1800" dirty="0"/>
              <a:t>: </a:t>
            </a:r>
            <a:r>
              <a:rPr lang="en-US" sz="1800" dirty="0" err="1"/>
              <a:t>znali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gospodariti</a:t>
            </a:r>
            <a:r>
              <a:rPr lang="en-US" sz="1800" dirty="0"/>
              <a:t> z </a:t>
            </a:r>
            <a:r>
              <a:rPr lang="en-US" sz="1800" dirty="0" err="1"/>
              <a:t>denarjem</a:t>
            </a:r>
            <a:r>
              <a:rPr lang="en-US" sz="1800" dirty="0"/>
              <a:t>, </a:t>
            </a:r>
            <a:r>
              <a:rPr lang="en-US" sz="1800" dirty="0" err="1"/>
              <a:t>postavljati</a:t>
            </a:r>
            <a:r>
              <a:rPr lang="en-US" sz="1800" dirty="0"/>
              <a:t> </a:t>
            </a:r>
            <a:r>
              <a:rPr lang="en-US" sz="1800" dirty="0" err="1"/>
              <a:t>omejitve</a:t>
            </a:r>
            <a:r>
              <a:rPr lang="en-US" sz="1800" dirty="0"/>
              <a:t> </a:t>
            </a:r>
            <a:r>
              <a:rPr lang="en-US" sz="1800" dirty="0" err="1"/>
              <a:t>porabe</a:t>
            </a:r>
            <a:r>
              <a:rPr lang="en-US" sz="1800" dirty="0"/>
              <a:t>, </a:t>
            </a:r>
            <a:r>
              <a:rPr lang="en-US" sz="1800" dirty="0" err="1"/>
              <a:t>spremljati</a:t>
            </a:r>
            <a:r>
              <a:rPr lang="en-US" sz="1800" dirty="0"/>
              <a:t> </a:t>
            </a:r>
            <a:r>
              <a:rPr lang="en-US" sz="1800" dirty="0" err="1"/>
              <a:t>porabo</a:t>
            </a:r>
            <a:r>
              <a:rPr lang="en-US" sz="1800" dirty="0"/>
              <a:t> in </a:t>
            </a:r>
            <a:r>
              <a:rPr lang="en-US" sz="1800" dirty="0" err="1"/>
              <a:t>imeti</a:t>
            </a:r>
            <a:r>
              <a:rPr lang="en-US" sz="1800" dirty="0"/>
              <a:t> </a:t>
            </a:r>
            <a:r>
              <a:rPr lang="en-US" sz="1800" dirty="0" err="1"/>
              <a:t>nadzor</a:t>
            </a:r>
            <a:r>
              <a:rPr lang="en-US" sz="1800" dirty="0"/>
              <a:t> </a:t>
            </a:r>
            <a:r>
              <a:rPr lang="en-US" sz="1800" dirty="0" err="1"/>
              <a:t>nad</a:t>
            </a:r>
            <a:r>
              <a:rPr lang="en-US" sz="1800" dirty="0"/>
              <a:t> </a:t>
            </a:r>
            <a:r>
              <a:rPr lang="en-US" sz="1800" dirty="0" err="1"/>
              <a:t>finančnim</a:t>
            </a:r>
            <a:r>
              <a:rPr lang="en-US" sz="1800" dirty="0"/>
              <a:t> </a:t>
            </a:r>
            <a:r>
              <a:rPr lang="en-US" sz="1800" dirty="0" err="1"/>
              <a:t>stanjem</a:t>
            </a:r>
            <a:r>
              <a:rPr lang="en-US" sz="1800" dirty="0"/>
              <a:t>.</a:t>
            </a:r>
          </a:p>
        </p:txBody>
      </p:sp>
      <p:pic>
        <p:nvPicPr>
          <p:cNvPr id="10" name="Google Shape;172;p8" descr="High ROI content abstract concept illustration">
            <a:extLst>
              <a:ext uri="{FF2B5EF4-FFF2-40B4-BE49-F238E27FC236}">
                <a16:creationId xmlns:a16="http://schemas.microsoft.com/office/drawing/2014/main" id="{7F9A6F7B-B92A-488C-9CA2-B960F771A4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73;p8">
            <a:extLst>
              <a:ext uri="{FF2B5EF4-FFF2-40B4-BE49-F238E27FC236}">
                <a16:creationId xmlns:a16="http://schemas.microsoft.com/office/drawing/2014/main" id="{42E61033-1B7C-4E88-960B-CEB0D1054E86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3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CB34042-600D-5D36-5568-5118F20A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Kako </a:t>
            </a:r>
            <a:r>
              <a:rPr lang="en-US" dirty="0" err="1"/>
              <a:t>primerjamo</a:t>
            </a:r>
            <a:r>
              <a:rPr lang="en-US" dirty="0"/>
              <a:t> </a:t>
            </a:r>
            <a:r>
              <a:rPr lang="en-US" dirty="0" err="1"/>
              <a:t>izdelke</a:t>
            </a:r>
            <a:endParaRPr lang="el-GR" dirty="0" err="1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46634DA-1DF9-3082-B19D-F65565AFC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76200" indent="0">
              <a:buNone/>
            </a:pPr>
            <a:r>
              <a:rPr lang="en-US" b="1" dirty="0" err="1"/>
              <a:t>Primerjanje</a:t>
            </a:r>
            <a:r>
              <a:rPr lang="en-US" b="1" dirty="0"/>
              <a:t> </a:t>
            </a:r>
            <a:r>
              <a:rPr lang="en-US" b="1" dirty="0" err="1"/>
              <a:t>cen</a:t>
            </a:r>
            <a:r>
              <a:rPr lang="en-US" b="1" dirty="0"/>
              <a:t>:</a:t>
            </a:r>
          </a:p>
          <a:p>
            <a:r>
              <a:rPr lang="en-US" dirty="0"/>
              <a:t>Ko </a:t>
            </a:r>
            <a:r>
              <a:rPr lang="en-US" err="1"/>
              <a:t>si</a:t>
            </a:r>
            <a:r>
              <a:rPr lang="en-US" dirty="0"/>
              <a:t> </a:t>
            </a:r>
            <a:r>
              <a:rPr lang="en-US" err="1"/>
              <a:t>ogledujemo</a:t>
            </a:r>
            <a:r>
              <a:rPr lang="en-US" dirty="0"/>
              <a:t> </a:t>
            </a:r>
            <a:r>
              <a:rPr lang="en-US" err="1"/>
              <a:t>izdelke</a:t>
            </a:r>
            <a:r>
              <a:rPr lang="en-US" dirty="0"/>
              <a:t>, </a:t>
            </a:r>
            <a:r>
              <a:rPr lang="en-US" err="1"/>
              <a:t>preverimo</a:t>
            </a:r>
            <a:r>
              <a:rPr lang="en-US" dirty="0"/>
              <a:t> </a:t>
            </a:r>
            <a:r>
              <a:rPr lang="en-US" err="1"/>
              <a:t>njihove</a:t>
            </a:r>
            <a:r>
              <a:rPr lang="en-US" dirty="0"/>
              <a:t> </a:t>
            </a:r>
            <a:r>
              <a:rPr lang="en-US" err="1"/>
              <a:t>cene</a:t>
            </a:r>
            <a:r>
              <a:rPr lang="en-US" dirty="0"/>
              <a:t> po </a:t>
            </a:r>
            <a:r>
              <a:rPr lang="en-US" err="1"/>
              <a:t>različnih</a:t>
            </a:r>
            <a:r>
              <a:rPr lang="en-US" dirty="0"/>
              <a:t> </a:t>
            </a:r>
            <a:r>
              <a:rPr lang="en-US" err="1"/>
              <a:t>spletnih</a:t>
            </a:r>
            <a:r>
              <a:rPr lang="en-US" dirty="0"/>
              <a:t> </a:t>
            </a:r>
            <a:r>
              <a:rPr lang="en-US" err="1"/>
              <a:t>mestih</a:t>
            </a:r>
            <a:r>
              <a:rPr lang="en-US" dirty="0"/>
              <a:t> </a:t>
            </a:r>
            <a:r>
              <a:rPr lang="en-US" err="1"/>
              <a:t>ali</a:t>
            </a:r>
            <a:r>
              <a:rPr lang="en-US" dirty="0"/>
              <a:t> </a:t>
            </a:r>
            <a:r>
              <a:rPr lang="en-US" err="1"/>
              <a:t>aplikacijah</a:t>
            </a:r>
            <a:r>
              <a:rPr lang="en-US" dirty="0"/>
              <a:t>. </a:t>
            </a:r>
            <a:r>
              <a:rPr lang="en-US" err="1"/>
              <a:t>Nekatere</a:t>
            </a:r>
            <a:r>
              <a:rPr lang="en-US" dirty="0"/>
              <a:t> </a:t>
            </a:r>
            <a:r>
              <a:rPr lang="en-US" err="1"/>
              <a:t>spletne</a:t>
            </a:r>
            <a:r>
              <a:rPr lang="en-US" dirty="0"/>
              <a:t> </a:t>
            </a:r>
            <a:r>
              <a:rPr lang="en-US" err="1"/>
              <a:t>trgovine</a:t>
            </a:r>
            <a:r>
              <a:rPr lang="en-US" dirty="0"/>
              <a:t> </a:t>
            </a:r>
            <a:r>
              <a:rPr lang="en-US" err="1"/>
              <a:t>imajo</a:t>
            </a:r>
            <a:r>
              <a:rPr lang="en-US" dirty="0"/>
              <a:t> </a:t>
            </a:r>
            <a:r>
              <a:rPr lang="en-US" err="1"/>
              <a:t>lahko</a:t>
            </a:r>
            <a:r>
              <a:rPr lang="en-US" dirty="0"/>
              <a:t> </a:t>
            </a:r>
            <a:r>
              <a:rPr lang="en-US" err="1"/>
              <a:t>popuste</a:t>
            </a:r>
            <a:r>
              <a:rPr lang="en-US" dirty="0"/>
              <a:t> </a:t>
            </a:r>
            <a:r>
              <a:rPr lang="en-US" err="1"/>
              <a:t>ali</a:t>
            </a:r>
            <a:r>
              <a:rPr lang="en-US" dirty="0"/>
              <a:t> </a:t>
            </a:r>
            <a:r>
              <a:rPr lang="en-US" err="1"/>
              <a:t>promocije</a:t>
            </a:r>
            <a:r>
              <a:rPr lang="en-US" dirty="0"/>
              <a:t>, ki </a:t>
            </a:r>
            <a:r>
              <a:rPr lang="en-US" err="1"/>
              <a:t>jih</a:t>
            </a:r>
            <a:r>
              <a:rPr lang="en-US" dirty="0"/>
              <a:t> </a:t>
            </a:r>
            <a:r>
              <a:rPr lang="en-US" err="1"/>
              <a:t>druge</a:t>
            </a:r>
            <a:r>
              <a:rPr lang="en-US"/>
              <a:t> </a:t>
            </a:r>
            <a:r>
              <a:rPr lang="en-US" err="1"/>
              <a:t>nimajo</a:t>
            </a:r>
            <a:r>
              <a:rPr lang="en-US" dirty="0"/>
              <a:t>.</a:t>
            </a:r>
          </a:p>
          <a:p>
            <a:r>
              <a:rPr lang="en-US" dirty="0" err="1"/>
              <a:t>Uporabite</a:t>
            </a:r>
            <a:r>
              <a:rPr lang="en-US" dirty="0"/>
              <a:t> </a:t>
            </a:r>
            <a:r>
              <a:rPr lang="en-US" dirty="0" err="1"/>
              <a:t>spletna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za </a:t>
            </a:r>
            <a:r>
              <a:rPr lang="en-US" dirty="0" err="1"/>
              <a:t>primerjanje</a:t>
            </a:r>
            <a:r>
              <a:rPr lang="en-US" dirty="0"/>
              <a:t> </a:t>
            </a:r>
            <a:r>
              <a:rPr lang="en-US" dirty="0" err="1"/>
              <a:t>cen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razširitve</a:t>
            </a:r>
            <a:r>
              <a:rPr lang="en-US" dirty="0"/>
              <a:t> </a:t>
            </a:r>
            <a:r>
              <a:rPr lang="en-US" dirty="0" err="1"/>
              <a:t>brskalnikov</a:t>
            </a:r>
            <a:r>
              <a:rPr lang="en-US" dirty="0"/>
              <a:t> (</a:t>
            </a:r>
            <a:r>
              <a:rPr lang="en-US" dirty="0" err="1"/>
              <a:t>npr</a:t>
            </a:r>
            <a:r>
              <a:rPr lang="en-US" dirty="0"/>
              <a:t>. Google Shopping) in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oglejte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prodajalcev</a:t>
            </a:r>
            <a:r>
              <a:rPr lang="en-US" dirty="0"/>
              <a:t> za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izdelek</a:t>
            </a:r>
            <a:r>
              <a:rPr lang="en-US" dirty="0"/>
              <a:t>. Tako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lažje</a:t>
            </a:r>
            <a:r>
              <a:rPr lang="en-US" dirty="0"/>
              <a:t> </a:t>
            </a:r>
            <a:r>
              <a:rPr lang="en-US" dirty="0" err="1"/>
              <a:t>našli</a:t>
            </a:r>
            <a:r>
              <a:rPr lang="en-US" dirty="0"/>
              <a:t> </a:t>
            </a:r>
            <a:r>
              <a:rPr lang="en-US" dirty="0" err="1"/>
              <a:t>najnižjo</a:t>
            </a:r>
            <a:r>
              <a:rPr lang="en-US" dirty="0"/>
              <a:t> </a:t>
            </a:r>
            <a:r>
              <a:rPr lang="en-US" dirty="0" err="1"/>
              <a:t>ceno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921B77AE-B6AD-2AE4-8DF9-159DE81C02B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76200" indent="0">
              <a:buNone/>
            </a:pPr>
            <a:r>
              <a:rPr lang="en-US" b="1" dirty="0" err="1"/>
              <a:t>Ocenjevanje</a:t>
            </a:r>
            <a:r>
              <a:rPr lang="en-US" b="1" dirty="0"/>
              <a:t> </a:t>
            </a:r>
            <a:r>
              <a:rPr lang="en-US" b="1" dirty="0" err="1"/>
              <a:t>kakovosti</a:t>
            </a:r>
            <a:r>
              <a:rPr lang="en-US" b="1" dirty="0"/>
              <a:t>:</a:t>
            </a:r>
          </a:p>
          <a:p>
            <a:r>
              <a:rPr lang="en-US" err="1"/>
              <a:t>Opisi</a:t>
            </a:r>
            <a:r>
              <a:rPr lang="en-US" dirty="0"/>
              <a:t> </a:t>
            </a:r>
            <a:r>
              <a:rPr lang="en-US" err="1"/>
              <a:t>izdelkov</a:t>
            </a:r>
            <a:r>
              <a:rPr lang="en-US" dirty="0"/>
              <a:t>: Na </a:t>
            </a:r>
            <a:r>
              <a:rPr lang="en-US" err="1"/>
              <a:t>spletnem</a:t>
            </a:r>
            <a:r>
              <a:rPr lang="en-US" dirty="0"/>
              <a:t> </a:t>
            </a:r>
            <a:r>
              <a:rPr lang="en-US" err="1"/>
              <a:t>mestu</a:t>
            </a:r>
            <a:r>
              <a:rPr lang="en-US" dirty="0"/>
              <a:t> </a:t>
            </a:r>
            <a:r>
              <a:rPr lang="en-US" err="1"/>
              <a:t>preberite</a:t>
            </a:r>
            <a:r>
              <a:rPr lang="en-US" dirty="0"/>
              <a:t> </a:t>
            </a:r>
            <a:r>
              <a:rPr lang="en-US" err="1"/>
              <a:t>natančne</a:t>
            </a:r>
            <a:r>
              <a:rPr lang="en-US" dirty="0"/>
              <a:t> </a:t>
            </a:r>
            <a:r>
              <a:rPr lang="en-US" err="1"/>
              <a:t>opise</a:t>
            </a:r>
            <a:r>
              <a:rPr lang="en-US" dirty="0"/>
              <a:t> </a:t>
            </a:r>
            <a:r>
              <a:rPr lang="en-US" err="1"/>
              <a:t>izdelkov</a:t>
            </a:r>
            <a:r>
              <a:rPr lang="en-US" dirty="0"/>
              <a:t>, </a:t>
            </a:r>
            <a:r>
              <a:rPr lang="en-US" err="1"/>
              <a:t>podatke</a:t>
            </a:r>
            <a:r>
              <a:rPr lang="en-US" dirty="0"/>
              <a:t> o </a:t>
            </a:r>
            <a:r>
              <a:rPr lang="en-US" err="1"/>
              <a:t>materialih</a:t>
            </a:r>
            <a:r>
              <a:rPr lang="en-US" dirty="0"/>
              <a:t>, </a:t>
            </a:r>
            <a:r>
              <a:rPr lang="en-US" err="1"/>
              <a:t>lastnostih</a:t>
            </a:r>
            <a:r>
              <a:rPr lang="en-US" dirty="0"/>
              <a:t> in </a:t>
            </a:r>
            <a:r>
              <a:rPr lang="en-US" err="1"/>
              <a:t>druge</a:t>
            </a:r>
            <a:r>
              <a:rPr lang="en-US"/>
              <a:t> </a:t>
            </a:r>
            <a:r>
              <a:rPr lang="en-US" err="1"/>
              <a:t>podrobnosti</a:t>
            </a:r>
            <a:r>
              <a:rPr lang="en-US"/>
              <a:t>.</a:t>
            </a:r>
          </a:p>
          <a:p>
            <a:r>
              <a:rPr lang="en-US" dirty="0" err="1"/>
              <a:t>Ugled</a:t>
            </a:r>
            <a:r>
              <a:rPr lang="en-US" dirty="0"/>
              <a:t> </a:t>
            </a:r>
            <a:r>
              <a:rPr lang="en-US" dirty="0" err="1"/>
              <a:t>blagovne</a:t>
            </a:r>
            <a:r>
              <a:rPr lang="en-US" dirty="0"/>
              <a:t> </a:t>
            </a:r>
            <a:r>
              <a:rPr lang="en-US" dirty="0" err="1"/>
              <a:t>znamke</a:t>
            </a:r>
            <a:r>
              <a:rPr lang="en-US" dirty="0"/>
              <a:t>: </a:t>
            </a:r>
            <a:r>
              <a:rPr lang="en-US" dirty="0" err="1"/>
              <a:t>Razmislite</a:t>
            </a:r>
            <a:r>
              <a:rPr lang="en-US" dirty="0"/>
              <a:t> o </a:t>
            </a:r>
            <a:r>
              <a:rPr lang="en-US" dirty="0" err="1"/>
              <a:t>ugledu</a:t>
            </a:r>
            <a:r>
              <a:rPr lang="en-US" dirty="0"/>
              <a:t> </a:t>
            </a:r>
            <a:r>
              <a:rPr lang="en-US" dirty="0" err="1"/>
              <a:t>blagovne</a:t>
            </a:r>
            <a:r>
              <a:rPr lang="en-US" dirty="0"/>
              <a:t> </a:t>
            </a:r>
            <a:r>
              <a:rPr lang="en-US" dirty="0" err="1"/>
              <a:t>znamke</a:t>
            </a:r>
            <a:r>
              <a:rPr lang="en-US" dirty="0"/>
              <a:t>. </a:t>
            </a:r>
            <a:r>
              <a:rPr lang="en-US" dirty="0" err="1"/>
              <a:t>Uveljavljene</a:t>
            </a:r>
            <a:r>
              <a:rPr lang="en-US" dirty="0"/>
              <a:t> </a:t>
            </a:r>
            <a:r>
              <a:rPr lang="en-US" dirty="0" err="1"/>
              <a:t>blagovne</a:t>
            </a:r>
            <a:r>
              <a:rPr lang="en-US" dirty="0"/>
              <a:t> </a:t>
            </a:r>
            <a:r>
              <a:rPr lang="en-US" dirty="0" err="1"/>
              <a:t>znamke</a:t>
            </a:r>
            <a:r>
              <a:rPr lang="en-US" dirty="0"/>
              <a:t> </a:t>
            </a: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višje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 </a:t>
            </a:r>
            <a:r>
              <a:rPr lang="en-US" dirty="0" err="1"/>
              <a:t>kakovosti</a:t>
            </a:r>
            <a:r>
              <a:rPr lang="en-US" dirty="0"/>
              <a:t>. </a:t>
            </a:r>
            <a:r>
              <a:rPr lang="en-US" dirty="0" err="1"/>
              <a:t>Preverite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blagovna</a:t>
            </a:r>
            <a:r>
              <a:rPr lang="en-US" dirty="0"/>
              <a:t> </a:t>
            </a:r>
            <a:r>
              <a:rPr lang="en-US" dirty="0" err="1"/>
              <a:t>znamka</a:t>
            </a:r>
            <a:r>
              <a:rPr lang="en-US" dirty="0"/>
              <a:t> </a:t>
            </a:r>
            <a:r>
              <a:rPr lang="en-US" dirty="0" err="1"/>
              <a:t>uradna</a:t>
            </a:r>
            <a:r>
              <a:rPr lang="en-US" dirty="0"/>
              <a:t> </a:t>
            </a:r>
            <a:r>
              <a:rPr lang="en-US" dirty="0" err="1"/>
              <a:t>spletna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in profile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družbenih</a:t>
            </a:r>
            <a:r>
              <a:rPr lang="en-US" dirty="0"/>
              <a:t> </a:t>
            </a:r>
            <a:r>
              <a:rPr lang="en-US" dirty="0" err="1"/>
              <a:t>omrežjih</a:t>
            </a:r>
            <a:r>
              <a:rPr lang="en-US" dirty="0"/>
              <a:t> 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poiščite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en-US" dirty="0"/>
              <a:t> o </a:t>
            </a:r>
            <a:r>
              <a:rPr lang="en-US" dirty="0" err="1"/>
              <a:t>njenih</a:t>
            </a:r>
            <a:r>
              <a:rPr lang="en-US" dirty="0"/>
              <a:t> izdelkih.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06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6F4EAF35-4114-5CBC-8888-8621F79B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mnenj</a:t>
            </a:r>
            <a:r>
              <a:rPr lang="en-US" dirty="0"/>
              <a:t> in </a:t>
            </a:r>
            <a:r>
              <a:rPr lang="en-US" dirty="0" err="1"/>
              <a:t>ocen</a:t>
            </a:r>
            <a:r>
              <a:rPr lang="en-US" dirty="0"/>
              <a:t> </a:t>
            </a:r>
            <a:r>
              <a:rPr lang="en-US" dirty="0" err="1"/>
              <a:t>kupcev</a:t>
            </a:r>
            <a:endParaRPr lang="el-GR" dirty="0" err="1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9C982E95-D0A7-0F26-4FF6-4C81D9B79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800000"/>
            <a:ext cx="6489346" cy="4553504"/>
          </a:xfrm>
        </p:spPr>
        <p:txBody>
          <a:bodyPr>
            <a:normAutofit/>
          </a:bodyPr>
          <a:lstStyle/>
          <a:p>
            <a:r>
              <a:rPr lang="en-US" dirty="0" err="1"/>
              <a:t>Oglejte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mnenja</a:t>
            </a:r>
            <a:r>
              <a:rPr lang="en-US" dirty="0"/>
              <a:t> </a:t>
            </a:r>
            <a:r>
              <a:rPr lang="en-US" dirty="0" err="1"/>
              <a:t>kupcev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z </a:t>
            </a:r>
            <a:r>
              <a:rPr lang="en-US" dirty="0" err="1"/>
              <a:t>izdelkom</a:t>
            </a:r>
            <a:r>
              <a:rPr lang="en-US" dirty="0"/>
              <a:t>. </a:t>
            </a:r>
            <a:r>
              <a:rPr lang="en-US" dirty="0" err="1"/>
              <a:t>Mnenja</a:t>
            </a:r>
            <a:r>
              <a:rPr lang="en-US" dirty="0"/>
              <a:t> </a:t>
            </a:r>
            <a:r>
              <a:rPr lang="en-US" dirty="0" err="1"/>
              <a:t>odražajo</a:t>
            </a:r>
            <a:r>
              <a:rPr lang="en-US" dirty="0"/>
              <a:t> </a:t>
            </a:r>
            <a:r>
              <a:rPr lang="en-US" dirty="0" err="1"/>
              <a:t>resnične</a:t>
            </a:r>
            <a:r>
              <a:rPr lang="en-US" dirty="0"/>
              <a:t> </a:t>
            </a:r>
            <a:r>
              <a:rPr lang="en-US" dirty="0" err="1"/>
              <a:t>izkušnje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ki so </a:t>
            </a:r>
            <a:r>
              <a:rPr lang="en-US" dirty="0" err="1"/>
              <a:t>izdelek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uporabljali</a:t>
            </a:r>
            <a:r>
              <a:rPr lang="en-US" dirty="0"/>
              <a:t>. </a:t>
            </a:r>
          </a:p>
          <a:p>
            <a:r>
              <a:rPr lang="en-US" dirty="0" err="1"/>
              <a:t>Ocene</a:t>
            </a:r>
            <a:r>
              <a:rPr lang="en-US" dirty="0"/>
              <a:t>: Pri </a:t>
            </a:r>
            <a:r>
              <a:rPr lang="en-US" dirty="0" err="1"/>
              <a:t>večini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 se </a:t>
            </a:r>
            <a:r>
              <a:rPr lang="en-US" dirty="0" err="1"/>
              <a:t>uporablja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ocenjevanja</a:t>
            </a:r>
            <a:r>
              <a:rPr lang="en-US" dirty="0"/>
              <a:t> z </a:t>
            </a:r>
            <a:r>
              <a:rPr lang="en-US" dirty="0" err="1"/>
              <a:t>zvezdicami</a:t>
            </a:r>
            <a:r>
              <a:rPr lang="en-US" dirty="0"/>
              <a:t> (</a:t>
            </a:r>
            <a:r>
              <a:rPr lang="en-US" dirty="0" err="1"/>
              <a:t>najvišja</a:t>
            </a:r>
            <a:r>
              <a:rPr lang="en-US" dirty="0"/>
              <a:t> </a:t>
            </a:r>
            <a:r>
              <a:rPr lang="en-US" dirty="0" err="1"/>
              <a:t>ocena</a:t>
            </a:r>
            <a:r>
              <a:rPr lang="en-US" dirty="0"/>
              <a:t> je 5 </a:t>
            </a:r>
            <a:r>
              <a:rPr lang="en-US" dirty="0" err="1"/>
              <a:t>zvezdic</a:t>
            </a:r>
            <a:r>
              <a:rPr lang="en-US" dirty="0"/>
              <a:t>). </a:t>
            </a:r>
            <a:r>
              <a:rPr lang="en-US" dirty="0" err="1"/>
              <a:t>Višja</a:t>
            </a:r>
            <a:r>
              <a:rPr lang="en-US" dirty="0"/>
              <a:t> </a:t>
            </a:r>
            <a:r>
              <a:rPr lang="en-US" dirty="0" err="1"/>
              <a:t>povprečna</a:t>
            </a:r>
            <a:r>
              <a:rPr lang="en-US" dirty="0"/>
              <a:t> </a:t>
            </a:r>
            <a:r>
              <a:rPr lang="en-US" dirty="0" err="1"/>
              <a:t>ocena</a:t>
            </a:r>
            <a:r>
              <a:rPr lang="en-US" dirty="0"/>
              <a:t> </a:t>
            </a:r>
            <a:r>
              <a:rPr lang="en-US" dirty="0" err="1"/>
              <a:t>običajno</a:t>
            </a:r>
            <a:r>
              <a:rPr lang="en-US" dirty="0"/>
              <a:t> </a:t>
            </a:r>
            <a:r>
              <a:rPr lang="en-US" dirty="0" err="1"/>
              <a:t>pomeni</a:t>
            </a:r>
            <a:r>
              <a:rPr lang="en-US" dirty="0"/>
              <a:t> </a:t>
            </a:r>
            <a:r>
              <a:rPr lang="en-US" dirty="0" err="1"/>
              <a:t>boljši</a:t>
            </a:r>
            <a:r>
              <a:rPr lang="en-US" dirty="0"/>
              <a:t> </a:t>
            </a:r>
            <a:r>
              <a:rPr lang="en-US" dirty="0" err="1"/>
              <a:t>izdelek</a:t>
            </a:r>
            <a:r>
              <a:rPr lang="en-US" dirty="0"/>
              <a:t>.</a:t>
            </a:r>
          </a:p>
          <a:p>
            <a:r>
              <a:rPr lang="en-US" dirty="0" err="1"/>
              <a:t>Pozorno</a:t>
            </a:r>
            <a:r>
              <a:rPr lang="en-US" dirty="0"/>
              <a:t> </a:t>
            </a:r>
            <a:r>
              <a:rPr lang="en-US" dirty="0" err="1"/>
              <a:t>preberite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pozitivna</a:t>
            </a:r>
            <a:r>
              <a:rPr lang="en-US" dirty="0"/>
              <a:t> </a:t>
            </a:r>
            <a:r>
              <a:rPr lang="en-US" dirty="0" err="1"/>
              <a:t>kot</a:t>
            </a:r>
            <a:r>
              <a:rPr lang="en-US" dirty="0"/>
              <a:t> 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mnenja</a:t>
            </a:r>
            <a:r>
              <a:rPr lang="en-US" dirty="0"/>
              <a:t>, da </a:t>
            </a:r>
            <a:r>
              <a:rPr lang="en-US" dirty="0" err="1"/>
              <a:t>dobite</a:t>
            </a:r>
            <a:r>
              <a:rPr lang="en-US" dirty="0"/>
              <a:t> </a:t>
            </a:r>
            <a:r>
              <a:rPr lang="en-US" dirty="0" err="1"/>
              <a:t>uravnoteženo</a:t>
            </a:r>
            <a:r>
              <a:rPr lang="en-US" dirty="0"/>
              <a:t> </a:t>
            </a:r>
            <a:r>
              <a:rPr lang="en-US" dirty="0" err="1"/>
              <a:t>predstavo</a:t>
            </a:r>
            <a:r>
              <a:rPr lang="en-US" dirty="0"/>
              <a:t> o </a:t>
            </a:r>
            <a:r>
              <a:rPr lang="en-US" dirty="0" err="1"/>
              <a:t>prednostih</a:t>
            </a:r>
            <a:r>
              <a:rPr lang="en-US" dirty="0"/>
              <a:t> in </a:t>
            </a:r>
            <a:r>
              <a:rPr lang="en-US" dirty="0" err="1"/>
              <a:t>slabostih</a:t>
            </a:r>
            <a:r>
              <a:rPr lang="en-US" dirty="0"/>
              <a:t> </a:t>
            </a:r>
            <a:r>
              <a:rPr lang="en-US" dirty="0" err="1"/>
              <a:t>izdelka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pic>
        <p:nvPicPr>
          <p:cNvPr id="11266" name="Picture 2" descr="Reviews concept for landing page">
            <a:extLst>
              <a:ext uri="{FF2B5EF4-FFF2-40B4-BE49-F238E27FC236}">
                <a16:creationId xmlns:a16="http://schemas.microsoft.com/office/drawing/2014/main" id="{85DCEF96-6838-4973-85DD-A8EDC6B01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" r="13847"/>
          <a:stretch/>
        </p:blipFill>
        <p:spPr bwMode="auto">
          <a:xfrm>
            <a:off x="7849792" y="1685095"/>
            <a:ext cx="4277553" cy="36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591C27-87C7-4720-BFA7-C1ECB02016F3}"/>
              </a:ext>
            </a:extLst>
          </p:cNvPr>
          <p:cNvSpPr txBox="1"/>
          <p:nvPr/>
        </p:nvSpPr>
        <p:spPr>
          <a:xfrm>
            <a:off x="5292437" y="6045727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Pikisuperstar,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4968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1F5383-7C05-9121-D651-84F25A4C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Iskanje </a:t>
            </a:r>
            <a:r>
              <a:rPr lang="en-US" dirty="0" err="1"/>
              <a:t>popustov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2615D5D-851F-C3AA-792A-4FB2077D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1675859"/>
            <a:ext cx="6895746" cy="4090595"/>
          </a:xfrm>
        </p:spPr>
        <p:txBody>
          <a:bodyPr/>
          <a:lstStyle/>
          <a:p>
            <a:r>
              <a:rPr lang="en-US" dirty="0"/>
              <a:t>Bodite </a:t>
            </a:r>
            <a:r>
              <a:rPr lang="en-US" dirty="0" err="1"/>
              <a:t>pozorni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promocijske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, 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črni</a:t>
            </a:r>
            <a:r>
              <a:rPr lang="en-US" dirty="0"/>
              <a:t> </a:t>
            </a:r>
            <a:r>
              <a:rPr lang="en-US" dirty="0" err="1"/>
              <a:t>petek</a:t>
            </a:r>
            <a:r>
              <a:rPr lang="en-US" dirty="0"/>
              <a:t> in </a:t>
            </a:r>
            <a:r>
              <a:rPr lang="en-US" dirty="0" err="1"/>
              <a:t>sezonske</a:t>
            </a:r>
            <a:r>
              <a:rPr lang="en-US" dirty="0"/>
              <a:t> </a:t>
            </a:r>
            <a:r>
              <a:rPr lang="en-US" dirty="0" err="1"/>
              <a:t>razprodaje</a:t>
            </a:r>
            <a:r>
              <a:rPr lang="en-US" dirty="0"/>
              <a:t>. </a:t>
            </a:r>
            <a:r>
              <a:rPr lang="en-US" dirty="0" err="1"/>
              <a:t>Mnoga</a:t>
            </a:r>
            <a:r>
              <a:rPr lang="en-US" dirty="0"/>
              <a:t> </a:t>
            </a:r>
            <a:r>
              <a:rPr lang="en-US" dirty="0" err="1"/>
              <a:t>spletna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 </a:t>
            </a:r>
            <a:r>
              <a:rPr lang="en-US" dirty="0" err="1"/>
              <a:t>takrat</a:t>
            </a:r>
            <a:r>
              <a:rPr lang="en-US" dirty="0"/>
              <a:t> </a:t>
            </a:r>
            <a:r>
              <a:rPr lang="en-US" dirty="0" err="1"/>
              <a:t>ponujajo</a:t>
            </a:r>
            <a:r>
              <a:rPr lang="en-US" dirty="0"/>
              <a:t> </a:t>
            </a:r>
            <a:r>
              <a:rPr lang="en-US" dirty="0" err="1"/>
              <a:t>občutne</a:t>
            </a:r>
            <a:r>
              <a:rPr lang="en-US" dirty="0"/>
              <a:t> </a:t>
            </a:r>
            <a:r>
              <a:rPr lang="en-US" dirty="0" err="1"/>
              <a:t>popuste</a:t>
            </a:r>
            <a:r>
              <a:rPr lang="en-US" dirty="0"/>
              <a:t>.</a:t>
            </a:r>
          </a:p>
          <a:p>
            <a:r>
              <a:rPr lang="en-US" dirty="0" err="1"/>
              <a:t>Naročite</a:t>
            </a:r>
            <a:r>
              <a:rPr lang="en-US" dirty="0"/>
              <a:t> se </a:t>
            </a:r>
            <a:r>
              <a:rPr lang="en-US" dirty="0" err="1"/>
              <a:t>na</a:t>
            </a:r>
            <a:r>
              <a:rPr lang="en-US" dirty="0"/>
              <a:t> novice </a:t>
            </a:r>
            <a:r>
              <a:rPr lang="en-US" dirty="0" err="1"/>
              <a:t>spletnih</a:t>
            </a:r>
            <a:r>
              <a:rPr lang="en-US" dirty="0"/>
              <a:t> </a:t>
            </a:r>
            <a:r>
              <a:rPr lang="en-US" dirty="0" err="1"/>
              <a:t>trgovin</a:t>
            </a:r>
            <a:r>
              <a:rPr lang="en-US" dirty="0"/>
              <a:t>, da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prejemali</a:t>
            </a:r>
            <a:r>
              <a:rPr lang="en-US" dirty="0"/>
              <a:t> </a:t>
            </a:r>
            <a:r>
              <a:rPr lang="en-US" dirty="0" err="1"/>
              <a:t>obvestila</a:t>
            </a:r>
            <a:r>
              <a:rPr lang="en-US" dirty="0"/>
              <a:t> o </a:t>
            </a:r>
            <a:r>
              <a:rPr lang="en-US" dirty="0" err="1"/>
              <a:t>prihajajočih</a:t>
            </a:r>
            <a:r>
              <a:rPr lang="en-US" dirty="0"/>
              <a:t> </a:t>
            </a:r>
            <a:r>
              <a:rPr lang="en-US" dirty="0" err="1"/>
              <a:t>razprodajah</a:t>
            </a:r>
            <a:r>
              <a:rPr lang="en-US" dirty="0"/>
              <a:t> in  </a:t>
            </a:r>
            <a:r>
              <a:rPr lang="en-US" dirty="0" err="1"/>
              <a:t>ekskluzivne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za </a:t>
            </a:r>
            <a:r>
              <a:rPr lang="en-US" dirty="0" err="1"/>
              <a:t>popuste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02304-56ED-4715-B4ED-C6E621AF1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48" t="15944" r="11554" b="8251"/>
          <a:stretch/>
        </p:blipFill>
        <p:spPr>
          <a:xfrm>
            <a:off x="7856329" y="2262908"/>
            <a:ext cx="4155342" cy="2346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F9D27-3425-4EE8-97FB-52CED4A1AD5E}"/>
              </a:ext>
            </a:extLst>
          </p:cNvPr>
          <p:cNvSpPr txBox="1"/>
          <p:nvPr/>
        </p:nvSpPr>
        <p:spPr>
          <a:xfrm>
            <a:off x="5347854" y="5870678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9" name="Θέση κειμένου 2">
            <a:extLst>
              <a:ext uri="{FF2B5EF4-FFF2-40B4-BE49-F238E27FC236}">
                <a16:creationId xmlns:a16="http://schemas.microsoft.com/office/drawing/2014/main" id="{1AF1149E-8DAA-4996-9D8E-047ACD82C9B3}"/>
              </a:ext>
            </a:extLst>
          </p:cNvPr>
          <p:cNvSpPr txBox="1">
            <a:spLocks/>
          </p:cNvSpPr>
          <p:nvPr/>
        </p:nvSpPr>
        <p:spPr>
          <a:xfrm>
            <a:off x="988290" y="4169516"/>
            <a:ext cx="4747491" cy="226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16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18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18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18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None/>
            </a:pPr>
            <a:r>
              <a:rPr lang="en-US" b="1" dirty="0" err="1">
                <a:solidFill>
                  <a:schemeClr val="accent6"/>
                </a:solidFill>
              </a:rPr>
              <a:t>Običajne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vrste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popustov</a:t>
            </a:r>
            <a:r>
              <a:rPr lang="en-US" b="1" dirty="0">
                <a:solidFill>
                  <a:schemeClr val="accent6"/>
                </a:solidFill>
              </a:rPr>
              <a:t> so:</a:t>
            </a:r>
          </a:p>
          <a:p>
            <a:r>
              <a:rPr lang="en-US" dirty="0" err="1"/>
              <a:t>Popust</a:t>
            </a:r>
            <a:r>
              <a:rPr lang="en-US" dirty="0"/>
              <a:t>, </a:t>
            </a:r>
            <a:r>
              <a:rPr lang="en-US" dirty="0" err="1"/>
              <a:t>izražen</a:t>
            </a:r>
            <a:r>
              <a:rPr lang="en-US" dirty="0"/>
              <a:t> z </a:t>
            </a:r>
            <a:r>
              <a:rPr lang="en-US" dirty="0" err="1"/>
              <a:t>odstotki</a:t>
            </a:r>
            <a:r>
              <a:rPr lang="en-US" dirty="0"/>
              <a:t> </a:t>
            </a:r>
            <a:r>
              <a:rPr lang="en-US" dirty="0" err="1"/>
              <a:t>cene</a:t>
            </a:r>
            <a:endParaRPr lang="en-US" dirty="0"/>
          </a:p>
          <a:p>
            <a:r>
              <a:rPr lang="en-US" dirty="0" err="1"/>
              <a:t>Popust</a:t>
            </a:r>
            <a:r>
              <a:rPr lang="en-US" dirty="0"/>
              <a:t> v </a:t>
            </a:r>
            <a:r>
              <a:rPr lang="en-US" dirty="0" err="1"/>
              <a:t>višini</a:t>
            </a:r>
            <a:r>
              <a:rPr lang="en-US" dirty="0"/>
              <a:t> </a:t>
            </a:r>
            <a:r>
              <a:rPr lang="en-US" dirty="0" err="1"/>
              <a:t>določenega</a:t>
            </a:r>
            <a:r>
              <a:rPr lang="en-US" dirty="0"/>
              <a:t> </a:t>
            </a:r>
            <a:r>
              <a:rPr lang="en-US" dirty="0" err="1"/>
              <a:t>zneska</a:t>
            </a:r>
            <a:endParaRPr lang="en-US" dirty="0"/>
          </a:p>
          <a:p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izdelka</a:t>
            </a:r>
            <a:r>
              <a:rPr lang="en-US" dirty="0"/>
              <a:t> za </a:t>
            </a:r>
            <a:r>
              <a:rPr lang="en-US" dirty="0" err="1"/>
              <a:t>ceno</a:t>
            </a:r>
            <a:r>
              <a:rPr lang="en-US" dirty="0"/>
              <a:t> </a:t>
            </a:r>
            <a:r>
              <a:rPr lang="en-US" dirty="0" err="1"/>
              <a:t>enega</a:t>
            </a:r>
            <a:r>
              <a:rPr lang="en-US" dirty="0"/>
              <a:t> </a:t>
            </a:r>
          </a:p>
          <a:p>
            <a:r>
              <a:rPr lang="en-US" dirty="0" err="1"/>
              <a:t>Brezplačna</a:t>
            </a:r>
            <a:r>
              <a:rPr lang="en-US" dirty="0"/>
              <a:t> </a:t>
            </a:r>
            <a:r>
              <a:rPr lang="en-US" dirty="0" err="1"/>
              <a:t>dostava</a:t>
            </a:r>
            <a:endParaRPr lang="en-US" dirty="0"/>
          </a:p>
          <a:p>
            <a:r>
              <a:rPr lang="en-US" err="1"/>
              <a:t>Kuponi</a:t>
            </a:r>
            <a:r>
              <a:rPr lang="en-US" dirty="0"/>
              <a:t> in </a:t>
            </a:r>
            <a:r>
              <a:rPr lang="en-US" err="1"/>
              <a:t>promocijske</a:t>
            </a:r>
            <a:r>
              <a:rPr lang="en-US" dirty="0"/>
              <a:t> </a:t>
            </a:r>
            <a:r>
              <a:rPr lang="en-US" err="1"/>
              <a:t>kode</a:t>
            </a:r>
            <a:endParaRPr lang="en-US"/>
          </a:p>
          <a:p>
            <a:r>
              <a:rPr lang="en-US" dirty="0" err="1"/>
              <a:t>Kuponi</a:t>
            </a:r>
            <a:endParaRPr lang="en-US" dirty="0"/>
          </a:p>
          <a:p>
            <a:r>
              <a:rPr lang="en-US" dirty="0" err="1"/>
              <a:t>Promocijske</a:t>
            </a:r>
            <a:r>
              <a:rPr lang="en-US" dirty="0"/>
              <a:t> </a:t>
            </a:r>
            <a:r>
              <a:rPr lang="en-US" dirty="0" err="1"/>
              <a:t>kode</a:t>
            </a:r>
            <a:endParaRPr lang="en-US" dirty="0"/>
          </a:p>
          <a:p>
            <a:r>
              <a:rPr lang="en-US" dirty="0" err="1"/>
              <a:t>Razprodaje</a:t>
            </a:r>
            <a:endParaRPr lang="en-US" dirty="0"/>
          </a:p>
          <a:p>
            <a:r>
              <a:rPr lang="en-US" dirty="0" err="1"/>
              <a:t>Paketne</a:t>
            </a:r>
            <a:r>
              <a:rPr lang="en-US" dirty="0"/>
              <a:t> </a:t>
            </a:r>
            <a:r>
              <a:rPr lang="en-US" dirty="0" err="1"/>
              <a:t>ponudbe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44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n-US" sz="5400" dirty="0"/>
              <a:t>Moduli</a:t>
            </a:r>
            <a:endParaRPr sz="5400" dirty="0">
              <a:solidFill>
                <a:srgbClr val="1C2E78"/>
              </a:solidFill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939176" y="2179751"/>
            <a:ext cx="12311867" cy="4282870"/>
            <a:chOff x="-79665" y="8026"/>
            <a:chExt cx="12762112" cy="4282870"/>
          </a:xfrm>
        </p:grpSpPr>
        <p:sp>
          <p:nvSpPr>
            <p:cNvPr id="108" name="Google Shape;108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-79665" y="4858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1. </a:t>
              </a:r>
              <a:r>
                <a:rPr lang="en-US" sz="2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Osnovne</a:t>
              </a:r>
              <a:r>
                <a:rPr lang="en-US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veščine</a:t>
              </a:r>
              <a:r>
                <a:rPr lang="en-US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digitalne</a:t>
              </a:r>
              <a:r>
                <a:rPr lang="en-US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pismenosti</a:t>
              </a:r>
              <a:r>
                <a:rPr lang="en-US" sz="280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717655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34338" y="751993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800"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Varnost</a:t>
              </a:r>
              <a:r>
                <a:rPr lang="en-US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en-US" sz="2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preventiva</a:t>
              </a:r>
              <a:endParaRPr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800"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US" sz="28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Upravljanje</a:t>
              </a: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en-US" sz="28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bančnega</a:t>
              </a: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računa</a:t>
              </a: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prek</a:t>
              </a:r>
              <a:r>
                <a:rPr lang="en-US" sz="28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spleta</a:t>
              </a: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152571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4338" y="218690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600"/>
              </a:pP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Spletne</a:t>
              </a: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rešitve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za </a:t>
              </a:r>
              <a:r>
                <a:rPr lang="en-US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prejemanje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en-US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pošiljanje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denarja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49712" y="2987494"/>
              <a:ext cx="12632735" cy="537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90000"/>
                </a:lnSpc>
                <a:buClr>
                  <a:schemeClr val="lt1"/>
                </a:buClr>
                <a:buSzPts val="2800"/>
                <a:buFont typeface="Calibri"/>
                <a:buNone/>
                <a:defRPr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n-US" dirty="0">
                  <a:sym typeface="Calibri"/>
                </a:rPr>
                <a:t>5. </a:t>
              </a:r>
              <a:r>
                <a:rPr lang="en-US" sz="2400" err="1">
                  <a:sym typeface="Calibri"/>
                </a:rPr>
                <a:t>Uporaba</a:t>
              </a:r>
              <a:r>
                <a:rPr lang="en-US" sz="2400" dirty="0">
                  <a:sym typeface="Calibri"/>
                </a:rPr>
                <a:t> </a:t>
              </a:r>
              <a:r>
                <a:rPr lang="en-US" sz="2400" err="1">
                  <a:sym typeface="Calibri"/>
                </a:rPr>
                <a:t>kreditne</a:t>
              </a:r>
              <a:r>
                <a:rPr lang="en-US" sz="2400" dirty="0">
                  <a:sym typeface="Calibri"/>
                </a:rPr>
                <a:t> </a:t>
              </a:r>
              <a:r>
                <a:rPr lang="en-US" sz="2400" err="1">
                  <a:sym typeface="Calibri"/>
                </a:rPr>
                <a:t>kartice</a:t>
              </a:r>
              <a:r>
                <a:rPr lang="en-US" sz="2400" dirty="0">
                  <a:sym typeface="Calibri"/>
                </a:rPr>
                <a:t> za </a:t>
              </a:r>
              <a:r>
                <a:rPr lang="en-US" sz="2400" err="1">
                  <a:sym typeface="Calibri"/>
                </a:rPr>
                <a:t>nakupovanje</a:t>
              </a:r>
              <a:r>
                <a:rPr lang="en-US" sz="2400" dirty="0">
                  <a:sym typeface="Calibri"/>
                </a:rPr>
                <a:t> </a:t>
              </a:r>
              <a:r>
                <a:rPr lang="en-US" sz="2400" err="1">
                  <a:sym typeface="Calibri"/>
                </a:rPr>
                <a:t>blaga</a:t>
              </a:r>
              <a:r>
                <a:rPr lang="en-US" sz="2400" dirty="0">
                  <a:sym typeface="Calibri"/>
                </a:rPr>
                <a:t> in </a:t>
              </a:r>
              <a:r>
                <a:rPr lang="en-US" sz="2400" err="1">
                  <a:sym typeface="Calibri"/>
                </a:rPr>
                <a:t>storitev</a:t>
              </a:r>
              <a:r>
                <a:rPr lang="en-US" sz="2400" dirty="0">
                  <a:sym typeface="Calibri"/>
                </a:rPr>
                <a:t> </a:t>
              </a:r>
              <a:r>
                <a:rPr lang="en-US" sz="2400" err="1">
                  <a:sym typeface="Calibri"/>
                </a:rPr>
                <a:t>prek</a:t>
              </a:r>
              <a:r>
                <a:rPr lang="en-US" sz="2400" dirty="0">
                  <a:sym typeface="Calibri"/>
                </a:rPr>
                <a:t> </a:t>
              </a:r>
              <a:r>
                <a:rPr lang="en-US" sz="2400" err="1">
                  <a:sym typeface="Calibri"/>
                </a:rPr>
                <a:t>spleta</a:t>
              </a:r>
              <a:endParaRPr lang="en-US"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600"/>
              </a:pP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sl-SI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</a:t>
              </a:r>
              <a:r>
                <a:rPr lang="en-US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r>
                <a:rPr lang="sl-SI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opki</a:t>
              </a:r>
              <a:r>
                <a:rPr lang="sl-SI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spletnega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plač</a:t>
              </a:r>
              <a:r>
                <a:rPr lang="sl-SI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evanja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davk</a:t>
              </a:r>
              <a:r>
                <a:rPr lang="sl-SI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in </a:t>
              </a:r>
              <a:r>
                <a:rPr lang="sl-SI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javnih storitev</a:t>
              </a:r>
              <a:r>
                <a:rPr lang="en-U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3671" y="6124248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B683D4-DF4A-9633-B66F-D46C4FE7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ugodnosti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852889-2BAE-A6F3-C083-F5DDB55E1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7" y="1998359"/>
            <a:ext cx="6482061" cy="394132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Programi</a:t>
            </a:r>
            <a:r>
              <a:rPr lang="en-US" dirty="0"/>
              <a:t> </a:t>
            </a:r>
            <a:r>
              <a:rPr lang="en-US" dirty="0" err="1"/>
              <a:t>zvestobe</a:t>
            </a:r>
          </a:p>
          <a:p>
            <a:r>
              <a:rPr lang="en-US" dirty="0" err="1"/>
              <a:t>Programi</a:t>
            </a:r>
            <a:r>
              <a:rPr lang="en-US" dirty="0"/>
              <a:t> </a:t>
            </a:r>
            <a:r>
              <a:rPr lang="en-US" dirty="0" err="1"/>
              <a:t>zvestobe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podlagi</a:t>
            </a:r>
            <a:r>
              <a:rPr lang="en-US" dirty="0"/>
              <a:t> </a:t>
            </a:r>
            <a:r>
              <a:rPr lang="en-US" dirty="0" err="1"/>
              <a:t>točk</a:t>
            </a:r>
          </a:p>
          <a:p>
            <a:r>
              <a:rPr lang="en-US" dirty="0" err="1"/>
              <a:t>Članstvo</a:t>
            </a:r>
            <a:r>
              <a:rPr lang="en-US" dirty="0"/>
              <a:t> in </a:t>
            </a:r>
            <a:r>
              <a:rPr lang="en-US" dirty="0" err="1"/>
              <a:t>naročniške</a:t>
            </a:r>
            <a:r>
              <a:rPr lang="en-US" dirty="0"/>
              <a:t> </a:t>
            </a:r>
            <a:r>
              <a:rPr lang="en-US" dirty="0" err="1"/>
              <a:t>storitve</a:t>
            </a:r>
          </a:p>
          <a:p>
            <a:r>
              <a:rPr lang="en-US" dirty="0" err="1"/>
              <a:t>Običajne</a:t>
            </a:r>
            <a:r>
              <a:rPr lang="en-US" dirty="0"/>
              <a:t> </a:t>
            </a:r>
            <a:r>
              <a:rPr lang="en-US" dirty="0" err="1"/>
              <a:t>marketinške</a:t>
            </a:r>
            <a:r>
              <a:rPr lang="en-US" dirty="0"/>
              <a:t> </a:t>
            </a:r>
            <a:r>
              <a:rPr lang="en-US" dirty="0" err="1"/>
              <a:t>strategije</a:t>
            </a:r>
            <a:endParaRPr lang="en-US" dirty="0"/>
          </a:p>
          <a:p>
            <a:r>
              <a:rPr lang="en-US" dirty="0" err="1"/>
              <a:t>Časovno</a:t>
            </a:r>
            <a:r>
              <a:rPr lang="en-US" dirty="0"/>
              <a:t> </a:t>
            </a:r>
            <a:r>
              <a:rPr lang="en-US" dirty="0" err="1"/>
              <a:t>omejene</a:t>
            </a:r>
            <a:r>
              <a:rPr lang="en-US" dirty="0"/>
              <a:t> </a:t>
            </a:r>
            <a:r>
              <a:rPr lang="en-US" dirty="0" err="1"/>
              <a:t>ponudbe</a:t>
            </a:r>
          </a:p>
          <a:p>
            <a:r>
              <a:rPr lang="en-US" dirty="0" err="1"/>
              <a:t>Personalizirana</a:t>
            </a:r>
            <a:r>
              <a:rPr lang="en-US" dirty="0"/>
              <a:t> </a:t>
            </a:r>
            <a:r>
              <a:rPr lang="en-US" dirty="0" err="1"/>
              <a:t>priporočila</a:t>
            </a:r>
          </a:p>
          <a:p>
            <a:r>
              <a:rPr lang="en-US" dirty="0" err="1"/>
              <a:t>Brezplačna</a:t>
            </a:r>
            <a:r>
              <a:rPr lang="en-US" dirty="0"/>
              <a:t> </a:t>
            </a:r>
            <a:r>
              <a:rPr lang="en-US" dirty="0" err="1"/>
              <a:t>dostava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nakupih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določenim</a:t>
            </a:r>
            <a:r>
              <a:rPr lang="en-US" dirty="0"/>
              <a:t> </a:t>
            </a:r>
            <a:r>
              <a:rPr lang="en-US" dirty="0" err="1"/>
              <a:t>zneskom</a:t>
            </a:r>
            <a:endParaRPr lang="en-US" dirty="0"/>
          </a:p>
          <a:p>
            <a:r>
              <a:rPr lang="en-US" dirty="0"/>
              <a:t>E-</a:t>
            </a:r>
            <a:r>
              <a:rPr lang="en-US" dirty="0" err="1"/>
              <a:t>poštne</a:t>
            </a:r>
            <a:r>
              <a:rPr lang="en-US" dirty="0"/>
              <a:t> novice in </a:t>
            </a:r>
            <a:r>
              <a:rPr lang="en-US" dirty="0" err="1"/>
              <a:t>obvestila</a:t>
            </a:r>
          </a:p>
          <a:p>
            <a:r>
              <a:rPr lang="en-US" dirty="0" err="1"/>
              <a:t>Družbeni</a:t>
            </a:r>
            <a:r>
              <a:rPr lang="en-US" dirty="0"/>
              <a:t> </a:t>
            </a:r>
            <a:r>
              <a:rPr lang="en-US" dirty="0" err="1"/>
              <a:t>mediji</a:t>
            </a:r>
            <a:r>
              <a:rPr lang="en-US" dirty="0"/>
              <a:t> in </a:t>
            </a:r>
            <a:r>
              <a:rPr lang="en-US" dirty="0" err="1"/>
              <a:t>trženje</a:t>
            </a:r>
            <a:r>
              <a:rPr lang="en-US" dirty="0"/>
              <a:t> z </a:t>
            </a:r>
            <a:r>
              <a:rPr lang="en-US" dirty="0" err="1"/>
              <a:t>vplivneži</a:t>
            </a:r>
          </a:p>
          <a:p>
            <a:pPr marL="762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9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C617D7-A4CD-7F89-91F5-1AAC093B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Upravljanje</a:t>
            </a:r>
            <a:r>
              <a:rPr lang="en-US" dirty="0"/>
              <a:t> </a:t>
            </a:r>
            <a:r>
              <a:rPr lang="en-US" dirty="0" err="1"/>
              <a:t>proračuna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E818BE0-347D-9078-512B-47F483820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1C2E78"/>
              </a:buClr>
              <a:buSzPts val="3200"/>
              <a:buNone/>
            </a:pP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proračuna</a:t>
            </a:r>
            <a:r>
              <a:rPr lang="en-US" dirty="0"/>
              <a:t> za </a:t>
            </a:r>
            <a:r>
              <a:rPr lang="en-US" dirty="0" err="1"/>
              <a:t>spletno</a:t>
            </a:r>
            <a:r>
              <a:rPr lang="en-US" dirty="0"/>
              <a:t> </a:t>
            </a:r>
            <a:r>
              <a:rPr lang="en-US" dirty="0" err="1"/>
              <a:t>nakupovanje</a:t>
            </a:r>
            <a:r>
              <a:rPr lang="en-US" dirty="0"/>
              <a:t> </a:t>
            </a:r>
            <a:r>
              <a:rPr lang="en-US" dirty="0" err="1"/>
              <a:t>pomeni</a:t>
            </a:r>
            <a:r>
              <a:rPr lang="en-US" dirty="0"/>
              <a:t> </a:t>
            </a:r>
            <a:r>
              <a:rPr lang="en-US" dirty="0" err="1"/>
              <a:t>spremljanje</a:t>
            </a:r>
            <a:r>
              <a:rPr lang="en-US" dirty="0"/>
              <a:t> </a:t>
            </a:r>
            <a:r>
              <a:rPr lang="en-US" dirty="0" err="1"/>
              <a:t>izdatkov</a:t>
            </a:r>
            <a:r>
              <a:rPr lang="en-US" dirty="0"/>
              <a:t> in </a:t>
            </a:r>
            <a:r>
              <a:rPr lang="en-US" dirty="0" err="1"/>
              <a:t>preprečevanje</a:t>
            </a:r>
            <a:r>
              <a:rPr lang="en-US" dirty="0"/>
              <a:t> </a:t>
            </a:r>
            <a:r>
              <a:rPr lang="en-US" dirty="0" err="1"/>
              <a:t>prevelike</a:t>
            </a:r>
            <a:r>
              <a:rPr lang="en-US" dirty="0"/>
              <a:t> </a:t>
            </a:r>
            <a:r>
              <a:rPr lang="en-US" dirty="0" err="1"/>
              <a:t>porabe</a:t>
            </a:r>
            <a:r>
              <a:rPr lang="en-US" dirty="0"/>
              <a:t> </a:t>
            </a:r>
            <a:r>
              <a:rPr lang="en-US" dirty="0" err="1"/>
              <a:t>denarja</a:t>
            </a:r>
            <a:r>
              <a:rPr lang="en-US" dirty="0"/>
              <a:t>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200"/>
              <a:buFont typeface="Calibri"/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Za </a:t>
            </a:r>
            <a:r>
              <a:rPr lang="en-US" dirty="0" err="1"/>
              <a:t>odgovorno</a:t>
            </a:r>
            <a:r>
              <a:rPr lang="en-US" dirty="0"/>
              <a:t> </a:t>
            </a:r>
            <a:r>
              <a:rPr lang="en-US" dirty="0" err="1"/>
              <a:t>spletno</a:t>
            </a:r>
            <a:r>
              <a:rPr lang="en-US" dirty="0"/>
              <a:t> </a:t>
            </a:r>
            <a:r>
              <a:rPr lang="en-US" dirty="0" err="1"/>
              <a:t>nakupovanje</a:t>
            </a:r>
            <a:r>
              <a:rPr lang="en-US" dirty="0"/>
              <a:t> je </a:t>
            </a:r>
            <a:r>
              <a:rPr lang="en-US" dirty="0" err="1"/>
              <a:t>bistveno</a:t>
            </a:r>
            <a:r>
              <a:rPr lang="en-US" dirty="0"/>
              <a:t>, da </a:t>
            </a:r>
            <a:r>
              <a:rPr lang="en-US" dirty="0" err="1"/>
              <a:t>določimo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 in se ga </a:t>
            </a:r>
            <a:r>
              <a:rPr lang="en-US" dirty="0" err="1"/>
              <a:t>držimo</a:t>
            </a:r>
            <a:r>
              <a:rPr lang="en-US" dirty="0"/>
              <a:t>. To </a:t>
            </a:r>
            <a:r>
              <a:rPr lang="en-US" dirty="0" err="1"/>
              <a:t>pomeni</a:t>
            </a:r>
            <a:r>
              <a:rPr lang="en-US" dirty="0"/>
              <a:t>, da </a:t>
            </a:r>
            <a:r>
              <a:rPr lang="en-US" dirty="0" err="1"/>
              <a:t>postavimo</a:t>
            </a:r>
            <a:r>
              <a:rPr lang="en-US" dirty="0"/>
              <a:t> </a:t>
            </a:r>
            <a:r>
              <a:rPr lang="en-US" dirty="0" err="1"/>
              <a:t>omejitve</a:t>
            </a:r>
            <a:r>
              <a:rPr lang="en-US" dirty="0"/>
              <a:t> </a:t>
            </a:r>
            <a:r>
              <a:rPr lang="en-US" dirty="0" err="1"/>
              <a:t>porabe</a:t>
            </a:r>
            <a:r>
              <a:rPr lang="en-US" dirty="0"/>
              <a:t>, </a:t>
            </a:r>
            <a:r>
              <a:rPr lang="en-US" dirty="0" err="1"/>
              <a:t>spremljamo</a:t>
            </a:r>
            <a:r>
              <a:rPr lang="en-US" dirty="0"/>
              <a:t> </a:t>
            </a:r>
            <a:r>
              <a:rPr lang="en-US" dirty="0" err="1"/>
              <a:t>izdatke</a:t>
            </a:r>
            <a:r>
              <a:rPr lang="en-US" dirty="0"/>
              <a:t> in se </a:t>
            </a:r>
            <a:r>
              <a:rPr lang="en-US" dirty="0" err="1"/>
              <a:t>zanje</a:t>
            </a:r>
            <a:r>
              <a:rPr lang="en-US" dirty="0"/>
              <a:t> ne </a:t>
            </a:r>
            <a:r>
              <a:rPr lang="en-US" dirty="0" err="1"/>
              <a:t>odločamo</a:t>
            </a:r>
            <a:r>
              <a:rPr lang="en-US" dirty="0"/>
              <a:t> </a:t>
            </a:r>
            <a:r>
              <a:rPr lang="en-US" dirty="0" err="1"/>
              <a:t>impulzivno</a:t>
            </a:r>
            <a:r>
              <a:rPr lang="en-US" dirty="0"/>
              <a:t>, </a:t>
            </a:r>
            <a:r>
              <a:rPr lang="en-US" dirty="0" err="1"/>
              <a:t>ampak</a:t>
            </a:r>
            <a:r>
              <a:rPr lang="en-US" dirty="0"/>
              <a:t> </a:t>
            </a:r>
            <a:r>
              <a:rPr lang="en-US" dirty="0" err="1"/>
              <a:t>premišljeno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Kako </a:t>
            </a:r>
            <a:r>
              <a:rPr lang="en-US" dirty="0" err="1"/>
              <a:t>upravljamo</a:t>
            </a:r>
            <a:r>
              <a:rPr lang="en-US" dirty="0"/>
              <a:t> </a:t>
            </a:r>
            <a:r>
              <a:rPr lang="en-US" dirty="0" err="1"/>
              <a:t>proračun</a:t>
            </a:r>
            <a:r>
              <a:rPr lang="en-US" dirty="0"/>
              <a:t> za </a:t>
            </a:r>
            <a:r>
              <a:rPr lang="en-US" dirty="0" err="1"/>
              <a:t>spletno</a:t>
            </a:r>
            <a:r>
              <a:rPr lang="en-US" dirty="0"/>
              <a:t> </a:t>
            </a:r>
            <a:r>
              <a:rPr lang="en-US" dirty="0" err="1"/>
              <a:t>nakupovanje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določimo</a:t>
            </a:r>
            <a:r>
              <a:rPr lang="en-US" dirty="0"/>
              <a:t> </a:t>
            </a:r>
            <a:r>
              <a:rPr lang="en-US" dirty="0" err="1"/>
              <a:t>mesečni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tedenski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spremljamo</a:t>
            </a:r>
            <a:r>
              <a:rPr lang="en-US" dirty="0"/>
              <a:t> </a:t>
            </a:r>
            <a:r>
              <a:rPr lang="en-US" dirty="0" err="1"/>
              <a:t>izdatke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ne </a:t>
            </a:r>
            <a:r>
              <a:rPr lang="en-US" dirty="0" err="1"/>
              <a:t>nakupujemo</a:t>
            </a:r>
            <a:r>
              <a:rPr lang="en-US" dirty="0"/>
              <a:t> </a:t>
            </a:r>
            <a:r>
              <a:rPr lang="en-US" dirty="0" err="1"/>
              <a:t>impulzivno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uporabljamo</a:t>
            </a:r>
            <a:r>
              <a:rPr lang="en-US" dirty="0"/>
              <a:t> 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opozarjanja</a:t>
            </a:r>
            <a:r>
              <a:rPr lang="en-US" dirty="0"/>
              <a:t> in </a:t>
            </a:r>
            <a:r>
              <a:rPr lang="en-US" dirty="0" err="1"/>
              <a:t>obveščanja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razumemo</a:t>
            </a:r>
            <a:r>
              <a:rPr lang="en-US" dirty="0"/>
              <a:t> </a:t>
            </a:r>
            <a:r>
              <a:rPr lang="en-US" dirty="0" err="1"/>
              <a:t>različne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spletnega</a:t>
            </a:r>
            <a:r>
              <a:rPr lang="en-US" dirty="0"/>
              <a:t> </a:t>
            </a:r>
            <a:r>
              <a:rPr lang="en-US" dirty="0" err="1"/>
              <a:t>plačevanja</a:t>
            </a:r>
            <a:r>
              <a:rPr lang="en-US" dirty="0"/>
              <a:t> in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varnostne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11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0FED37CD-ABF7-E0E3-0BA1-8A38E32EA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2370f821f7_1_2" descr="High ROI content abstract concept illustration">
            <a:extLst>
              <a:ext uri="{FF2B5EF4-FFF2-40B4-BE49-F238E27FC236}">
                <a16:creationId xmlns:a16="http://schemas.microsoft.com/office/drawing/2014/main" id="{D8524DC4-E754-7E84-17EB-3C4A4CA873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7" t="11532" r="9779" b="9208"/>
          <a:stretch/>
        </p:blipFill>
        <p:spPr>
          <a:xfrm>
            <a:off x="8566785" y="2541905"/>
            <a:ext cx="3432975" cy="307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32370f821f7_1_2">
            <a:extLst>
              <a:ext uri="{FF2B5EF4-FFF2-40B4-BE49-F238E27FC236}">
                <a16:creationId xmlns:a16="http://schemas.microsoft.com/office/drawing/2014/main" id="{52079C8A-4BF1-3584-B81C-75A27CC46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 7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Kako </a:t>
            </a:r>
            <a:r>
              <a:rPr lang="en-US" sz="4000" dirty="0" err="1"/>
              <a:t>poteka</a:t>
            </a:r>
            <a:r>
              <a:rPr lang="en-US" sz="4000" dirty="0"/>
              <a:t> </a:t>
            </a:r>
            <a:r>
              <a:rPr lang="en-US" sz="4000" dirty="0" err="1"/>
              <a:t>dostava</a:t>
            </a:r>
            <a:r>
              <a:rPr lang="en-US" sz="4000" dirty="0"/>
              <a:t> </a:t>
            </a:r>
            <a:r>
              <a:rPr lang="en-US" sz="4000" dirty="0" err="1"/>
              <a:t>blaga</a:t>
            </a:r>
            <a:r>
              <a:rPr lang="en-US" sz="4000" dirty="0"/>
              <a:t> in </a:t>
            </a:r>
            <a:r>
              <a:rPr lang="en-US" sz="4000" dirty="0" err="1"/>
              <a:t>kako</a:t>
            </a:r>
            <a:r>
              <a:rPr lang="en-US" sz="4000" dirty="0"/>
              <a:t> </a:t>
            </a:r>
            <a:r>
              <a:rPr lang="en-US" sz="4000" dirty="0" err="1"/>
              <a:t>sledimo</a:t>
            </a:r>
            <a:r>
              <a:rPr lang="en-US" sz="4000" dirty="0"/>
              <a:t> </a:t>
            </a:r>
            <a:r>
              <a:rPr lang="en-US" sz="4000" dirty="0" err="1"/>
              <a:t>naročilom</a:t>
            </a:r>
            <a:r>
              <a:rPr lang="en-US" sz="4000" dirty="0"/>
              <a:t/>
            </a:r>
            <a:br>
              <a:rPr lang="en-US" sz="4000" dirty="0"/>
            </a:br>
            <a:endParaRPr dirty="0"/>
          </a:p>
        </p:txBody>
      </p:sp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807E398F-C081-22DA-7EBC-9DDC1ED1C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  <a:endParaRPr dirty="0"/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E305302E-4997-8BFF-CD90-6325817F96D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19" y="2849843"/>
            <a:ext cx="7583406" cy="374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900" dirty="0"/>
              <a:t>Ob </a:t>
            </a:r>
            <a:r>
              <a:rPr lang="en-US" sz="2900" dirty="0" err="1"/>
              <a:t>zaključku</a:t>
            </a:r>
            <a:r>
              <a:rPr lang="en-US" sz="2900" dirty="0"/>
              <a:t> </a:t>
            </a:r>
            <a:r>
              <a:rPr lang="en-US" sz="2900" dirty="0" err="1"/>
              <a:t>te</a:t>
            </a:r>
            <a:r>
              <a:rPr lang="en-US" sz="2900" dirty="0"/>
              <a:t> </a:t>
            </a:r>
            <a:r>
              <a:rPr lang="en-US" sz="2900" dirty="0" err="1"/>
              <a:t>enote</a:t>
            </a:r>
            <a:r>
              <a:rPr lang="en-US" sz="2900" dirty="0"/>
              <a:t> </a:t>
            </a:r>
            <a:r>
              <a:rPr lang="en-US" sz="2900" dirty="0" err="1"/>
              <a:t>boste</a:t>
            </a:r>
            <a:endParaRPr lang="en-US" sz="2900"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900" dirty="0"/>
              <a:t> </a:t>
            </a:r>
            <a:r>
              <a:rPr lang="en-US" sz="2900" dirty="0" err="1"/>
              <a:t>poznali</a:t>
            </a:r>
            <a:r>
              <a:rPr lang="en-US" sz="2900" dirty="0"/>
              <a:t> </a:t>
            </a:r>
            <a:r>
              <a:rPr lang="en-US" sz="2900" dirty="0" err="1"/>
              <a:t>običajne</a:t>
            </a:r>
            <a:r>
              <a:rPr lang="en-US" sz="2900" dirty="0"/>
              <a:t> </a:t>
            </a:r>
            <a:r>
              <a:rPr lang="en-US" sz="2900" dirty="0" err="1"/>
              <a:t>načine</a:t>
            </a:r>
            <a:r>
              <a:rPr lang="en-US" sz="2900" dirty="0"/>
              <a:t> </a:t>
            </a:r>
            <a:r>
              <a:rPr lang="en-US" sz="2900" dirty="0" err="1"/>
              <a:t>dostave</a:t>
            </a:r>
            <a:r>
              <a:rPr lang="en-US" sz="2900" dirty="0"/>
              <a:t>: </a:t>
            </a:r>
            <a:r>
              <a:rPr lang="en-US" sz="2900" dirty="0" err="1"/>
              <a:t>znali</a:t>
            </a:r>
            <a:r>
              <a:rPr lang="en-US" sz="2900" dirty="0"/>
              <a:t> </a:t>
            </a:r>
            <a:r>
              <a:rPr lang="en-US" sz="2900" dirty="0" err="1"/>
              <a:t>izbrati</a:t>
            </a:r>
            <a:r>
              <a:rPr lang="en-US" sz="2900" dirty="0"/>
              <a:t> </a:t>
            </a:r>
            <a:r>
              <a:rPr lang="en-US" sz="2900" dirty="0" err="1"/>
              <a:t>ustrezno</a:t>
            </a:r>
            <a:r>
              <a:rPr lang="en-US" sz="2900" dirty="0"/>
              <a:t> </a:t>
            </a:r>
            <a:r>
              <a:rPr lang="en-US" sz="2900" dirty="0" err="1"/>
              <a:t>možnost</a:t>
            </a:r>
            <a:r>
              <a:rPr lang="en-US" sz="2900" dirty="0"/>
              <a:t> </a:t>
            </a:r>
            <a:r>
              <a:rPr lang="en-US" sz="2900" dirty="0" err="1"/>
              <a:t>dostave</a:t>
            </a:r>
            <a:r>
              <a:rPr lang="en-US" sz="2900" dirty="0"/>
              <a:t> za </a:t>
            </a:r>
            <a:r>
              <a:rPr lang="en-US" sz="2900" dirty="0" err="1"/>
              <a:t>svoje</a:t>
            </a:r>
            <a:r>
              <a:rPr lang="en-US" sz="2900" dirty="0"/>
              <a:t> </a:t>
            </a:r>
            <a:r>
              <a:rPr lang="en-US" sz="2900" dirty="0" err="1"/>
              <a:t>naročilo</a:t>
            </a:r>
            <a:r>
              <a:rPr lang="en-US" sz="2900" dirty="0"/>
              <a:t>;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900" dirty="0" err="1"/>
              <a:t>znali</a:t>
            </a:r>
            <a:r>
              <a:rPr lang="en-US" sz="2900" dirty="0"/>
              <a:t> </a:t>
            </a:r>
            <a:r>
              <a:rPr lang="en-US" sz="2900" dirty="0" err="1"/>
              <a:t>slediti</a:t>
            </a:r>
            <a:r>
              <a:rPr lang="en-US" sz="2900" dirty="0"/>
              <a:t> </a:t>
            </a:r>
            <a:r>
              <a:rPr lang="en-US" sz="2900" dirty="0" err="1"/>
              <a:t>svoji</a:t>
            </a:r>
            <a:r>
              <a:rPr lang="en-US" sz="2900" dirty="0"/>
              <a:t> </a:t>
            </a:r>
            <a:r>
              <a:rPr lang="en-US" sz="2900" dirty="0" err="1"/>
              <a:t>pošiljki</a:t>
            </a:r>
            <a:r>
              <a:rPr lang="en-US" sz="2900" dirty="0"/>
              <a:t>: </a:t>
            </a:r>
            <a:r>
              <a:rPr lang="en-US" sz="2900" dirty="0" err="1"/>
              <a:t>razumeli</a:t>
            </a:r>
            <a:r>
              <a:rPr lang="en-US" sz="2900" dirty="0"/>
              <a:t>, </a:t>
            </a:r>
            <a:r>
              <a:rPr lang="en-US" sz="2900" dirty="0" err="1"/>
              <a:t>kako</a:t>
            </a:r>
            <a:r>
              <a:rPr lang="en-US" sz="2900" dirty="0"/>
              <a:t> </a:t>
            </a:r>
            <a:r>
              <a:rPr lang="en-US" sz="2900" dirty="0" err="1"/>
              <a:t>lahko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spletu</a:t>
            </a:r>
            <a:r>
              <a:rPr lang="en-US" sz="2900" dirty="0"/>
              <a:t> </a:t>
            </a:r>
            <a:r>
              <a:rPr lang="en-US" sz="2900" dirty="0" err="1"/>
              <a:t>sledite</a:t>
            </a:r>
            <a:r>
              <a:rPr lang="en-US" sz="2900" dirty="0"/>
              <a:t> </a:t>
            </a:r>
            <a:r>
              <a:rPr lang="en-US" sz="2900" dirty="0" err="1"/>
              <a:t>naročilu</a:t>
            </a:r>
            <a:r>
              <a:rPr lang="en-US" sz="2900" dirty="0"/>
              <a:t> in </a:t>
            </a:r>
            <a:r>
              <a:rPr lang="en-US" sz="2900" dirty="0" err="1"/>
              <a:t>preverjate</a:t>
            </a:r>
            <a:r>
              <a:rPr lang="en-US" sz="2900" dirty="0"/>
              <a:t> status </a:t>
            </a:r>
            <a:r>
              <a:rPr lang="en-US" sz="2900" dirty="0" err="1"/>
              <a:t>dostave</a:t>
            </a:r>
            <a:r>
              <a:rPr lang="en-US" sz="2900" dirty="0"/>
              <a:t>; 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900" dirty="0" err="1"/>
              <a:t>znali</a:t>
            </a:r>
            <a:r>
              <a:rPr lang="en-US" sz="2900" dirty="0"/>
              <a:t> </a:t>
            </a:r>
            <a:r>
              <a:rPr lang="en-US" sz="2900" dirty="0" err="1"/>
              <a:t>reševati</a:t>
            </a:r>
            <a:r>
              <a:rPr lang="en-US" sz="2900" dirty="0"/>
              <a:t> </a:t>
            </a:r>
            <a:r>
              <a:rPr lang="en-US" sz="2900" dirty="0" err="1"/>
              <a:t>težave</a:t>
            </a:r>
            <a:r>
              <a:rPr lang="en-US" sz="2900" dirty="0"/>
              <a:t> z </a:t>
            </a:r>
            <a:r>
              <a:rPr lang="en-US" sz="2900" dirty="0" err="1"/>
              <a:t>dostavo</a:t>
            </a:r>
            <a:r>
              <a:rPr lang="en-US" sz="2900" dirty="0"/>
              <a:t>: </a:t>
            </a:r>
            <a:r>
              <a:rPr lang="en-US" sz="2900" dirty="0" err="1"/>
              <a:t>vedeli</a:t>
            </a:r>
            <a:r>
              <a:rPr lang="en-US" sz="2900" dirty="0"/>
              <a:t>, </a:t>
            </a:r>
            <a:r>
              <a:rPr lang="en-US" sz="2900" dirty="0" err="1"/>
              <a:t>kako</a:t>
            </a:r>
            <a:r>
              <a:rPr lang="en-US" sz="2900" dirty="0"/>
              <a:t> </a:t>
            </a:r>
            <a:r>
              <a:rPr lang="en-US" sz="2900" dirty="0" err="1"/>
              <a:t>ukrepati</a:t>
            </a:r>
            <a:r>
              <a:rPr lang="en-US" sz="2900" dirty="0"/>
              <a:t> v </a:t>
            </a:r>
            <a:r>
              <a:rPr lang="en-US" sz="2900" dirty="0" err="1"/>
              <a:t>primeru</a:t>
            </a:r>
            <a:r>
              <a:rPr lang="en-US" sz="2900" dirty="0"/>
              <a:t> </a:t>
            </a:r>
            <a:r>
              <a:rPr lang="en-US" sz="2900" dirty="0" err="1"/>
              <a:t>zamujanja</a:t>
            </a:r>
            <a:r>
              <a:rPr lang="en-US" sz="2900" dirty="0"/>
              <a:t> z </a:t>
            </a:r>
            <a:r>
              <a:rPr lang="en-US" sz="2900" dirty="0" err="1"/>
              <a:t>dostavo</a:t>
            </a:r>
            <a:r>
              <a:rPr lang="en-US" sz="2900" dirty="0"/>
              <a:t> </a:t>
            </a:r>
            <a:r>
              <a:rPr lang="en-US" sz="2900" dirty="0" err="1"/>
              <a:t>ali</a:t>
            </a:r>
            <a:r>
              <a:rPr lang="en-US" sz="2900" dirty="0"/>
              <a:t> </a:t>
            </a:r>
            <a:r>
              <a:rPr lang="en-US" sz="2900" dirty="0" err="1"/>
              <a:t>težav</a:t>
            </a:r>
            <a:r>
              <a:rPr lang="en-US" sz="2900" dirty="0"/>
              <a:t> z </a:t>
            </a:r>
            <a:r>
              <a:rPr lang="en-US" sz="2900" dirty="0" err="1"/>
              <a:t>naročilom</a:t>
            </a:r>
            <a:r>
              <a:rPr lang="en-US" sz="2900" dirty="0"/>
              <a:t>;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900" dirty="0" err="1"/>
              <a:t>pravno</a:t>
            </a:r>
            <a:r>
              <a:rPr lang="en-US" sz="2900" dirty="0"/>
              <a:t> in </a:t>
            </a:r>
            <a:r>
              <a:rPr lang="en-US" sz="2900" dirty="0" err="1"/>
              <a:t>etično</a:t>
            </a:r>
            <a:r>
              <a:rPr lang="en-US" sz="2900" dirty="0"/>
              <a:t> </a:t>
            </a:r>
            <a:r>
              <a:rPr lang="en-US" sz="2900" dirty="0" err="1"/>
              <a:t>ozaveščeni</a:t>
            </a:r>
            <a:r>
              <a:rPr lang="en-US" sz="2900" dirty="0"/>
              <a:t>: </a:t>
            </a:r>
            <a:r>
              <a:rPr lang="en-US" sz="2900" dirty="0" err="1"/>
              <a:t>poznali</a:t>
            </a:r>
            <a:r>
              <a:rPr lang="en-US" sz="2900" dirty="0"/>
              <a:t> </a:t>
            </a:r>
            <a:r>
              <a:rPr lang="en-US" sz="2900" dirty="0" err="1"/>
              <a:t>boste</a:t>
            </a:r>
            <a:r>
              <a:rPr lang="en-US" sz="2900" dirty="0"/>
              <a:t> </a:t>
            </a:r>
            <a:r>
              <a:rPr lang="en-US" sz="2900" dirty="0" err="1"/>
              <a:t>svoje</a:t>
            </a:r>
            <a:r>
              <a:rPr lang="en-US" sz="2900" dirty="0"/>
              <a:t> </a:t>
            </a:r>
            <a:r>
              <a:rPr lang="en-US" sz="2900" dirty="0" err="1"/>
              <a:t>pravice</a:t>
            </a:r>
            <a:r>
              <a:rPr lang="en-US" sz="2900" dirty="0"/>
              <a:t> in </a:t>
            </a:r>
            <a:r>
              <a:rPr lang="en-US" sz="2900" dirty="0" err="1"/>
              <a:t>želeli</a:t>
            </a:r>
            <a:r>
              <a:rPr lang="en-US" sz="2900" dirty="0"/>
              <a:t> </a:t>
            </a:r>
            <a:r>
              <a:rPr lang="en-US" sz="2900" dirty="0" err="1"/>
              <a:t>biti</a:t>
            </a:r>
            <a:r>
              <a:rPr lang="en-US" sz="2900" dirty="0"/>
              <a:t> </a:t>
            </a:r>
            <a:r>
              <a:rPr lang="en-US" sz="2900" dirty="0" err="1"/>
              <a:t>informirani</a:t>
            </a:r>
            <a:r>
              <a:rPr lang="en-US" sz="2900" dirty="0"/>
              <a:t> o </a:t>
            </a:r>
            <a:r>
              <a:rPr lang="en-US" sz="2900" dirty="0" err="1"/>
              <a:t>izdelkih</a:t>
            </a:r>
            <a:r>
              <a:rPr lang="en-US" sz="2900" dirty="0"/>
              <a:t>.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endParaRPr sz="2000" dirty="0"/>
          </a:p>
        </p:txBody>
      </p:sp>
      <p:sp>
        <p:nvSpPr>
          <p:cNvPr id="243" name="Google Shape;243;g32370f821f7_1_2">
            <a:extLst>
              <a:ext uri="{FF2B5EF4-FFF2-40B4-BE49-F238E27FC236}">
                <a16:creationId xmlns:a16="http://schemas.microsoft.com/office/drawing/2014/main" id="{621C7667-A344-4B7B-17A3-20C9185F8AC4}"/>
              </a:ext>
            </a:extLst>
          </p:cNvPr>
          <p:cNvSpPr txBox="1"/>
          <p:nvPr/>
        </p:nvSpPr>
        <p:spPr>
          <a:xfrm>
            <a:off x="9436963" y="6351847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6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0D4573F-D8B7-9403-44F7-0AC34707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Običajni</a:t>
            </a:r>
            <a:r>
              <a:rPr lang="en-US" dirty="0"/>
              <a:t> </a:t>
            </a:r>
            <a:r>
              <a:rPr lang="en-US" dirty="0" err="1"/>
              <a:t>načini</a:t>
            </a:r>
            <a:r>
              <a:rPr lang="en-US" dirty="0"/>
              <a:t> </a:t>
            </a:r>
            <a:r>
              <a:rPr lang="en-US" dirty="0" err="1"/>
              <a:t>dostave</a:t>
            </a:r>
            <a:endParaRPr lang="el-GR" dirty="0" err="1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062CC0F-BA9A-788D-0A8F-6F6F16C4B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en-US" sz="1800" dirty="0" err="1">
                <a:solidFill>
                  <a:schemeClr val="accent6"/>
                </a:solidFill>
              </a:rPr>
              <a:t>Standardna</a:t>
            </a:r>
            <a:r>
              <a:rPr lang="en-US" sz="1800" dirty="0">
                <a:solidFill>
                  <a:schemeClr val="accent6"/>
                </a:solidFill>
              </a:rPr>
              <a:t> </a:t>
            </a:r>
            <a:r>
              <a:rPr lang="en-US" sz="1800" dirty="0" err="1">
                <a:solidFill>
                  <a:schemeClr val="accent6"/>
                </a:solidFill>
              </a:rPr>
              <a:t>dostava</a:t>
            </a:r>
            <a:r>
              <a:rPr lang="en-US" sz="1800" dirty="0">
                <a:solidFill>
                  <a:schemeClr val="accent6"/>
                </a:solidFill>
              </a:rPr>
              <a:t>: </a:t>
            </a:r>
            <a:r>
              <a:rPr lang="en-US" sz="1800" dirty="0" err="1"/>
              <a:t>Redna</a:t>
            </a:r>
            <a:r>
              <a:rPr lang="en-US" sz="1800" dirty="0"/>
              <a:t>, </a:t>
            </a:r>
            <a:r>
              <a:rPr lang="en-US" sz="1800" dirty="0" err="1"/>
              <a:t>cenovno</a:t>
            </a:r>
            <a:r>
              <a:rPr lang="en-US" sz="1800" dirty="0"/>
              <a:t> </a:t>
            </a:r>
            <a:r>
              <a:rPr lang="en-US" sz="1800" dirty="0" err="1"/>
              <a:t>ugodna</a:t>
            </a:r>
            <a:r>
              <a:rPr lang="en-US" sz="1800" dirty="0"/>
              <a:t> </a:t>
            </a:r>
            <a:r>
              <a:rPr lang="en-US" sz="1800" dirty="0" err="1"/>
              <a:t>možnost</a:t>
            </a:r>
            <a:r>
              <a:rPr lang="en-US" sz="1800" dirty="0"/>
              <a:t> z </a:t>
            </a:r>
            <a:r>
              <a:rPr lang="en-US" sz="1800" dirty="0" err="1"/>
              <a:t>daljšim</a:t>
            </a:r>
            <a:r>
              <a:rPr lang="en-US" sz="1800" dirty="0"/>
              <a:t> </a:t>
            </a:r>
            <a:r>
              <a:rPr lang="en-US" sz="1800" dirty="0" err="1"/>
              <a:t>časom</a:t>
            </a:r>
            <a:r>
              <a:rPr lang="en-US" sz="1800" dirty="0"/>
              <a:t> </a:t>
            </a:r>
            <a:r>
              <a:rPr lang="en-US" sz="1800" dirty="0" err="1"/>
              <a:t>dostave</a:t>
            </a:r>
            <a:r>
              <a:rPr lang="en-US" sz="1800" dirty="0"/>
              <a:t>, ki </a:t>
            </a:r>
            <a:r>
              <a:rPr lang="en-US" sz="1800" dirty="0" err="1"/>
              <a:t>navadno</a:t>
            </a:r>
            <a:r>
              <a:rPr lang="en-US" sz="1800" dirty="0"/>
              <a:t> </a:t>
            </a:r>
            <a:r>
              <a:rPr lang="en-US" sz="1800" dirty="0" err="1"/>
              <a:t>traja</a:t>
            </a:r>
            <a:r>
              <a:rPr lang="en-US" sz="1800" dirty="0"/>
              <a:t> 5 do 7 </a:t>
            </a:r>
            <a:r>
              <a:rPr lang="en-US" sz="1800" dirty="0" err="1"/>
              <a:t>delovnih</a:t>
            </a:r>
            <a:r>
              <a:rPr lang="en-US" sz="1800" dirty="0"/>
              <a:t> </a:t>
            </a:r>
            <a:r>
              <a:rPr lang="en-US" sz="1800" dirty="0" err="1"/>
              <a:t>dni</a:t>
            </a:r>
            <a:r>
              <a:rPr lang="en-US" sz="1800" dirty="0"/>
              <a:t>.</a:t>
            </a:r>
          </a:p>
          <a:p>
            <a:r>
              <a:rPr lang="en-US" sz="1800" dirty="0" err="1">
                <a:solidFill>
                  <a:schemeClr val="accent6"/>
                </a:solidFill>
              </a:rPr>
              <a:t>Hitra</a:t>
            </a:r>
            <a:r>
              <a:rPr lang="en-US" sz="1800" dirty="0">
                <a:solidFill>
                  <a:schemeClr val="accent6"/>
                </a:solidFill>
              </a:rPr>
              <a:t> </a:t>
            </a:r>
            <a:r>
              <a:rPr lang="en-US" sz="1800" dirty="0" err="1">
                <a:solidFill>
                  <a:schemeClr val="accent6"/>
                </a:solidFill>
              </a:rPr>
              <a:t>dostava</a:t>
            </a:r>
            <a:r>
              <a:rPr lang="en-US" sz="1800" dirty="0">
                <a:solidFill>
                  <a:schemeClr val="accent6"/>
                </a:solidFill>
              </a:rPr>
              <a:t>: </a:t>
            </a:r>
            <a:r>
              <a:rPr lang="en-US" sz="1800" dirty="0"/>
              <a:t>Od </a:t>
            </a:r>
            <a:r>
              <a:rPr lang="en-US" sz="1800" dirty="0" err="1"/>
              <a:t>standardne</a:t>
            </a:r>
            <a:r>
              <a:rPr lang="en-US" sz="1800" dirty="0"/>
              <a:t> se </a:t>
            </a:r>
            <a:r>
              <a:rPr lang="en-US" sz="1800" dirty="0" err="1"/>
              <a:t>razlikuje</a:t>
            </a:r>
            <a:r>
              <a:rPr lang="en-US" sz="1800" dirty="0"/>
              <a:t> po </a:t>
            </a:r>
            <a:r>
              <a:rPr lang="en-US" sz="1800" dirty="0" err="1"/>
              <a:t>tem</a:t>
            </a:r>
            <a:r>
              <a:rPr lang="en-US" sz="1800" dirty="0"/>
              <a:t>, da </a:t>
            </a:r>
            <a:r>
              <a:rPr lang="en-US" sz="1800" dirty="0" err="1"/>
              <a:t>blago</a:t>
            </a:r>
            <a:r>
              <a:rPr lang="en-US" sz="1800" dirty="0"/>
              <a:t> </a:t>
            </a:r>
            <a:r>
              <a:rPr lang="en-US" sz="1800" dirty="0" err="1"/>
              <a:t>prispe</a:t>
            </a:r>
            <a:r>
              <a:rPr lang="en-US" sz="1800" dirty="0"/>
              <a:t> </a:t>
            </a:r>
            <a:r>
              <a:rPr lang="en-US" sz="1800" dirty="0" err="1"/>
              <a:t>že</a:t>
            </a:r>
            <a:r>
              <a:rPr lang="en-US" sz="1800" dirty="0"/>
              <a:t> v 2 do 3 </a:t>
            </a:r>
            <a:r>
              <a:rPr lang="en-US" sz="1800" dirty="0" err="1"/>
              <a:t>delovnih</a:t>
            </a:r>
            <a:r>
              <a:rPr lang="en-US" sz="1800" dirty="0"/>
              <a:t> </a:t>
            </a:r>
            <a:r>
              <a:rPr lang="en-US" sz="1800" dirty="0" err="1"/>
              <a:t>dneh</a:t>
            </a:r>
            <a:r>
              <a:rPr lang="en-US" sz="1800" dirty="0"/>
              <a:t> in je </a:t>
            </a:r>
            <a:r>
              <a:rPr lang="en-US" sz="1800" dirty="0" err="1"/>
              <a:t>navadno</a:t>
            </a:r>
            <a:r>
              <a:rPr lang="en-US" sz="1800" dirty="0"/>
              <a:t> </a:t>
            </a:r>
            <a:r>
              <a:rPr lang="en-US" sz="1800" dirty="0" err="1"/>
              <a:t>dražja</a:t>
            </a:r>
            <a:r>
              <a:rPr lang="en-US" sz="1800" dirty="0"/>
              <a:t>.</a:t>
            </a:r>
          </a:p>
          <a:p>
            <a:r>
              <a:rPr lang="en-US" sz="1800" err="1">
                <a:solidFill>
                  <a:schemeClr val="accent6"/>
                </a:solidFill>
              </a:rPr>
              <a:t>Dostava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err="1">
                <a:solidFill>
                  <a:schemeClr val="accent6"/>
                </a:solidFill>
              </a:rPr>
              <a:t>čez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err="1">
                <a:solidFill>
                  <a:schemeClr val="accent6"/>
                </a:solidFill>
              </a:rPr>
              <a:t>noč</a:t>
            </a:r>
            <a:r>
              <a:rPr lang="en-US" sz="1800" dirty="0">
                <a:solidFill>
                  <a:schemeClr val="accent6"/>
                </a:solidFill>
              </a:rPr>
              <a:t>: </a:t>
            </a:r>
            <a:r>
              <a:rPr lang="en-US" sz="1800" dirty="0">
                <a:solidFill>
                  <a:srgbClr val="000000"/>
                </a:solidFill>
              </a:rPr>
              <a:t>Blago </a:t>
            </a:r>
            <a:r>
              <a:rPr lang="en-US" sz="1800" err="1">
                <a:solidFill>
                  <a:srgbClr val="000000"/>
                </a:solidFill>
              </a:rPr>
              <a:t>prispe</a:t>
            </a:r>
            <a:r>
              <a:rPr lang="en-US" sz="1800" dirty="0"/>
              <a:t> </a:t>
            </a:r>
            <a:r>
              <a:rPr lang="en-US" sz="1800" err="1"/>
              <a:t>že</a:t>
            </a:r>
            <a:r>
              <a:rPr lang="en-US" sz="1800" dirty="0"/>
              <a:t> </a:t>
            </a:r>
            <a:r>
              <a:rPr lang="en-US" sz="1800" err="1"/>
              <a:t>naslednji</a:t>
            </a:r>
            <a:r>
              <a:rPr lang="en-US" sz="1800" dirty="0"/>
              <a:t> dan; </a:t>
            </a:r>
            <a:r>
              <a:rPr lang="en-US" sz="1800" err="1"/>
              <a:t>najhitrejša</a:t>
            </a:r>
            <a:r>
              <a:rPr lang="en-US" sz="1800" dirty="0"/>
              <a:t> </a:t>
            </a:r>
            <a:r>
              <a:rPr lang="en-US" sz="1800" err="1"/>
              <a:t>možnost</a:t>
            </a:r>
            <a:r>
              <a:rPr lang="en-US" sz="1800" dirty="0"/>
              <a:t> za </a:t>
            </a:r>
            <a:r>
              <a:rPr lang="en-US" sz="1800" err="1"/>
              <a:t>nujne</a:t>
            </a:r>
            <a:r>
              <a:rPr lang="en-US" sz="1800" dirty="0"/>
              <a:t> </a:t>
            </a:r>
            <a:r>
              <a:rPr lang="en-US" sz="1800" err="1"/>
              <a:t>pošiljke</a:t>
            </a:r>
            <a:r>
              <a:rPr lang="en-US" sz="1800" dirty="0"/>
              <a:t>, ki pa je </a:t>
            </a:r>
            <a:r>
              <a:rPr lang="en-US" sz="1800" err="1"/>
              <a:t>navadno</a:t>
            </a:r>
            <a:r>
              <a:rPr lang="en-US" sz="1800" dirty="0"/>
              <a:t> </a:t>
            </a:r>
            <a:r>
              <a:rPr lang="en-US" sz="1800" err="1"/>
              <a:t>dražja</a:t>
            </a:r>
            <a:r>
              <a:rPr lang="en-US" sz="1800" dirty="0"/>
              <a:t>.</a:t>
            </a:r>
          </a:p>
          <a:p>
            <a:r>
              <a:rPr lang="en-US" sz="1800" err="1">
                <a:solidFill>
                  <a:schemeClr val="accent6"/>
                </a:solidFill>
              </a:rPr>
              <a:t>Dostava</a:t>
            </a:r>
            <a:r>
              <a:rPr lang="en-US" sz="1800" dirty="0">
                <a:solidFill>
                  <a:schemeClr val="accent6"/>
                </a:solidFill>
              </a:rPr>
              <a:t> v </a:t>
            </a:r>
            <a:r>
              <a:rPr lang="en-US" sz="1800" err="1">
                <a:solidFill>
                  <a:schemeClr val="accent6"/>
                </a:solidFill>
              </a:rPr>
              <a:t>dveh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err="1">
                <a:solidFill>
                  <a:schemeClr val="accent6"/>
                </a:solidFill>
              </a:rPr>
              <a:t>dneh</a:t>
            </a:r>
            <a:r>
              <a:rPr lang="en-US" sz="1800" dirty="0">
                <a:solidFill>
                  <a:schemeClr val="accent6"/>
                </a:solidFill>
              </a:rPr>
              <a:t>: </a:t>
            </a:r>
            <a:r>
              <a:rPr lang="en-US" sz="1800" err="1"/>
              <a:t>Zajamčena</a:t>
            </a:r>
            <a:r>
              <a:rPr lang="en-US" sz="1800" dirty="0"/>
              <a:t> </a:t>
            </a:r>
            <a:r>
              <a:rPr lang="en-US" sz="1800" err="1"/>
              <a:t>dostava</a:t>
            </a:r>
            <a:r>
              <a:rPr lang="en-US" sz="1800" dirty="0"/>
              <a:t> v </a:t>
            </a:r>
            <a:r>
              <a:rPr lang="en-US" sz="1800" err="1"/>
              <a:t>dveh</a:t>
            </a:r>
            <a:r>
              <a:rPr lang="en-US" sz="1800" dirty="0"/>
              <a:t> </a:t>
            </a:r>
            <a:r>
              <a:rPr lang="en-US" sz="1800" err="1"/>
              <a:t>delovnih</a:t>
            </a:r>
            <a:r>
              <a:rPr lang="en-US" sz="1800" dirty="0"/>
              <a:t> </a:t>
            </a:r>
            <a:r>
              <a:rPr lang="en-US" sz="1800" err="1"/>
              <a:t>dneh</a:t>
            </a:r>
            <a:r>
              <a:rPr lang="en-US" sz="1800" dirty="0"/>
              <a:t>, za </a:t>
            </a:r>
            <a:r>
              <a:rPr lang="en-US" sz="1800" err="1"/>
              <a:t>katero</a:t>
            </a:r>
            <a:r>
              <a:rPr lang="en-US" sz="1800" dirty="0"/>
              <a:t> je </a:t>
            </a:r>
            <a:r>
              <a:rPr lang="en-US" sz="1800" err="1"/>
              <a:t>navadno</a:t>
            </a:r>
            <a:r>
              <a:rPr lang="en-US" sz="1800" dirty="0"/>
              <a:t> </a:t>
            </a:r>
            <a:r>
              <a:rPr lang="en-US" sz="1800" err="1"/>
              <a:t>potrebno</a:t>
            </a:r>
            <a:r>
              <a:rPr lang="en-US" sz="1800" dirty="0"/>
              <a:t> </a:t>
            </a:r>
            <a:r>
              <a:rPr lang="en-US" sz="1800" err="1"/>
              <a:t>doplačilo</a:t>
            </a:r>
            <a:r>
              <a:rPr lang="en-US" sz="1800" dirty="0"/>
              <a:t>.</a:t>
            </a:r>
          </a:p>
          <a:p>
            <a:r>
              <a:rPr lang="en-US" sz="1800" dirty="0" err="1">
                <a:solidFill>
                  <a:schemeClr val="accent6"/>
                </a:solidFill>
              </a:rPr>
              <a:t>Mednarodna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 err="1">
                <a:solidFill>
                  <a:schemeClr val="accent6"/>
                </a:solidFill>
              </a:rPr>
              <a:t>dostava</a:t>
            </a:r>
            <a:r>
              <a:rPr lang="en-US" sz="1800" dirty="0">
                <a:solidFill>
                  <a:schemeClr val="accent6"/>
                </a:solidFill>
              </a:rPr>
              <a:t>: </a:t>
            </a:r>
            <a:r>
              <a:rPr lang="en-US" sz="1800" dirty="0" err="1"/>
              <a:t>Dostava</a:t>
            </a:r>
            <a:r>
              <a:rPr lang="en-US" sz="1800" dirty="0"/>
              <a:t> </a:t>
            </a:r>
            <a:r>
              <a:rPr lang="en-US" sz="1800" dirty="0" err="1"/>
              <a:t>izdelkov</a:t>
            </a:r>
            <a:r>
              <a:rPr lang="en-US" sz="1800" dirty="0"/>
              <a:t> v </a:t>
            </a:r>
            <a:r>
              <a:rPr lang="en-US" sz="1800" dirty="0" err="1"/>
              <a:t>drugo</a:t>
            </a:r>
            <a:r>
              <a:rPr lang="en-US" sz="1800" dirty="0"/>
              <a:t> </a:t>
            </a:r>
            <a:r>
              <a:rPr lang="en-US" sz="1800" dirty="0" err="1"/>
              <a:t>državo</a:t>
            </a:r>
            <a:r>
              <a:rPr lang="en-US" sz="1800" dirty="0"/>
              <a:t> </a:t>
            </a:r>
            <a:r>
              <a:rPr lang="en-US" sz="1800" dirty="0" err="1"/>
              <a:t>lahko</a:t>
            </a:r>
            <a:r>
              <a:rPr lang="en-US" sz="1800" dirty="0"/>
              <a:t> </a:t>
            </a:r>
            <a:r>
              <a:rPr lang="en-US" sz="1800" dirty="0" err="1"/>
              <a:t>traja</a:t>
            </a:r>
            <a:r>
              <a:rPr lang="en-US" sz="1800" dirty="0"/>
              <a:t> </a:t>
            </a:r>
            <a:r>
              <a:rPr lang="en-US" sz="1800" dirty="0" err="1"/>
              <a:t>več</a:t>
            </a:r>
            <a:r>
              <a:rPr lang="en-US" sz="1800" dirty="0"/>
              <a:t> </a:t>
            </a:r>
            <a:r>
              <a:rPr lang="en-US" sz="1800" dirty="0" err="1"/>
              <a:t>dni</a:t>
            </a:r>
            <a:r>
              <a:rPr lang="en-US" sz="1800" dirty="0"/>
              <a:t>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tednov</a:t>
            </a:r>
            <a:r>
              <a:rPr lang="en-US" sz="1800" dirty="0"/>
              <a:t>, </a:t>
            </a:r>
            <a:r>
              <a:rPr lang="en-US" sz="1800" dirty="0" err="1"/>
              <a:t>odvisno</a:t>
            </a:r>
            <a:r>
              <a:rPr lang="en-US" sz="1800" dirty="0"/>
              <a:t> od </a:t>
            </a:r>
            <a:r>
              <a:rPr lang="en-US" sz="1800" dirty="0" err="1"/>
              <a:t>kraja</a:t>
            </a:r>
            <a:r>
              <a:rPr lang="en-US" sz="1800" dirty="0"/>
              <a:t>.</a:t>
            </a:r>
          </a:p>
          <a:p>
            <a:r>
              <a:rPr lang="en-US" sz="1800" dirty="0" err="1">
                <a:solidFill>
                  <a:schemeClr val="accent6"/>
                </a:solidFill>
              </a:rPr>
              <a:t>Dostava</a:t>
            </a:r>
            <a:r>
              <a:rPr lang="en-US" sz="1800" dirty="0">
                <a:solidFill>
                  <a:schemeClr val="accent6"/>
                </a:solidFill>
              </a:rPr>
              <a:t> s </a:t>
            </a:r>
            <a:r>
              <a:rPr lang="en-US" sz="1800" dirty="0" err="1">
                <a:solidFill>
                  <a:schemeClr val="accent6"/>
                </a:solidFill>
              </a:rPr>
              <a:t>fiksno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 err="1">
                <a:solidFill>
                  <a:schemeClr val="accent6"/>
                </a:solidFill>
              </a:rPr>
              <a:t>ceno</a:t>
            </a:r>
            <a:r>
              <a:rPr lang="en-US" sz="1800" dirty="0">
                <a:solidFill>
                  <a:schemeClr val="accent6"/>
                </a:solidFill>
              </a:rPr>
              <a:t>: </a:t>
            </a:r>
            <a:r>
              <a:rPr lang="en-US" sz="1800" dirty="0"/>
              <a:t>Cena </a:t>
            </a:r>
            <a:r>
              <a:rPr lang="en-US" sz="1800" dirty="0" err="1"/>
              <a:t>dostave</a:t>
            </a:r>
            <a:r>
              <a:rPr lang="en-US" sz="1800" dirty="0"/>
              <a:t> je </a:t>
            </a:r>
            <a:r>
              <a:rPr lang="en-US" sz="1800" dirty="0" err="1"/>
              <a:t>enaka</a:t>
            </a:r>
            <a:r>
              <a:rPr lang="en-US" sz="1800" dirty="0"/>
              <a:t> ne glede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težo</a:t>
            </a:r>
            <a:r>
              <a:rPr lang="en-US" sz="1800" dirty="0"/>
              <a:t> in </a:t>
            </a:r>
            <a:r>
              <a:rPr lang="en-US" sz="1800" dirty="0" err="1"/>
              <a:t>velikost</a:t>
            </a:r>
            <a:r>
              <a:rPr lang="en-US" sz="1800" dirty="0"/>
              <a:t> </a:t>
            </a:r>
            <a:r>
              <a:rPr lang="en-US" sz="1800" dirty="0" err="1"/>
              <a:t>izdelka</a:t>
            </a:r>
            <a:r>
              <a:rPr lang="en-US" sz="1800" dirty="0"/>
              <a:t>, </a:t>
            </a:r>
            <a:r>
              <a:rPr lang="en-US" sz="1800" dirty="0" err="1"/>
              <a:t>če</a:t>
            </a:r>
            <a:r>
              <a:rPr lang="en-US" sz="1800" dirty="0"/>
              <a:t> ta ne </a:t>
            </a:r>
            <a:r>
              <a:rPr lang="en-US" sz="1800" dirty="0" err="1"/>
              <a:t>presega</a:t>
            </a:r>
            <a:r>
              <a:rPr lang="en-US" sz="1800" dirty="0"/>
              <a:t> </a:t>
            </a:r>
            <a:r>
              <a:rPr lang="en-US" sz="1800" dirty="0" err="1"/>
              <a:t>dimenzij</a:t>
            </a:r>
            <a:r>
              <a:rPr lang="en-US" sz="1800" dirty="0"/>
              <a:t> </a:t>
            </a:r>
            <a:r>
              <a:rPr lang="en-US" sz="1800" dirty="0" err="1"/>
              <a:t>določene</a:t>
            </a:r>
            <a:r>
              <a:rPr lang="en-US" sz="1800" dirty="0"/>
              <a:t> </a:t>
            </a:r>
            <a:r>
              <a:rPr lang="en-US" sz="1800" dirty="0" err="1"/>
              <a:t>embalaže</a:t>
            </a:r>
            <a:r>
              <a:rPr lang="en-US" sz="1800" dirty="0"/>
              <a:t>.</a:t>
            </a:r>
          </a:p>
          <a:p>
            <a:r>
              <a:rPr lang="en-US" sz="1800" dirty="0" err="1">
                <a:solidFill>
                  <a:schemeClr val="accent6"/>
                </a:solidFill>
              </a:rPr>
              <a:t>Brezplačna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 err="1">
                <a:solidFill>
                  <a:schemeClr val="accent6"/>
                </a:solidFill>
              </a:rPr>
              <a:t>dostava</a:t>
            </a:r>
            <a:r>
              <a:rPr lang="en-US" sz="1800" dirty="0">
                <a:solidFill>
                  <a:schemeClr val="accent6"/>
                </a:solidFill>
              </a:rPr>
              <a:t>: </a:t>
            </a:r>
            <a:r>
              <a:rPr lang="en-US" sz="1800" dirty="0" err="1"/>
              <a:t>Strošek</a:t>
            </a:r>
            <a:r>
              <a:rPr lang="en-US" sz="1800" dirty="0"/>
              <a:t> </a:t>
            </a:r>
            <a:r>
              <a:rPr lang="en-US" sz="1800" dirty="0" err="1"/>
              <a:t>dostave</a:t>
            </a:r>
            <a:r>
              <a:rPr lang="en-US" sz="1800" dirty="0"/>
              <a:t> </a:t>
            </a:r>
            <a:r>
              <a:rPr lang="en-US" sz="1800" dirty="0" err="1"/>
              <a:t>prevzame</a:t>
            </a:r>
            <a:r>
              <a:rPr lang="en-US" sz="1800" dirty="0"/>
              <a:t> </a:t>
            </a:r>
            <a:r>
              <a:rPr lang="en-US" sz="1800" dirty="0" err="1"/>
              <a:t>prodajalec</a:t>
            </a:r>
            <a:r>
              <a:rPr lang="en-US" sz="1800" dirty="0"/>
              <a:t>, </a:t>
            </a:r>
            <a:r>
              <a:rPr lang="en-US" sz="1800" dirty="0" err="1"/>
              <a:t>pogosto</a:t>
            </a:r>
            <a:r>
              <a:rPr lang="en-US" sz="1800" dirty="0"/>
              <a:t> z </a:t>
            </a:r>
            <a:r>
              <a:rPr lang="en-US" sz="1800" dirty="0" err="1"/>
              <a:t>namenom</a:t>
            </a:r>
            <a:r>
              <a:rPr lang="en-US" sz="1800" dirty="0"/>
              <a:t> </a:t>
            </a:r>
            <a:r>
              <a:rPr lang="en-US" sz="1800" dirty="0" err="1"/>
              <a:t>promocije</a:t>
            </a:r>
            <a:r>
              <a:rPr lang="en-US" sz="1800" dirty="0"/>
              <a:t> in </a:t>
            </a:r>
            <a:r>
              <a:rPr lang="en-US" sz="1800" dirty="0" err="1"/>
              <a:t>navadno</a:t>
            </a:r>
            <a:r>
              <a:rPr lang="en-US" sz="1800" dirty="0"/>
              <a:t> pod </a:t>
            </a:r>
            <a:r>
              <a:rPr lang="en-US" sz="1800" dirty="0" err="1"/>
              <a:t>pogojem</a:t>
            </a:r>
            <a:r>
              <a:rPr lang="en-US" sz="1800" dirty="0"/>
              <a:t>, da </a:t>
            </a:r>
            <a:r>
              <a:rPr lang="en-US" sz="1800" dirty="0" err="1"/>
              <a:t>nakup</a:t>
            </a:r>
            <a:r>
              <a:rPr lang="en-US" sz="1800" dirty="0"/>
              <a:t> </a:t>
            </a:r>
            <a:r>
              <a:rPr lang="en-US" sz="1800" dirty="0" err="1"/>
              <a:t>presega</a:t>
            </a:r>
            <a:r>
              <a:rPr lang="en-US" sz="1800" dirty="0"/>
              <a:t> </a:t>
            </a:r>
            <a:r>
              <a:rPr lang="en-US" sz="1800" dirty="0" err="1"/>
              <a:t>določen</a:t>
            </a:r>
            <a:r>
              <a:rPr lang="en-US" sz="1800" dirty="0"/>
              <a:t> </a:t>
            </a:r>
            <a:r>
              <a:rPr lang="en-US" sz="1800" dirty="0" err="1"/>
              <a:t>znesek</a:t>
            </a:r>
            <a:r>
              <a:rPr lang="en-US" sz="1800" dirty="0"/>
              <a:t>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464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C1B16-700F-A5E1-0EB1-693A61DE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08CDC133-D9CB-F00E-A9E3-D313507F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6200"/>
            <a:r>
              <a:rPr lang="en-US" dirty="0" err="1"/>
              <a:t>Spremljanje</a:t>
            </a:r>
            <a:r>
              <a:rPr lang="en-US" dirty="0"/>
              <a:t> </a:t>
            </a:r>
            <a:r>
              <a:rPr lang="en-US" dirty="0" err="1"/>
              <a:t>pošiljke</a:t>
            </a:r>
            <a:endParaRPr lang="en-US" b="1" dirty="0" err="1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FF5E723-85F1-4604-A184-BB4625F3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2106186"/>
            <a:ext cx="4947956" cy="3941326"/>
          </a:xfrm>
        </p:spPr>
        <p:txBody>
          <a:bodyPr/>
          <a:lstStyle/>
          <a:p>
            <a:pPr marL="76200" indent="0">
              <a:buNone/>
            </a:pPr>
            <a:r>
              <a:rPr lang="en-US" sz="2000" b="1" dirty="0"/>
              <a:t>Kako </a:t>
            </a:r>
            <a:r>
              <a:rPr lang="en-US" sz="2000" b="1" dirty="0" err="1"/>
              <a:t>sledimo</a:t>
            </a:r>
            <a:r>
              <a:rPr lang="en-US" sz="2000" b="1" dirty="0"/>
              <a:t> </a:t>
            </a:r>
            <a:r>
              <a:rPr lang="en-US" sz="2000" b="1" dirty="0" err="1"/>
              <a:t>svoji</a:t>
            </a:r>
            <a:r>
              <a:rPr lang="en-US" sz="2000" b="1" dirty="0"/>
              <a:t> </a:t>
            </a:r>
            <a:r>
              <a:rPr lang="en-US" sz="2000" b="1" dirty="0" err="1"/>
              <a:t>pošiljki</a:t>
            </a:r>
            <a:r>
              <a:rPr lang="en-US" sz="2000" b="1" dirty="0"/>
              <a:t>:</a:t>
            </a:r>
          </a:p>
          <a:p>
            <a:r>
              <a:rPr lang="en-US" sz="2000" err="1"/>
              <a:t>Prevzamemo</a:t>
            </a:r>
            <a:r>
              <a:rPr lang="en-US" sz="2000" dirty="0"/>
              <a:t> </a:t>
            </a:r>
            <a:r>
              <a:rPr lang="en-US" sz="2000" err="1"/>
              <a:t>sledilno</a:t>
            </a:r>
            <a:r>
              <a:rPr lang="en-US" sz="2000" dirty="0"/>
              <a:t> </a:t>
            </a:r>
            <a:r>
              <a:rPr lang="en-US" sz="2000" err="1"/>
              <a:t>številko</a:t>
            </a:r>
            <a:r>
              <a:rPr lang="en-US" sz="2000" dirty="0"/>
              <a:t>.</a:t>
            </a:r>
          </a:p>
          <a:p>
            <a:r>
              <a:rPr lang="en-US" sz="2000" err="1"/>
              <a:t>Obiščemo</a:t>
            </a:r>
            <a:r>
              <a:rPr lang="en-US" sz="2000" dirty="0"/>
              <a:t> </a:t>
            </a:r>
            <a:r>
              <a:rPr lang="en-US" sz="2000" err="1"/>
              <a:t>spletno</a:t>
            </a:r>
            <a:r>
              <a:rPr lang="en-US" sz="2000" dirty="0"/>
              <a:t> </a:t>
            </a:r>
            <a:r>
              <a:rPr lang="en-US" sz="2000" err="1"/>
              <a:t>stran</a:t>
            </a:r>
            <a:r>
              <a:rPr lang="en-US" sz="2000" dirty="0"/>
              <a:t> </a:t>
            </a:r>
            <a:r>
              <a:rPr lang="en-US" sz="2000" err="1"/>
              <a:t>dostavne</a:t>
            </a:r>
            <a:r>
              <a:rPr lang="en-US" sz="2000" dirty="0"/>
              <a:t> </a:t>
            </a:r>
            <a:r>
              <a:rPr lang="en-US" sz="2000" err="1"/>
              <a:t>službe</a:t>
            </a:r>
            <a:r>
              <a:rPr lang="en-US" sz="2000" dirty="0"/>
              <a:t>.</a:t>
            </a:r>
          </a:p>
          <a:p>
            <a:r>
              <a:rPr lang="en-US" sz="2000" err="1"/>
              <a:t>Uporabimo</a:t>
            </a:r>
            <a:r>
              <a:rPr lang="en-US" sz="2000" dirty="0"/>
              <a:t> </a:t>
            </a:r>
            <a:r>
              <a:rPr lang="en-US" sz="2000" err="1"/>
              <a:t>sledilno</a:t>
            </a:r>
            <a:r>
              <a:rPr lang="en-US" sz="2000" dirty="0"/>
              <a:t> </a:t>
            </a:r>
            <a:r>
              <a:rPr lang="en-US" sz="2000" err="1"/>
              <a:t>funkcijo</a:t>
            </a:r>
            <a:r>
              <a:rPr lang="en-US" sz="2000" dirty="0"/>
              <a:t> </a:t>
            </a:r>
            <a:r>
              <a:rPr lang="en-US" sz="2000" err="1"/>
              <a:t>na</a:t>
            </a:r>
            <a:r>
              <a:rPr lang="en-US" sz="2000" dirty="0"/>
              <a:t> </a:t>
            </a:r>
            <a:r>
              <a:rPr lang="en-US" sz="2000" err="1"/>
              <a:t>spletni</a:t>
            </a:r>
            <a:r>
              <a:rPr lang="en-US" sz="2000" dirty="0"/>
              <a:t> </a:t>
            </a:r>
            <a:r>
              <a:rPr lang="en-US" sz="2000" err="1"/>
              <a:t>strani</a:t>
            </a:r>
            <a:r>
              <a:rPr lang="en-US" sz="2000" dirty="0"/>
              <a:t> </a:t>
            </a:r>
            <a:r>
              <a:rPr lang="en-US" sz="2000" err="1"/>
              <a:t>trgovine</a:t>
            </a:r>
            <a:r>
              <a:rPr lang="en-US" sz="2000" dirty="0"/>
              <a:t>.</a:t>
            </a:r>
          </a:p>
          <a:p>
            <a:r>
              <a:rPr lang="en-US" sz="2000" err="1"/>
              <a:t>Omogočimo</a:t>
            </a:r>
            <a:r>
              <a:rPr lang="en-US" sz="2000" dirty="0"/>
              <a:t> </a:t>
            </a:r>
            <a:r>
              <a:rPr lang="en-US" sz="2000" err="1"/>
              <a:t>obveščanje</a:t>
            </a:r>
            <a:r>
              <a:rPr lang="en-US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0723B-687F-4BDB-BADA-0CB5C7F0AEEC}"/>
              </a:ext>
            </a:extLst>
          </p:cNvPr>
          <p:cNvSpPr txBox="1"/>
          <p:nvPr/>
        </p:nvSpPr>
        <p:spPr>
          <a:xfrm>
            <a:off x="701965" y="4482306"/>
            <a:ext cx="4719780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 err="1">
                <a:solidFill>
                  <a:schemeClr val="accent6"/>
                </a:solidFill>
              </a:rPr>
              <a:t>Razumevanje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</a:rPr>
              <a:t>informacij</a:t>
            </a:r>
            <a:r>
              <a:rPr lang="en-US" sz="2000" b="1" dirty="0">
                <a:solidFill>
                  <a:schemeClr val="accent6"/>
                </a:solidFill>
              </a:rPr>
              <a:t> o </a:t>
            </a:r>
            <a:r>
              <a:rPr lang="en-US" sz="2000" b="1" dirty="0" err="1">
                <a:solidFill>
                  <a:schemeClr val="accent6"/>
                </a:solidFill>
              </a:rPr>
              <a:t>pošiljki</a:t>
            </a:r>
            <a:r>
              <a:rPr lang="en-US" sz="2000" b="1" dirty="0">
                <a:solidFill>
                  <a:schemeClr val="accent6"/>
                </a:solidFill>
              </a:rPr>
              <a:t>: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/>
                </a:solidFill>
              </a:rPr>
              <a:t>V </a:t>
            </a:r>
            <a:r>
              <a:rPr lang="en-US" sz="2000" dirty="0" err="1">
                <a:solidFill>
                  <a:schemeClr val="accent6"/>
                </a:solidFill>
              </a:rPr>
              <a:t>tranzitu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/>
                </a:solidFill>
              </a:rPr>
              <a:t>Pri </a:t>
            </a:r>
            <a:r>
              <a:rPr lang="en-US" sz="2000" dirty="0" err="1">
                <a:solidFill>
                  <a:schemeClr val="accent6"/>
                </a:solidFill>
              </a:rPr>
              <a:t>dostavljavcu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accent6"/>
                </a:solidFill>
              </a:rPr>
              <a:t>Dostavljena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14338" name="Picture 2" descr="Character illustration of people with packages for shipment">
            <a:extLst>
              <a:ext uri="{FF2B5EF4-FFF2-40B4-BE49-F238E27FC236}">
                <a16:creationId xmlns:a16="http://schemas.microsoft.com/office/drawing/2014/main" id="{0B4AFFF7-9EEC-492D-81B3-949B6FF0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6" y="1808162"/>
            <a:ext cx="4801285" cy="348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43;g32370f821f7_1_2">
            <a:extLst>
              <a:ext uri="{FF2B5EF4-FFF2-40B4-BE49-F238E27FC236}">
                <a16:creationId xmlns:a16="http://schemas.microsoft.com/office/drawing/2014/main" id="{1B11B706-F312-4654-8B8E-37CE2513D975}"/>
              </a:ext>
            </a:extLst>
          </p:cNvPr>
          <p:cNvSpPr txBox="1"/>
          <p:nvPr/>
        </p:nvSpPr>
        <p:spPr>
          <a:xfrm>
            <a:off x="9436963" y="6351847"/>
            <a:ext cx="19116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awpixel,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1120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1A67-497C-5679-B3A7-5BB08466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0B6C45F-5835-99D0-8167-07D70E65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Reševanje</a:t>
            </a:r>
            <a:r>
              <a:rPr lang="en-US" dirty="0"/>
              <a:t> </a:t>
            </a:r>
            <a:r>
              <a:rPr lang="en-US" dirty="0" err="1"/>
              <a:t>težav</a:t>
            </a:r>
            <a:r>
              <a:rPr lang="en-US" dirty="0"/>
              <a:t> z </a:t>
            </a:r>
            <a:r>
              <a:rPr lang="en-US" dirty="0" err="1"/>
              <a:t>dostavo</a:t>
            </a:r>
            <a:endParaRPr lang="el-GR" dirty="0" err="1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046FEF9-6789-E974-698A-1FD96816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050473"/>
            <a:ext cx="11059693" cy="4563687"/>
          </a:xfrm>
        </p:spPr>
        <p:txBody>
          <a:bodyPr numCol="2">
            <a:normAutofit/>
          </a:bodyPr>
          <a:lstStyle/>
          <a:p>
            <a:pPr marL="76200" indent="0">
              <a:buNone/>
            </a:pPr>
            <a:r>
              <a:rPr lang="en-US" b="1" dirty="0" err="1"/>
              <a:t>Preverjajte</a:t>
            </a:r>
            <a:r>
              <a:rPr lang="en-US" b="1" dirty="0"/>
              <a:t> </a:t>
            </a:r>
            <a:r>
              <a:rPr lang="en-US" b="1" dirty="0" err="1"/>
              <a:t>informacije</a:t>
            </a:r>
            <a:r>
              <a:rPr lang="en-US" b="1" dirty="0"/>
              <a:t> o </a:t>
            </a:r>
            <a:r>
              <a:rPr lang="en-US" b="1" dirty="0" err="1"/>
              <a:t>pošiljki</a:t>
            </a:r>
            <a:r>
              <a:rPr lang="en-US" b="1" dirty="0"/>
              <a:t>:</a:t>
            </a:r>
          </a:p>
          <a:p>
            <a:pPr marL="76200" indent="0">
              <a:buNone/>
            </a:pPr>
            <a:r>
              <a:rPr lang="en-US" dirty="0"/>
              <a:t>S </a:t>
            </a:r>
            <a:r>
              <a:rPr lang="en-US" dirty="0" err="1"/>
              <a:t>sledilno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 </a:t>
            </a:r>
            <a:r>
              <a:rPr lang="en-US" dirty="0" err="1"/>
              <a:t>preverjajte</a:t>
            </a:r>
            <a:r>
              <a:rPr lang="en-US" dirty="0"/>
              <a:t> status 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naročila</a:t>
            </a:r>
            <a:r>
              <a:rPr lang="en-US" dirty="0"/>
              <a:t>. Bodite </a:t>
            </a:r>
            <a:r>
              <a:rPr lang="en-US" dirty="0" err="1"/>
              <a:t>pozorni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morebitne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zamudi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spremembi</a:t>
            </a:r>
            <a:r>
              <a:rPr lang="en-US" dirty="0"/>
              <a:t> </a:t>
            </a:r>
            <a:r>
              <a:rPr lang="en-US" dirty="0" err="1"/>
              <a:t>datuma</a:t>
            </a:r>
            <a:r>
              <a:rPr lang="en-US" dirty="0"/>
              <a:t> </a:t>
            </a:r>
            <a:r>
              <a:rPr lang="en-US" dirty="0" err="1"/>
              <a:t>dostave</a:t>
            </a:r>
            <a:r>
              <a:rPr lang="en-US" dirty="0"/>
              <a:t>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b="1" dirty="0" err="1"/>
              <a:t>Zaprosite</a:t>
            </a:r>
            <a:r>
              <a:rPr lang="en-US" b="1" dirty="0"/>
              <a:t> </a:t>
            </a:r>
            <a:r>
              <a:rPr lang="en-US" b="1" dirty="0" err="1"/>
              <a:t>dostavno</a:t>
            </a:r>
            <a:r>
              <a:rPr lang="en-US" b="1" dirty="0"/>
              <a:t> </a:t>
            </a:r>
            <a:r>
              <a:rPr lang="en-US" b="1" dirty="0" err="1"/>
              <a:t>službo</a:t>
            </a:r>
            <a:r>
              <a:rPr lang="en-US" b="1" dirty="0"/>
              <a:t> za </a:t>
            </a:r>
            <a:r>
              <a:rPr lang="en-US" b="1" dirty="0" err="1"/>
              <a:t>posodabljanje</a:t>
            </a:r>
            <a:r>
              <a:rPr lang="en-US" b="1" dirty="0"/>
              <a:t> </a:t>
            </a:r>
            <a:r>
              <a:rPr lang="en-US" b="1" dirty="0" err="1"/>
              <a:t>informacij</a:t>
            </a:r>
            <a:r>
              <a:rPr lang="en-US" b="1" dirty="0"/>
              <a:t>:</a:t>
            </a:r>
          </a:p>
          <a:p>
            <a:pPr marL="76200" indent="0">
              <a:buNone/>
            </a:pPr>
            <a:r>
              <a:rPr lang="en-US" dirty="0" err="1"/>
              <a:t>Če</a:t>
            </a:r>
            <a:r>
              <a:rPr lang="en-US" dirty="0"/>
              <a:t> pride do </a:t>
            </a:r>
            <a:r>
              <a:rPr lang="en-US" dirty="0" err="1"/>
              <a:t>zamude</a:t>
            </a:r>
            <a:r>
              <a:rPr lang="en-US" dirty="0"/>
              <a:t>, </a:t>
            </a:r>
            <a:r>
              <a:rPr lang="en-US" dirty="0" err="1"/>
              <a:t>zaprosite</a:t>
            </a:r>
            <a:r>
              <a:rPr lang="en-US" dirty="0"/>
              <a:t> </a:t>
            </a:r>
            <a:r>
              <a:rPr lang="en-US" dirty="0" err="1"/>
              <a:t>dostavno</a:t>
            </a:r>
            <a:r>
              <a:rPr lang="en-US" dirty="0"/>
              <a:t> </a:t>
            </a:r>
            <a:r>
              <a:rPr lang="en-US" dirty="0" err="1"/>
              <a:t>službo</a:t>
            </a:r>
            <a:r>
              <a:rPr lang="en-US" dirty="0"/>
              <a:t> (</a:t>
            </a:r>
            <a:r>
              <a:rPr lang="en-US" dirty="0" err="1"/>
              <a:t>npr</a:t>
            </a:r>
            <a:r>
              <a:rPr lang="en-US" dirty="0"/>
              <a:t>. UPS, FedEx) za </a:t>
            </a:r>
            <a:r>
              <a:rPr lang="en-US" dirty="0" err="1"/>
              <a:t>natančnejše</a:t>
            </a:r>
            <a:r>
              <a:rPr lang="en-US" dirty="0"/>
              <a:t> </a:t>
            </a:r>
            <a:r>
              <a:rPr lang="en-US" dirty="0" err="1"/>
              <a:t>obveščanje</a:t>
            </a:r>
            <a:r>
              <a:rPr lang="en-US" dirty="0"/>
              <a:t> in </a:t>
            </a:r>
            <a:r>
              <a:rPr lang="en-US" dirty="0" err="1"/>
              <a:t>odpravo</a:t>
            </a:r>
            <a:r>
              <a:rPr lang="en-US" dirty="0"/>
              <a:t> </a:t>
            </a:r>
            <a:r>
              <a:rPr lang="en-US" dirty="0" err="1"/>
              <a:t>težav</a:t>
            </a:r>
            <a:r>
              <a:rPr lang="en-US" dirty="0"/>
              <a:t> z </a:t>
            </a:r>
            <a:r>
              <a:rPr lang="en-US" dirty="0" err="1"/>
              <a:t>dostavo</a:t>
            </a:r>
            <a:r>
              <a:rPr lang="en-US" dirty="0"/>
              <a:t>. </a:t>
            </a:r>
          </a:p>
          <a:p>
            <a:pPr marL="76200" indent="0">
              <a:buNone/>
            </a:pPr>
            <a:r>
              <a:rPr lang="en-US" b="1" dirty="0" err="1"/>
              <a:t>Obrnite</a:t>
            </a:r>
            <a:r>
              <a:rPr lang="en-US" b="1" dirty="0"/>
              <a:t> se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službo</a:t>
            </a:r>
            <a:r>
              <a:rPr lang="en-US" b="1" dirty="0"/>
              <a:t> za </a:t>
            </a:r>
            <a:r>
              <a:rPr lang="en-US" b="1" dirty="0" err="1"/>
              <a:t>pomoč</a:t>
            </a:r>
            <a:r>
              <a:rPr lang="en-US" b="1" dirty="0"/>
              <a:t> </a:t>
            </a:r>
            <a:r>
              <a:rPr lang="en-US" b="1" dirty="0" err="1"/>
              <a:t>strankam</a:t>
            </a:r>
            <a:r>
              <a:rPr lang="en-US" b="1" dirty="0"/>
              <a:t>: </a:t>
            </a:r>
          </a:p>
          <a:p>
            <a:pPr marL="76200" indent="0">
              <a:buNone/>
            </a:pPr>
            <a:r>
              <a:rPr lang="en-US" dirty="0" err="1"/>
              <a:t>Naučite</a:t>
            </a:r>
            <a:r>
              <a:rPr lang="en-US" dirty="0"/>
              <a:t> se </a:t>
            </a:r>
            <a:r>
              <a:rPr lang="en-US" dirty="0" err="1"/>
              <a:t>učinkovite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 s </a:t>
            </a:r>
            <a:r>
              <a:rPr lang="en-US" dirty="0" err="1"/>
              <a:t>trgovčevo</a:t>
            </a:r>
            <a:r>
              <a:rPr lang="en-US" dirty="0"/>
              <a:t> </a:t>
            </a:r>
            <a:r>
              <a:rPr lang="en-US" dirty="0" err="1"/>
              <a:t>službo</a:t>
            </a:r>
            <a:r>
              <a:rPr lang="en-US" dirty="0"/>
              <a:t> za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strankam</a:t>
            </a:r>
            <a:r>
              <a:rPr lang="en-US" dirty="0"/>
              <a:t>. </a:t>
            </a:r>
            <a:r>
              <a:rPr lang="en-US" dirty="0" err="1"/>
              <a:t>Če</a:t>
            </a:r>
            <a:r>
              <a:rPr lang="en-US" dirty="0"/>
              <a:t> se </a:t>
            </a:r>
            <a:r>
              <a:rPr lang="en-US" dirty="0" err="1"/>
              <a:t>zgodi</a:t>
            </a:r>
            <a:r>
              <a:rPr lang="en-US" dirty="0"/>
              <a:t>, da </a:t>
            </a:r>
            <a:r>
              <a:rPr lang="en-US" dirty="0" err="1"/>
              <a:t>kakšen</a:t>
            </a:r>
            <a:r>
              <a:rPr lang="en-US" dirty="0"/>
              <a:t> </a:t>
            </a:r>
            <a:r>
              <a:rPr lang="en-US" dirty="0" err="1"/>
              <a:t>izdelek</a:t>
            </a:r>
            <a:r>
              <a:rPr lang="en-US" dirty="0"/>
              <a:t> </a:t>
            </a:r>
            <a:r>
              <a:rPr lang="en-US" dirty="0" err="1"/>
              <a:t>manjka</a:t>
            </a:r>
            <a:r>
              <a:rPr lang="en-US" dirty="0"/>
              <a:t>, je </a:t>
            </a:r>
            <a:r>
              <a:rPr lang="en-US" dirty="0" err="1"/>
              <a:t>poškovan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podobnega</a:t>
            </a:r>
            <a:r>
              <a:rPr lang="en-US" dirty="0"/>
              <a:t>, jo </a:t>
            </a:r>
            <a:r>
              <a:rPr lang="en-US" dirty="0" err="1"/>
              <a:t>obvestite</a:t>
            </a:r>
            <a:r>
              <a:rPr lang="en-US" dirty="0"/>
              <a:t> o </a:t>
            </a:r>
            <a:r>
              <a:rPr lang="en-US" dirty="0" err="1"/>
              <a:t>težavi</a:t>
            </a:r>
            <a:r>
              <a:rPr lang="en-US" dirty="0"/>
              <a:t>, da </a:t>
            </a:r>
            <a:r>
              <a:rPr lang="en-US" dirty="0" err="1"/>
              <a:t>vam</a:t>
            </a:r>
            <a:r>
              <a:rPr lang="en-US" dirty="0"/>
              <a:t> </a:t>
            </a:r>
            <a:r>
              <a:rPr lang="en-US" dirty="0" err="1"/>
              <a:t>bo</a:t>
            </a:r>
            <a:r>
              <a:rPr lang="en-US" dirty="0"/>
              <a:t> </a:t>
            </a:r>
            <a:r>
              <a:rPr lang="en-US" dirty="0" err="1"/>
              <a:t>hitro</a:t>
            </a:r>
            <a:r>
              <a:rPr lang="en-US" dirty="0"/>
              <a:t> </a:t>
            </a:r>
            <a:r>
              <a:rPr lang="en-US" dirty="0" err="1"/>
              <a:t>ponudila</a:t>
            </a:r>
            <a:r>
              <a:rPr lang="en-US" dirty="0"/>
              <a:t> </a:t>
            </a:r>
            <a:r>
              <a:rPr lang="en-US" dirty="0" err="1"/>
              <a:t>rešitev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7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F11434-AF2E-1269-06A6-6FD92782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Pravna</a:t>
            </a:r>
            <a:r>
              <a:rPr lang="en-US" dirty="0"/>
              <a:t> in </a:t>
            </a:r>
            <a:r>
              <a:rPr lang="en-US" dirty="0" err="1"/>
              <a:t>etična</a:t>
            </a:r>
            <a:r>
              <a:rPr lang="en-US" dirty="0"/>
              <a:t> </a:t>
            </a:r>
            <a:r>
              <a:rPr lang="en-US" dirty="0" err="1"/>
              <a:t>ozaveščenost</a:t>
            </a:r>
            <a:endParaRPr lang="el-GR" dirty="0" err="1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FC5DC03-C51D-C867-FDAB-1609F3EBB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 err="1"/>
              <a:t>Pravna</a:t>
            </a:r>
            <a:r>
              <a:rPr lang="en-US" b="1" dirty="0"/>
              <a:t> </a:t>
            </a:r>
            <a:r>
              <a:rPr lang="en-US" b="1" dirty="0" err="1"/>
              <a:t>ozaveščenost</a:t>
            </a:r>
            <a:endParaRPr lang="en-US" b="1"/>
          </a:p>
          <a:p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pravice</a:t>
            </a:r>
            <a:r>
              <a:rPr lang="en-US" dirty="0"/>
              <a:t> </a:t>
            </a:r>
            <a:r>
              <a:rPr lang="en-US" dirty="0" err="1"/>
              <a:t>potrošnikov</a:t>
            </a:r>
            <a:endParaRPr lang="en-US" dirty="0"/>
          </a:p>
          <a:p>
            <a:r>
              <a:rPr lang="en-US" dirty="0" err="1"/>
              <a:t>Pravica</a:t>
            </a:r>
            <a:r>
              <a:rPr lang="en-US" dirty="0"/>
              <a:t> do </a:t>
            </a:r>
            <a:r>
              <a:rPr lang="en-US" dirty="0" err="1"/>
              <a:t>obveščenosti</a:t>
            </a:r>
            <a:endParaRPr lang="en-US" dirty="0"/>
          </a:p>
          <a:p>
            <a:r>
              <a:rPr lang="en-US" dirty="0" err="1"/>
              <a:t>Pravica</a:t>
            </a:r>
            <a:r>
              <a:rPr lang="en-US" dirty="0"/>
              <a:t> do </a:t>
            </a:r>
            <a:r>
              <a:rPr lang="en-US" dirty="0" err="1"/>
              <a:t>preklica</a:t>
            </a:r>
            <a:r>
              <a:rPr lang="en-US" dirty="0"/>
              <a:t> </a:t>
            </a:r>
            <a:r>
              <a:rPr lang="en-US" dirty="0" err="1"/>
              <a:t>naročila</a:t>
            </a:r>
            <a:r>
              <a:rPr lang="en-US" dirty="0"/>
              <a:t> (</a:t>
            </a:r>
            <a:r>
              <a:rPr lang="en-US" dirty="0" err="1"/>
              <a:t>obdobje</a:t>
            </a:r>
            <a:r>
              <a:rPr lang="en-US" dirty="0"/>
              <a:t> za </a:t>
            </a:r>
            <a:r>
              <a:rPr lang="en-US" dirty="0" err="1"/>
              <a:t>razmislek</a:t>
            </a:r>
            <a:r>
              <a:rPr lang="en-US" dirty="0"/>
              <a:t>)</a:t>
            </a:r>
          </a:p>
          <a:p>
            <a:r>
              <a:rPr lang="en-US" dirty="0" err="1"/>
              <a:t>Pravica</a:t>
            </a:r>
            <a:r>
              <a:rPr lang="en-US" dirty="0"/>
              <a:t> do </a:t>
            </a:r>
            <a:r>
              <a:rPr lang="en-US" dirty="0" err="1"/>
              <a:t>vračila</a:t>
            </a:r>
            <a:r>
              <a:rPr lang="en-US" dirty="0"/>
              <a:t> </a:t>
            </a:r>
            <a:r>
              <a:rPr lang="en-US" dirty="0" err="1"/>
              <a:t>denarja</a:t>
            </a:r>
            <a:endParaRPr lang="en-US" dirty="0"/>
          </a:p>
          <a:p>
            <a:r>
              <a:rPr lang="en-US" dirty="0" err="1"/>
              <a:t>Pravica</a:t>
            </a:r>
            <a:r>
              <a:rPr lang="en-US" dirty="0"/>
              <a:t> do </a:t>
            </a:r>
            <a:r>
              <a:rPr lang="en-US" dirty="0" err="1"/>
              <a:t>zasebnosti</a:t>
            </a:r>
            <a:r>
              <a:rPr lang="en-US" dirty="0"/>
              <a:t> </a:t>
            </a:r>
            <a:r>
              <a:rPr lang="en-US" dirty="0" err="1"/>
              <a:t>podatkov</a:t>
            </a:r>
            <a:endParaRPr lang="en-US" dirty="0"/>
          </a:p>
          <a:p>
            <a:r>
              <a:rPr lang="en-US" dirty="0" err="1"/>
              <a:t>Pravica</a:t>
            </a:r>
            <a:r>
              <a:rPr lang="en-US" dirty="0"/>
              <a:t> do </a:t>
            </a:r>
            <a:r>
              <a:rPr lang="en-US" dirty="0" err="1"/>
              <a:t>varnih</a:t>
            </a:r>
            <a:r>
              <a:rPr lang="en-US" dirty="0"/>
              <a:t> </a:t>
            </a:r>
            <a:r>
              <a:rPr lang="en-US" dirty="0" err="1"/>
              <a:t>transakcij</a:t>
            </a:r>
            <a:endParaRPr lang="en-US" dirty="0"/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A658B2F-57F7-7A43-346D-CBA4F49D869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 err="1"/>
              <a:t>Etični</a:t>
            </a:r>
            <a:r>
              <a:rPr lang="en-US" b="1" dirty="0"/>
              <a:t> </a:t>
            </a:r>
            <a:r>
              <a:rPr lang="en-US" b="1" dirty="0" err="1"/>
              <a:t>vidiki</a:t>
            </a:r>
          </a:p>
          <a:p>
            <a:r>
              <a:rPr lang="en-US" dirty="0" err="1"/>
              <a:t>Podpiranje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 </a:t>
            </a:r>
            <a:r>
              <a:rPr lang="en-US" dirty="0" err="1"/>
              <a:t>pravične</a:t>
            </a:r>
            <a:r>
              <a:rPr lang="en-US" dirty="0"/>
              <a:t> </a:t>
            </a:r>
            <a:r>
              <a:rPr lang="en-US" dirty="0" err="1"/>
              <a:t>trgovine</a:t>
            </a:r>
          </a:p>
          <a:p>
            <a:r>
              <a:rPr lang="en-US" dirty="0" err="1"/>
              <a:t>Izbiranje</a:t>
            </a:r>
            <a:r>
              <a:rPr lang="en-US" dirty="0"/>
              <a:t> </a:t>
            </a:r>
            <a:r>
              <a:rPr lang="en-US" dirty="0" err="1"/>
              <a:t>trajnostnih</a:t>
            </a:r>
            <a:r>
              <a:rPr lang="en-US" dirty="0"/>
              <a:t> </a:t>
            </a:r>
            <a:r>
              <a:rPr lang="en-US" dirty="0" err="1"/>
              <a:t>blagovnih</a:t>
            </a:r>
            <a:r>
              <a:rPr lang="en-US" dirty="0"/>
              <a:t> </a:t>
            </a:r>
            <a:r>
              <a:rPr lang="en-US" dirty="0" err="1"/>
              <a:t>znamk</a:t>
            </a:r>
          </a:p>
          <a:p>
            <a:r>
              <a:rPr lang="en-US" dirty="0" err="1"/>
              <a:t>Zavračanje</a:t>
            </a:r>
            <a:r>
              <a:rPr lang="en-US" dirty="0"/>
              <a:t> </a:t>
            </a:r>
            <a:r>
              <a:rPr lang="en-US" dirty="0" err="1"/>
              <a:t>hitre</a:t>
            </a:r>
            <a:r>
              <a:rPr lang="en-US" dirty="0"/>
              <a:t> mode</a:t>
            </a:r>
          </a:p>
          <a:p>
            <a:r>
              <a:rPr lang="en-US" dirty="0"/>
              <a:t>Skrb za </a:t>
            </a:r>
            <a:r>
              <a:rPr lang="en-US" dirty="0" err="1"/>
              <a:t>dobrobit</a:t>
            </a:r>
            <a:r>
              <a:rPr lang="en-US" dirty="0"/>
              <a:t> </a:t>
            </a:r>
            <a:r>
              <a:rPr lang="en-US" dirty="0" err="1"/>
              <a:t>živali</a:t>
            </a:r>
          </a:p>
          <a:p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zelenega</a:t>
            </a:r>
            <a:r>
              <a:rPr lang="en-US" dirty="0"/>
              <a:t> </a:t>
            </a:r>
            <a:r>
              <a:rPr lang="en-US" dirty="0" err="1"/>
              <a:t>zavajanja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70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89674ACD-C19F-AE05-034B-08468F27E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32370f821f7_1_2" descr="High ROI content abstract concept illustration">
            <a:extLst>
              <a:ext uri="{FF2B5EF4-FFF2-40B4-BE49-F238E27FC236}">
                <a16:creationId xmlns:a16="http://schemas.microsoft.com/office/drawing/2014/main" id="{DF85731F-360A-3B92-57E2-A996894A9A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7" t="11532" r="9779" b="9208"/>
          <a:stretch/>
        </p:blipFill>
        <p:spPr>
          <a:xfrm>
            <a:off x="8836915" y="2663100"/>
            <a:ext cx="3111696" cy="324509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2370f821f7_1_2">
            <a:extLst>
              <a:ext uri="{FF2B5EF4-FFF2-40B4-BE49-F238E27FC236}">
                <a16:creationId xmlns:a16="http://schemas.microsoft.com/office/drawing/2014/main" id="{729A797C-D097-F8D2-5869-CDF199B6D5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241" name="Google Shape;241;g32370f821f7_1_2">
            <a:extLst>
              <a:ext uri="{FF2B5EF4-FFF2-40B4-BE49-F238E27FC236}">
                <a16:creationId xmlns:a16="http://schemas.microsoft.com/office/drawing/2014/main" id="{9A742DC7-49C8-1D62-0E9B-C15DB1BCFDA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8089500" cy="364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None/>
            </a:pPr>
            <a:r>
              <a:rPr lang="en-US" sz="1800" dirty="0"/>
              <a:t>Ob </a:t>
            </a:r>
            <a:r>
              <a:rPr lang="en-US" sz="1800" dirty="0" err="1"/>
              <a:t>zaključku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enote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znali</a:t>
            </a:r>
            <a:endParaRPr lang="en-US" sz="1800" dirty="0"/>
          </a:p>
          <a:p>
            <a:pPr>
              <a:buNone/>
            </a:pPr>
            <a:r>
              <a:rPr lang="en-US" sz="1800" dirty="0">
                <a:solidFill>
                  <a:srgbClr val="68BC42"/>
                </a:solidFill>
              </a:rPr>
              <a:t>✔ </a:t>
            </a:r>
            <a:r>
              <a:rPr lang="en-US" sz="1800" b="1" dirty="0" err="1">
                <a:solidFill>
                  <a:srgbClr val="000000"/>
                </a:solidFill>
              </a:rPr>
              <a:t>vzpostaviti</a:t>
            </a:r>
            <a:r>
              <a:rPr lang="en-US" sz="1800" b="1" dirty="0"/>
              <a:t> </a:t>
            </a:r>
            <a:r>
              <a:rPr lang="en-US" sz="1800" b="1" dirty="0" err="1"/>
              <a:t>stik</a:t>
            </a:r>
            <a:r>
              <a:rPr lang="en-US" sz="1800" b="1" dirty="0"/>
              <a:t> s </a:t>
            </a:r>
            <a:r>
              <a:rPr lang="en-US" sz="1800" b="1" dirty="0" err="1"/>
              <a:t>službo</a:t>
            </a:r>
            <a:r>
              <a:rPr lang="en-US" sz="1800" b="1" dirty="0"/>
              <a:t> za </a:t>
            </a:r>
            <a:r>
              <a:rPr lang="en-US" sz="1800" b="1" dirty="0" err="1"/>
              <a:t>pomoč</a:t>
            </a:r>
            <a:r>
              <a:rPr lang="en-US" sz="1800" b="1" dirty="0"/>
              <a:t> </a:t>
            </a:r>
            <a:r>
              <a:rPr lang="en-US" sz="1800" b="1" dirty="0" err="1"/>
              <a:t>strankam</a:t>
            </a:r>
            <a:r>
              <a:rPr lang="en-US" sz="1800" b="1" dirty="0"/>
              <a:t>: </a:t>
            </a:r>
            <a:r>
              <a:rPr lang="en-US" sz="1800" dirty="0" err="1"/>
              <a:t>znali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najti</a:t>
            </a:r>
            <a:r>
              <a:rPr lang="en-US" sz="1800" dirty="0"/>
              <a:t> </a:t>
            </a:r>
            <a:r>
              <a:rPr lang="en-US" sz="1800" dirty="0" err="1"/>
              <a:t>pravilne</a:t>
            </a:r>
            <a:r>
              <a:rPr lang="en-US" sz="1800" dirty="0"/>
              <a:t> </a:t>
            </a:r>
            <a:r>
              <a:rPr lang="en-US" sz="1800" dirty="0" err="1"/>
              <a:t>kontaktne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in se </a:t>
            </a:r>
            <a:r>
              <a:rPr lang="en-US" sz="1800" dirty="0" err="1"/>
              <a:t>obrniti</a:t>
            </a:r>
            <a:r>
              <a:rPr lang="en-US" sz="1800" dirty="0"/>
              <a:t> po </a:t>
            </a:r>
            <a:r>
              <a:rPr lang="en-US" sz="1800" dirty="0" err="1"/>
              <a:t>pomoč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pravi</a:t>
            </a:r>
            <a:r>
              <a:rPr lang="en-US" sz="1800" dirty="0"/>
              <a:t> </a:t>
            </a:r>
            <a:r>
              <a:rPr lang="en-US" sz="1800" dirty="0" err="1"/>
              <a:t>oddelek</a:t>
            </a:r>
            <a:r>
              <a:rPr lang="en-US" sz="1800" dirty="0"/>
              <a:t>;</a:t>
            </a:r>
          </a:p>
          <a:p>
            <a:pPr>
              <a:buNone/>
            </a:pPr>
            <a:r>
              <a:rPr lang="en-US" sz="1800" dirty="0">
                <a:solidFill>
                  <a:srgbClr val="68BC42"/>
                </a:solidFill>
              </a:rPr>
              <a:t>✔ </a:t>
            </a:r>
            <a:r>
              <a:rPr lang="en-US" sz="1800" b="1" dirty="0" err="1"/>
              <a:t>jasno</a:t>
            </a:r>
            <a:r>
              <a:rPr lang="en-US" sz="1800" b="1" dirty="0"/>
              <a:t> </a:t>
            </a:r>
            <a:r>
              <a:rPr lang="en-US" sz="1800" b="1" dirty="0" err="1"/>
              <a:t>opisati</a:t>
            </a:r>
            <a:r>
              <a:rPr lang="en-US" sz="1800" b="1" dirty="0"/>
              <a:t> </a:t>
            </a:r>
            <a:r>
              <a:rPr lang="en-US" sz="1800" b="1" dirty="0" err="1"/>
              <a:t>svojo</a:t>
            </a:r>
            <a:r>
              <a:rPr lang="en-US" sz="1800" b="1" dirty="0"/>
              <a:t> </a:t>
            </a:r>
            <a:r>
              <a:rPr lang="en-US" sz="1800" b="1" dirty="0" err="1"/>
              <a:t>težavo</a:t>
            </a:r>
            <a:r>
              <a:rPr lang="en-US" sz="1800" b="1" dirty="0"/>
              <a:t>: </a:t>
            </a:r>
            <a:r>
              <a:rPr lang="en-US" sz="1800" dirty="0" err="1"/>
              <a:t>razumeli</a:t>
            </a:r>
            <a:r>
              <a:rPr lang="en-US" sz="1800" dirty="0"/>
              <a:t>, </a:t>
            </a: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pojasniti</a:t>
            </a:r>
            <a:r>
              <a:rPr lang="en-US" sz="1800" dirty="0"/>
              <a:t> </a:t>
            </a:r>
            <a:r>
              <a:rPr lang="en-US" sz="1800" dirty="0" err="1"/>
              <a:t>težavo</a:t>
            </a:r>
            <a:r>
              <a:rPr lang="en-US" sz="1800" dirty="0"/>
              <a:t> z </a:t>
            </a:r>
            <a:r>
              <a:rPr lang="en-US" sz="1800" dirty="0" err="1"/>
              <a:t>vsemi</a:t>
            </a:r>
            <a:r>
              <a:rPr lang="en-US" sz="1800" dirty="0"/>
              <a:t> </a:t>
            </a:r>
            <a:r>
              <a:rPr lang="en-US" sz="1800" dirty="0" err="1"/>
              <a:t>podrobnostmi</a:t>
            </a:r>
            <a:r>
              <a:rPr lang="en-US" sz="1800" dirty="0"/>
              <a:t>, </a:t>
            </a:r>
            <a:r>
              <a:rPr lang="en-US" sz="1800" dirty="0" err="1"/>
              <a:t>vključno</a:t>
            </a:r>
            <a:r>
              <a:rPr lang="en-US" sz="1800" dirty="0"/>
              <a:t> z </a:t>
            </a:r>
            <a:r>
              <a:rPr lang="en-US" sz="1800" dirty="0" err="1"/>
              <a:t>bistvenimi</a:t>
            </a:r>
            <a:r>
              <a:rPr lang="en-US" sz="1800" dirty="0"/>
              <a:t> </a:t>
            </a:r>
            <a:r>
              <a:rPr lang="en-US" sz="1800" dirty="0" err="1"/>
              <a:t>podatki</a:t>
            </a:r>
            <a:r>
              <a:rPr lang="en-US" sz="1800" dirty="0"/>
              <a:t>, </a:t>
            </a:r>
            <a:r>
              <a:rPr lang="en-US" sz="1800" dirty="0" err="1"/>
              <a:t>kot</a:t>
            </a:r>
            <a:r>
              <a:rPr lang="en-US" sz="1800" dirty="0"/>
              <a:t> so </a:t>
            </a:r>
            <a:r>
              <a:rPr lang="en-US" sz="1800" dirty="0" err="1"/>
              <a:t>številka</a:t>
            </a:r>
            <a:r>
              <a:rPr lang="en-US" sz="1800" dirty="0"/>
              <a:t> </a:t>
            </a:r>
            <a:r>
              <a:rPr lang="en-US" sz="1800" dirty="0" err="1"/>
              <a:t>naročila</a:t>
            </a:r>
            <a:r>
              <a:rPr lang="en-US" sz="1800" dirty="0"/>
              <a:t>, </a:t>
            </a:r>
            <a:r>
              <a:rPr lang="en-US" sz="1800" dirty="0" err="1"/>
              <a:t>sledilna</a:t>
            </a:r>
            <a:r>
              <a:rPr lang="en-US" sz="1800" dirty="0"/>
              <a:t> </a:t>
            </a:r>
            <a:r>
              <a:rPr lang="en-US" sz="1800" dirty="0" err="1"/>
              <a:t>številka</a:t>
            </a:r>
            <a:r>
              <a:rPr lang="en-US" sz="1800" dirty="0"/>
              <a:t> in datum;</a:t>
            </a:r>
          </a:p>
          <a:p>
            <a:pPr>
              <a:buNone/>
            </a:pPr>
            <a:r>
              <a:rPr lang="en-US" sz="1800" dirty="0">
                <a:solidFill>
                  <a:srgbClr val="68BC42"/>
                </a:solidFill>
              </a:rPr>
              <a:t>✔ </a:t>
            </a:r>
            <a:r>
              <a:rPr lang="en-US" sz="1800" b="1" dirty="0" err="1"/>
              <a:t>presoditi</a:t>
            </a:r>
            <a:r>
              <a:rPr lang="en-US" sz="1800" b="1" dirty="0"/>
              <a:t>, </a:t>
            </a:r>
            <a:r>
              <a:rPr lang="en-US" sz="1800" b="1" dirty="0" err="1"/>
              <a:t>kakšno</a:t>
            </a:r>
            <a:r>
              <a:rPr lang="en-US" sz="1800" b="1" dirty="0"/>
              <a:t> </a:t>
            </a:r>
            <a:r>
              <a:rPr lang="en-US" sz="1800" b="1" dirty="0" err="1"/>
              <a:t>rešitev</a:t>
            </a:r>
            <a:r>
              <a:rPr lang="en-US" sz="1800" b="1" dirty="0"/>
              <a:t> </a:t>
            </a:r>
            <a:r>
              <a:rPr lang="en-US" sz="1800" b="1" dirty="0" err="1"/>
              <a:t>želite</a:t>
            </a:r>
            <a:r>
              <a:rPr lang="en-US" sz="1800" b="1" dirty="0"/>
              <a:t>: </a:t>
            </a:r>
            <a:r>
              <a:rPr lang="en-US" sz="1800" dirty="0" err="1"/>
              <a:t>znali</a:t>
            </a:r>
            <a:r>
              <a:rPr lang="en-US" sz="1800" dirty="0"/>
              <a:t> </a:t>
            </a:r>
            <a:r>
              <a:rPr lang="en-US" sz="1800" dirty="0" err="1"/>
              <a:t>boste</a:t>
            </a:r>
            <a:r>
              <a:rPr lang="en-US" sz="1800" dirty="0"/>
              <a:t> </a:t>
            </a:r>
            <a:r>
              <a:rPr lang="en-US" sz="1800" dirty="0" err="1"/>
              <a:t>voditi</a:t>
            </a:r>
            <a:r>
              <a:rPr lang="en-US" sz="1800" dirty="0"/>
              <a:t> </a:t>
            </a:r>
            <a:r>
              <a:rPr lang="en-US" sz="1800" dirty="0" err="1"/>
              <a:t>pogovor</a:t>
            </a:r>
            <a:r>
              <a:rPr lang="en-US" sz="1800" dirty="0"/>
              <a:t>, </a:t>
            </a:r>
            <a:r>
              <a:rPr lang="en-US" sz="1800" dirty="0" err="1"/>
              <a:t>jasno</a:t>
            </a:r>
            <a:r>
              <a:rPr lang="en-US" sz="1800" dirty="0"/>
              <a:t> </a:t>
            </a:r>
            <a:r>
              <a:rPr lang="en-US" sz="1800" dirty="0" err="1"/>
              <a:t>povedati</a:t>
            </a:r>
            <a:r>
              <a:rPr lang="en-US" sz="1800" dirty="0"/>
              <a:t>, </a:t>
            </a:r>
            <a:r>
              <a:rPr lang="en-US" sz="1800" dirty="0" err="1"/>
              <a:t>kakšna</a:t>
            </a:r>
            <a:r>
              <a:rPr lang="en-US" sz="1800" dirty="0"/>
              <a:t> je </a:t>
            </a:r>
            <a:r>
              <a:rPr lang="en-US" sz="1800" dirty="0" err="1"/>
              <a:t>vaša</a:t>
            </a:r>
            <a:r>
              <a:rPr lang="en-US" sz="1800" dirty="0"/>
              <a:t> </a:t>
            </a:r>
            <a:r>
              <a:rPr lang="en-US" sz="1800" dirty="0" err="1"/>
              <a:t>želja</a:t>
            </a:r>
            <a:r>
              <a:rPr lang="en-US" sz="1800" dirty="0"/>
              <a:t> (</a:t>
            </a:r>
            <a:r>
              <a:rPr lang="en-US" sz="1800" dirty="0" err="1"/>
              <a:t>vračilo</a:t>
            </a:r>
            <a:r>
              <a:rPr lang="en-US" sz="1800" dirty="0"/>
              <a:t> </a:t>
            </a:r>
            <a:r>
              <a:rPr lang="en-US" sz="1800" dirty="0" err="1"/>
              <a:t>denarja</a:t>
            </a:r>
            <a:r>
              <a:rPr lang="en-US" sz="1800" dirty="0"/>
              <a:t>, </a:t>
            </a:r>
            <a:r>
              <a:rPr lang="en-US" sz="1800" dirty="0" err="1"/>
              <a:t>zamenjava</a:t>
            </a:r>
            <a:r>
              <a:rPr lang="en-US" sz="1800" dirty="0"/>
              <a:t> </a:t>
            </a:r>
            <a:r>
              <a:rPr lang="en-US" sz="1800" dirty="0" err="1"/>
              <a:t>izdelka</a:t>
            </a:r>
            <a:r>
              <a:rPr lang="en-US" sz="1800" dirty="0"/>
              <a:t>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drugačna</a:t>
            </a:r>
            <a:r>
              <a:rPr lang="en-US" sz="1800" dirty="0"/>
              <a:t> </a:t>
            </a:r>
            <a:r>
              <a:rPr lang="en-US" sz="1800" dirty="0" err="1"/>
              <a:t>rešitev</a:t>
            </a:r>
            <a:r>
              <a:rPr lang="en-US" sz="1800" dirty="0"/>
              <a:t>) in </a:t>
            </a:r>
            <a:r>
              <a:rPr lang="en-US" sz="1800" dirty="0" err="1"/>
              <a:t>doseči</a:t>
            </a:r>
            <a:r>
              <a:rPr lang="en-US" sz="1800" dirty="0"/>
              <a:t> </a:t>
            </a:r>
            <a:r>
              <a:rPr lang="en-US" sz="1800" dirty="0" err="1"/>
              <a:t>najboljši</a:t>
            </a:r>
            <a:r>
              <a:rPr lang="en-US" sz="1800" dirty="0"/>
              <a:t> </a:t>
            </a:r>
            <a:r>
              <a:rPr lang="en-US" sz="1800" dirty="0" err="1"/>
              <a:t>možni</a:t>
            </a:r>
            <a:r>
              <a:rPr lang="en-US" sz="1800" dirty="0"/>
              <a:t> </a:t>
            </a:r>
            <a:r>
              <a:rPr lang="en-US" sz="1800" dirty="0" err="1"/>
              <a:t>izid</a:t>
            </a:r>
            <a:r>
              <a:rPr lang="en-US" sz="1800" dirty="0"/>
              <a:t>.</a:t>
            </a:r>
            <a:endParaRPr lang="en-US" sz="1200" dirty="0"/>
          </a:p>
        </p:txBody>
      </p:sp>
      <p:sp>
        <p:nvSpPr>
          <p:cNvPr id="243" name="Google Shape;243;g32370f821f7_1_2">
            <a:extLst>
              <a:ext uri="{FF2B5EF4-FFF2-40B4-BE49-F238E27FC236}">
                <a16:creationId xmlns:a16="http://schemas.microsoft.com/office/drawing/2014/main" id="{9A65F703-81D2-B02D-8096-6E19FB5CDC04}"/>
              </a:ext>
            </a:extLst>
          </p:cNvPr>
          <p:cNvSpPr txBox="1"/>
          <p:nvPr/>
        </p:nvSpPr>
        <p:spPr>
          <a:xfrm>
            <a:off x="9436963" y="6351847"/>
            <a:ext cx="1911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AF804A-B312-A526-5312-A0FEAA80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1031873"/>
            <a:ext cx="10515600" cy="1631227"/>
          </a:xfrm>
        </p:spPr>
        <p:txBody>
          <a:bodyPr/>
          <a:lstStyle/>
          <a:p>
            <a:r>
              <a:rPr lang="sl-SI" sz="2400" dirty="0"/>
              <a:t>Enota 8</a:t>
            </a:r>
            <a:r>
              <a:rPr lang="sl-SI" dirty="0"/>
              <a:t/>
            </a:r>
            <a:br>
              <a:rPr lang="sl-SI" dirty="0"/>
            </a:br>
            <a:r>
              <a:rPr lang="en-US" dirty="0"/>
              <a:t>Kako </a:t>
            </a:r>
            <a:r>
              <a:rPr lang="en-US" dirty="0" err="1"/>
              <a:t>komuniciramo</a:t>
            </a:r>
            <a:r>
              <a:rPr lang="en-US" dirty="0"/>
              <a:t> s </a:t>
            </a:r>
            <a:r>
              <a:rPr lang="en-US" dirty="0" err="1"/>
              <a:t>službo</a:t>
            </a:r>
            <a:r>
              <a:rPr lang="en-US" dirty="0"/>
              <a:t> za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strankam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6E3E79-D2D6-4AA7-5BB4-6DBD119B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Kako </a:t>
            </a:r>
            <a:r>
              <a:rPr lang="en-US" dirty="0" err="1"/>
              <a:t>vzpostavimo</a:t>
            </a:r>
            <a:r>
              <a:rPr lang="en-US" dirty="0"/>
              <a:t> </a:t>
            </a:r>
            <a:r>
              <a:rPr lang="en-US" dirty="0" err="1"/>
              <a:t>stik</a:t>
            </a:r>
            <a:r>
              <a:rPr lang="en-US" dirty="0"/>
              <a:t> s </a:t>
            </a:r>
            <a:r>
              <a:rPr lang="en-US" dirty="0" err="1"/>
              <a:t>službo</a:t>
            </a:r>
            <a:r>
              <a:rPr lang="en-US" dirty="0"/>
              <a:t> za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strankam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9A5608-E5B6-FEF2-9F64-604E5624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1961414"/>
            <a:ext cx="7627369" cy="4262407"/>
          </a:xfrm>
        </p:spPr>
        <p:txBody>
          <a:bodyPr>
            <a:normAutofit fontScale="85000" lnSpcReduction="10000"/>
          </a:bodyPr>
          <a:lstStyle/>
          <a:p>
            <a:pPr marL="762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err="1"/>
              <a:t>Spoznajte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za </a:t>
            </a:r>
            <a:r>
              <a:rPr lang="en-US" dirty="0" err="1"/>
              <a:t>vzpostavljanje</a:t>
            </a:r>
            <a:r>
              <a:rPr lang="en-US" dirty="0"/>
              <a:t> </a:t>
            </a:r>
            <a:r>
              <a:rPr lang="en-US" dirty="0" err="1"/>
              <a:t>stika</a:t>
            </a:r>
            <a:r>
              <a:rPr lang="en-US" dirty="0"/>
              <a:t> s </a:t>
            </a:r>
            <a:r>
              <a:rPr lang="en-US" dirty="0" err="1"/>
              <a:t>službo</a:t>
            </a:r>
            <a:r>
              <a:rPr lang="en-US" dirty="0"/>
              <a:t> za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strankam</a:t>
            </a:r>
            <a:r>
              <a:rPr lang="en-US" dirty="0"/>
              <a:t>. </a:t>
            </a:r>
            <a:r>
              <a:rPr lang="en-US" dirty="0" err="1"/>
              <a:t>Večina</a:t>
            </a:r>
            <a:r>
              <a:rPr lang="en-US" dirty="0"/>
              <a:t> </a:t>
            </a:r>
            <a:r>
              <a:rPr lang="en-US" dirty="0" err="1"/>
              <a:t>spletnih</a:t>
            </a:r>
            <a:r>
              <a:rPr lang="en-US" dirty="0"/>
              <a:t> </a:t>
            </a:r>
            <a:r>
              <a:rPr lang="en-US" dirty="0" err="1"/>
              <a:t>trgovin</a:t>
            </a:r>
            <a:r>
              <a:rPr lang="en-US" dirty="0"/>
              <a:t> </a:t>
            </a:r>
            <a:r>
              <a:rPr lang="en-US" dirty="0" err="1"/>
              <a:t>ponuja</a:t>
            </a:r>
            <a:r>
              <a:rPr lang="en-US" dirty="0"/>
              <a:t> </a:t>
            </a:r>
            <a:r>
              <a:rPr lang="en-US" dirty="0" err="1"/>
              <a:t>različne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/>
              <a:t>Klepet</a:t>
            </a:r>
            <a:r>
              <a:rPr lang="en-US" b="1" dirty="0"/>
              <a:t> v </a:t>
            </a:r>
            <a:r>
              <a:rPr lang="en-US" b="1" dirty="0" err="1"/>
              <a:t>živo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takojšnja</a:t>
            </a:r>
            <a:r>
              <a:rPr lang="en-US" dirty="0"/>
              <a:t> </a:t>
            </a:r>
            <a:r>
              <a:rPr lang="en-US" dirty="0" err="1"/>
              <a:t>izmenjava</a:t>
            </a:r>
            <a:r>
              <a:rPr lang="en-US" dirty="0"/>
              <a:t> </a:t>
            </a:r>
            <a:r>
              <a:rPr lang="en-US" dirty="0" err="1"/>
              <a:t>sporočil</a:t>
            </a:r>
            <a:r>
              <a:rPr lang="en-US" dirty="0"/>
              <a:t> s </a:t>
            </a:r>
            <a:r>
              <a:rPr lang="en-US" dirty="0" err="1"/>
              <a:t>predstavnikom</a:t>
            </a:r>
            <a:r>
              <a:rPr lang="en-US" dirty="0"/>
              <a:t> </a:t>
            </a:r>
            <a:r>
              <a:rPr lang="en-US" dirty="0" err="1"/>
              <a:t>službe</a:t>
            </a:r>
            <a:r>
              <a:rPr lang="en-US" dirty="0"/>
              <a:t>, </a:t>
            </a:r>
            <a:r>
              <a:rPr lang="en-US" dirty="0" err="1"/>
              <a:t>običajno</a:t>
            </a:r>
            <a:r>
              <a:rPr lang="en-US" dirty="0"/>
              <a:t> </a:t>
            </a:r>
            <a:r>
              <a:rPr lang="en-US" dirty="0" err="1"/>
              <a:t>možna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spletnem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v </a:t>
            </a:r>
            <a:r>
              <a:rPr lang="en-US" dirty="0" err="1"/>
              <a:t>aplikaciji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E-</a:t>
            </a:r>
            <a:r>
              <a:rPr lang="en-US" b="1" dirty="0" err="1"/>
              <a:t>pošta</a:t>
            </a:r>
            <a:r>
              <a:rPr lang="en-US" b="1" dirty="0"/>
              <a:t>: </a:t>
            </a:r>
            <a:r>
              <a:rPr lang="en-US" dirty="0"/>
              <a:t>E-</a:t>
            </a:r>
            <a:r>
              <a:rPr lang="en-US" dirty="0" err="1"/>
              <a:t>poštni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 </a:t>
            </a:r>
            <a:r>
              <a:rPr lang="en-US" dirty="0" err="1"/>
              <a:t>službe</a:t>
            </a:r>
            <a:r>
              <a:rPr lang="en-US" dirty="0"/>
              <a:t> za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strankam</a:t>
            </a:r>
            <a:r>
              <a:rPr lang="en-US" dirty="0"/>
              <a:t> </a:t>
            </a:r>
            <a:r>
              <a:rPr lang="en-US" dirty="0" err="1"/>
              <a:t>poiščite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spletnem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 v </a:t>
            </a:r>
            <a:r>
              <a:rPr lang="en-US" dirty="0" err="1"/>
              <a:t>razdelku</a:t>
            </a:r>
            <a:r>
              <a:rPr lang="en-US" dirty="0"/>
              <a:t> “</a:t>
            </a:r>
            <a:r>
              <a:rPr lang="en-US" dirty="0" err="1"/>
              <a:t>Vzpostavite</a:t>
            </a:r>
            <a:r>
              <a:rPr lang="en-US" dirty="0"/>
              <a:t> </a:t>
            </a:r>
            <a:r>
              <a:rPr lang="en-US" dirty="0" err="1"/>
              <a:t>stik</a:t>
            </a:r>
            <a:r>
              <a:rPr lang="en-US" dirty="0"/>
              <a:t> z </a:t>
            </a:r>
            <a:r>
              <a:rPr lang="en-US" dirty="0" err="1"/>
              <a:t>nami</a:t>
            </a:r>
            <a:r>
              <a:rPr lang="en-US" dirty="0"/>
              <a:t>”.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/>
              <a:t>Pogovor</a:t>
            </a:r>
            <a:r>
              <a:rPr lang="en-US" b="1" dirty="0"/>
              <a:t> po </a:t>
            </a:r>
            <a:r>
              <a:rPr lang="en-US" b="1" dirty="0" err="1"/>
              <a:t>telefonu</a:t>
            </a:r>
            <a:r>
              <a:rPr lang="en-US" b="1" dirty="0"/>
              <a:t>: </a:t>
            </a:r>
            <a:r>
              <a:rPr lang="en-US" dirty="0" err="1"/>
              <a:t>Nekatere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 </a:t>
            </a: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dirty="0" err="1"/>
              <a:t>objavljeno</a:t>
            </a:r>
            <a:r>
              <a:rPr lang="en-US" dirty="0"/>
              <a:t> </a:t>
            </a:r>
            <a:r>
              <a:rPr lang="en-US" dirty="0" err="1"/>
              <a:t>telefonsko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 za </a:t>
            </a:r>
            <a:r>
              <a:rPr lang="en-US" dirty="0" err="1"/>
              <a:t>neposredni</a:t>
            </a:r>
            <a:r>
              <a:rPr lang="en-US" dirty="0"/>
              <a:t> </a:t>
            </a:r>
            <a:r>
              <a:rPr lang="en-US" dirty="0" err="1"/>
              <a:t>stik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err="1"/>
              <a:t>Družbeni</a:t>
            </a:r>
            <a:r>
              <a:rPr lang="en-US" b="1" dirty="0"/>
              <a:t> </a:t>
            </a:r>
            <a:r>
              <a:rPr lang="en-US" b="1" dirty="0" err="1"/>
              <a:t>mediji</a:t>
            </a:r>
            <a:r>
              <a:rPr lang="en-US" b="1" dirty="0"/>
              <a:t>: </a:t>
            </a:r>
            <a:r>
              <a:rPr lang="en-US" dirty="0" err="1"/>
              <a:t>Nekatera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 </a:t>
            </a:r>
            <a:r>
              <a:rPr lang="en-US" dirty="0" err="1"/>
              <a:t>ponujajo</a:t>
            </a:r>
            <a:r>
              <a:rPr lang="en-US" dirty="0"/>
              <a:t>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 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računov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družbenih</a:t>
            </a:r>
            <a:r>
              <a:rPr lang="en-US" dirty="0"/>
              <a:t> </a:t>
            </a:r>
            <a:r>
              <a:rPr lang="en-US" dirty="0" err="1"/>
              <a:t>omrežjih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Facebooku</a:t>
            </a:r>
            <a:r>
              <a:rPr lang="en-US" dirty="0"/>
              <a:t>, </a:t>
            </a:r>
            <a:r>
              <a:rPr lang="en-US" dirty="0" err="1"/>
              <a:t>Twitterju</a:t>
            </a:r>
            <a:r>
              <a:rPr lang="en-US" dirty="0"/>
              <a:t>).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l-GR" dirty="0"/>
          </a:p>
        </p:txBody>
      </p:sp>
      <p:pic>
        <p:nvPicPr>
          <p:cNvPr id="15362" name="Picture 2" descr="Hand drawn crm illustration">
            <a:extLst>
              <a:ext uri="{FF2B5EF4-FFF2-40B4-BE49-F238E27FC236}">
                <a16:creationId xmlns:a16="http://schemas.microsoft.com/office/drawing/2014/main" id="{0AE04877-BC19-473D-B8ED-3843698E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2" y="1738600"/>
            <a:ext cx="3830927" cy="38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12E548-C567-4998-BC2E-55DCED965139}"/>
              </a:ext>
            </a:extLst>
          </p:cNvPr>
          <p:cNvSpPr txBox="1"/>
          <p:nvPr/>
        </p:nvSpPr>
        <p:spPr>
          <a:xfrm>
            <a:off x="5299363" y="6223821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</a:t>
            </a: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679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F54776-1711-2813-689D-1E59F1FF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6200"/>
            <a:r>
              <a:rPr lang="en-US" dirty="0"/>
              <a:t>JASNO OPIŠITE</a:t>
            </a:r>
            <a:r>
              <a:rPr lang="en-US" b="1" dirty="0"/>
              <a:t> </a:t>
            </a:r>
            <a:r>
              <a:rPr lang="en-US" dirty="0"/>
              <a:t>SVOJO TEŽAVO</a:t>
            </a:r>
            <a:r>
              <a:rPr lang="en-US" b="1" dirty="0"/>
              <a:t>!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0655B0C-5E94-7D4F-742E-E6E87A527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7053847" cy="3941326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Bodite </a:t>
            </a:r>
            <a:r>
              <a:rPr lang="en-US" b="1" dirty="0" err="1"/>
              <a:t>natančni</a:t>
            </a:r>
            <a:r>
              <a:rPr lang="en-US" b="1" dirty="0"/>
              <a:t>: </a:t>
            </a:r>
            <a:r>
              <a:rPr lang="en-US" dirty="0"/>
              <a:t>Ko se </a:t>
            </a:r>
            <a:r>
              <a:rPr lang="en-US" dirty="0" err="1"/>
              <a:t>obračate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službo</a:t>
            </a:r>
            <a:r>
              <a:rPr lang="en-US" dirty="0"/>
              <a:t> za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strankam</a:t>
            </a:r>
            <a:r>
              <a:rPr lang="en-US" dirty="0"/>
              <a:t>, </a:t>
            </a:r>
            <a:r>
              <a:rPr lang="en-US" dirty="0" err="1"/>
              <a:t>natančno</a:t>
            </a:r>
            <a:r>
              <a:rPr lang="en-US" dirty="0"/>
              <a:t> </a:t>
            </a:r>
            <a:r>
              <a:rPr lang="en-US" dirty="0" err="1"/>
              <a:t>pojasnite</a:t>
            </a:r>
            <a:r>
              <a:rPr lang="en-US" dirty="0"/>
              <a:t> </a:t>
            </a:r>
            <a:r>
              <a:rPr lang="en-US" dirty="0" err="1"/>
              <a:t>svojo</a:t>
            </a:r>
            <a:r>
              <a:rPr lang="en-US" dirty="0"/>
              <a:t> </a:t>
            </a:r>
            <a:r>
              <a:rPr lang="en-US" dirty="0" err="1"/>
              <a:t>težavo</a:t>
            </a:r>
            <a:r>
              <a:rPr lang="en-US" dirty="0"/>
              <a:t>. </a:t>
            </a:r>
            <a:r>
              <a:rPr lang="en-US" dirty="0" err="1"/>
              <a:t>Posredujte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bistvene</a:t>
            </a:r>
            <a:r>
              <a:rPr lang="en-US" dirty="0"/>
              <a:t> 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so:</a:t>
            </a:r>
          </a:p>
          <a:p>
            <a:pPr lvl="1"/>
            <a:r>
              <a:rPr lang="en-US" dirty="0" err="1"/>
              <a:t>Številka</a:t>
            </a:r>
            <a:r>
              <a:rPr lang="en-US" dirty="0"/>
              <a:t> </a:t>
            </a:r>
            <a:r>
              <a:rPr lang="en-US" dirty="0" err="1"/>
              <a:t>naročila</a:t>
            </a:r>
            <a:endParaRPr lang="en-US"/>
          </a:p>
          <a:p>
            <a:pPr lvl="1"/>
            <a:r>
              <a:rPr lang="en-US" dirty="0"/>
              <a:t>Ime </a:t>
            </a:r>
            <a:r>
              <a:rPr lang="en-US" err="1"/>
              <a:t>izdelka</a:t>
            </a:r>
            <a:r>
              <a:rPr lang="en-US" dirty="0"/>
              <a:t> in </a:t>
            </a:r>
            <a:r>
              <a:rPr lang="en-US" err="1"/>
              <a:t>opis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Datum </a:t>
            </a:r>
            <a:r>
              <a:rPr lang="en-US" dirty="0" err="1"/>
              <a:t>nakupa</a:t>
            </a:r>
            <a:endParaRPr lang="en-US"/>
          </a:p>
          <a:p>
            <a:pPr lvl="1"/>
            <a:r>
              <a:rPr lang="en-US" dirty="0"/>
              <a:t>Jasna </a:t>
            </a:r>
            <a:r>
              <a:rPr lang="en-US" dirty="0" err="1"/>
              <a:t>razlaga</a:t>
            </a:r>
            <a:r>
              <a:rPr lang="en-US" dirty="0"/>
              <a:t> </a:t>
            </a:r>
            <a:r>
              <a:rPr lang="en-US" dirty="0" err="1"/>
              <a:t>težave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"</a:t>
            </a:r>
            <a:r>
              <a:rPr lang="en-US" dirty="0" err="1"/>
              <a:t>Izdelek</a:t>
            </a:r>
            <a:r>
              <a:rPr lang="en-US" dirty="0"/>
              <a:t> je </a:t>
            </a:r>
            <a:r>
              <a:rPr lang="en-US" dirty="0" err="1"/>
              <a:t>prispel</a:t>
            </a:r>
            <a:r>
              <a:rPr lang="en-US" dirty="0"/>
              <a:t> </a:t>
            </a:r>
            <a:r>
              <a:rPr lang="en-US" dirty="0" err="1"/>
              <a:t>poškodovan</a:t>
            </a:r>
            <a:r>
              <a:rPr lang="en-US" dirty="0"/>
              <a:t>" </a:t>
            </a:r>
            <a:r>
              <a:rPr lang="en-US" dirty="0" err="1"/>
              <a:t>ali</a:t>
            </a:r>
            <a:r>
              <a:rPr lang="en-US" dirty="0"/>
              <a:t> "</a:t>
            </a:r>
            <a:r>
              <a:rPr lang="en-US" dirty="0" err="1"/>
              <a:t>Prejel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napačno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")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1E480-5AC5-45D1-A2CC-72E79913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17" y="2324402"/>
            <a:ext cx="3650673" cy="3650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062C0B-981C-4028-93C7-AC0E543C541A}"/>
              </a:ext>
            </a:extLst>
          </p:cNvPr>
          <p:cNvSpPr txBox="1"/>
          <p:nvPr/>
        </p:nvSpPr>
        <p:spPr>
          <a:xfrm>
            <a:off x="5529847" y="6190005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870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en-US" sz="2200" dirty="0" err="1"/>
              <a:t>Enota</a:t>
            </a:r>
            <a:r>
              <a:rPr lang="en-US" sz="2200" dirty="0"/>
              <a:t> 1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err="1"/>
              <a:t>Uvod</a:t>
            </a: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2"/>
          </p:nvPr>
        </p:nvSpPr>
        <p:spPr>
          <a:xfrm>
            <a:off x="557995" y="2589918"/>
            <a:ext cx="72228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None/>
            </a:pPr>
            <a:r>
              <a:rPr lang="en-US" sz="2000"/>
              <a:t>Ob </a:t>
            </a:r>
            <a:r>
              <a:rPr lang="en-US" sz="2000" err="1"/>
              <a:t>zaključku</a:t>
            </a:r>
            <a:r>
              <a:rPr lang="en-US" sz="2000"/>
              <a:t> </a:t>
            </a:r>
            <a:r>
              <a:rPr lang="en-US" sz="2000" err="1"/>
              <a:t>te</a:t>
            </a:r>
            <a:r>
              <a:rPr lang="en-US" sz="2000"/>
              <a:t> </a:t>
            </a:r>
            <a:r>
              <a:rPr lang="en-US" sz="2000" err="1"/>
              <a:t>enote</a:t>
            </a:r>
            <a:r>
              <a:rPr lang="en-US" sz="2000"/>
              <a:t> </a:t>
            </a:r>
            <a:r>
              <a:rPr lang="en-US" sz="2000" err="1"/>
              <a:t>boste</a:t>
            </a:r>
            <a:r>
              <a:rPr lang="en-US" sz="2000"/>
              <a:t> </a:t>
            </a:r>
            <a:r>
              <a:rPr lang="en-US" sz="2000" err="1"/>
              <a:t>seznanjeni</a:t>
            </a:r>
            <a:r>
              <a:rPr lang="en-US" sz="2000"/>
              <a:t> </a:t>
            </a:r>
            <a:endParaRPr lang="en-US"/>
          </a:p>
          <a:p>
            <a:pPr marL="228600" indent="-224790">
              <a:spcBef>
                <a:spcPts val="1200"/>
              </a:spcBef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n-US" sz="2000" dirty="0"/>
              <a:t>z </a:t>
            </a:r>
            <a:r>
              <a:rPr lang="en-US" sz="2000" dirty="0" err="1"/>
              <a:t>učnimi</a:t>
            </a:r>
            <a:r>
              <a:rPr lang="en-US" sz="2000" dirty="0"/>
              <a:t> </a:t>
            </a:r>
            <a:r>
              <a:rPr lang="en-US" sz="2000" dirty="0" err="1"/>
              <a:t>cilji</a:t>
            </a:r>
            <a:r>
              <a:rPr lang="en-US" sz="2000" dirty="0"/>
              <a:t> in </a:t>
            </a:r>
            <a:r>
              <a:rPr lang="en-US" sz="2000" dirty="0" err="1"/>
              <a:t>vsebino</a:t>
            </a:r>
            <a:r>
              <a:rPr lang="en-US" sz="2000" dirty="0"/>
              <a:t> </a:t>
            </a:r>
            <a:r>
              <a:rPr lang="en-US" sz="2000" dirty="0" err="1"/>
              <a:t>usposabljanja</a:t>
            </a:r>
            <a:r>
              <a:rPr lang="en-US" sz="2000" dirty="0"/>
              <a:t> v 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modulu</a:t>
            </a:r>
            <a:r>
              <a:rPr lang="en-US" sz="2000" dirty="0"/>
              <a:t>,</a:t>
            </a:r>
            <a:endParaRPr dirty="0"/>
          </a:p>
          <a:p>
            <a:pPr marL="228600" indent="-224790">
              <a:spcBef>
                <a:spcPts val="1200"/>
              </a:spcBef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n-US" sz="2000" dirty="0"/>
              <a:t>z </a:t>
            </a:r>
            <a:r>
              <a:rPr lang="en-US" sz="2000" dirty="0" err="1"/>
              <a:t>uporabljeno</a:t>
            </a:r>
            <a:r>
              <a:rPr lang="en-US" sz="2000" dirty="0"/>
              <a:t> </a:t>
            </a:r>
            <a:r>
              <a:rPr lang="en-US" sz="2000" dirty="0" err="1"/>
              <a:t>metodologijo</a:t>
            </a:r>
            <a:r>
              <a:rPr lang="en-US" sz="2000" dirty="0"/>
              <a:t> </a:t>
            </a:r>
            <a:r>
              <a:rPr lang="en-US" sz="2000" dirty="0" err="1"/>
              <a:t>usposabljanja</a:t>
            </a:r>
            <a:r>
              <a:rPr lang="en-US" sz="2000" dirty="0"/>
              <a:t> in s </a:t>
            </a:r>
            <a:r>
              <a:rPr lang="en-US" sz="2000" dirty="0" err="1"/>
              <a:t>trajanjem</a:t>
            </a:r>
            <a:r>
              <a:rPr lang="en-US" sz="2000" dirty="0"/>
              <a:t> </a:t>
            </a:r>
            <a:r>
              <a:rPr lang="en-US" sz="2000" dirty="0" err="1"/>
              <a:t>tega</a:t>
            </a:r>
            <a:r>
              <a:rPr lang="en-US" sz="2000" dirty="0"/>
              <a:t> </a:t>
            </a:r>
            <a:r>
              <a:rPr lang="en-US" sz="2000" dirty="0" err="1"/>
              <a:t>modula</a:t>
            </a:r>
            <a:r>
              <a:rPr lang="en-US" sz="2000" dirty="0"/>
              <a:t>.</a:t>
            </a:r>
            <a:endParaRPr sz="2000" dirty="0"/>
          </a:p>
        </p:txBody>
      </p:sp>
      <p:pic>
        <p:nvPicPr>
          <p:cNvPr id="130" name="Google Shape;130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199449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5B108B-77DA-AF80-1CAB-E622CCD0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Vedeti</a:t>
            </a:r>
            <a:r>
              <a:rPr lang="en-US" dirty="0"/>
              <a:t> </a:t>
            </a:r>
            <a:r>
              <a:rPr lang="en-US" dirty="0" err="1"/>
              <a:t>morate</a:t>
            </a:r>
            <a:r>
              <a:rPr lang="en-US" dirty="0"/>
              <a:t>, </a:t>
            </a:r>
            <a:r>
              <a:rPr lang="en-US" dirty="0" err="1"/>
              <a:t>kakšno</a:t>
            </a:r>
            <a:r>
              <a:rPr lang="en-US" dirty="0"/>
              <a:t> </a:t>
            </a:r>
            <a:r>
              <a:rPr lang="en-US" dirty="0" err="1"/>
              <a:t>rešitev</a:t>
            </a:r>
            <a:r>
              <a:rPr lang="en-US" dirty="0"/>
              <a:t> </a:t>
            </a:r>
            <a:r>
              <a:rPr lang="en-US" dirty="0" err="1"/>
              <a:t>želite</a:t>
            </a:r>
            <a:endParaRPr lang="el-GR" dirty="0" err="1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35EF40-92BD-B785-B2C6-0D20C224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7118501" cy="3941326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Preden se </a:t>
            </a:r>
            <a:r>
              <a:rPr lang="en-US" dirty="0" err="1"/>
              <a:t>obrnete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službo</a:t>
            </a:r>
            <a:r>
              <a:rPr lang="en-US" dirty="0"/>
              <a:t> za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strankam</a:t>
            </a:r>
            <a:r>
              <a:rPr lang="en-US" dirty="0"/>
              <a:t>, se </a:t>
            </a:r>
            <a:r>
              <a:rPr lang="en-US" dirty="0" err="1"/>
              <a:t>odločite</a:t>
            </a:r>
            <a:r>
              <a:rPr lang="en-US" dirty="0"/>
              <a:t>, </a:t>
            </a:r>
            <a:r>
              <a:rPr lang="en-US" dirty="0" err="1"/>
              <a:t>kakšno</a:t>
            </a:r>
            <a:r>
              <a:rPr lang="en-US" dirty="0"/>
              <a:t> </a:t>
            </a:r>
            <a:r>
              <a:rPr lang="en-US" dirty="0" err="1"/>
              <a:t>rešitev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. Med </a:t>
            </a:r>
            <a:r>
              <a:rPr lang="en-US" dirty="0" err="1"/>
              <a:t>običajnimi</a:t>
            </a:r>
            <a:r>
              <a:rPr lang="en-US" dirty="0"/>
              <a:t> </a:t>
            </a:r>
            <a:r>
              <a:rPr lang="en-US" dirty="0" err="1"/>
              <a:t>možnostmi</a:t>
            </a:r>
            <a:r>
              <a:rPr lang="en-US" dirty="0"/>
              <a:t> so:</a:t>
            </a:r>
          </a:p>
          <a:p>
            <a:r>
              <a:rPr lang="en-US" dirty="0" err="1"/>
              <a:t>Vračilo</a:t>
            </a:r>
            <a:r>
              <a:rPr lang="en-US" dirty="0"/>
              <a:t> </a:t>
            </a:r>
            <a:r>
              <a:rPr lang="en-US" dirty="0" err="1"/>
              <a:t>denarja</a:t>
            </a:r>
            <a:endParaRPr lang="en-US" dirty="0"/>
          </a:p>
          <a:p>
            <a:r>
              <a:rPr lang="en-US" dirty="0" err="1"/>
              <a:t>Zamenjava</a:t>
            </a:r>
            <a:r>
              <a:rPr lang="en-US" dirty="0"/>
              <a:t> </a:t>
            </a:r>
            <a:r>
              <a:rPr lang="en-US" dirty="0" err="1"/>
              <a:t>izdelka</a:t>
            </a:r>
            <a:endParaRPr lang="en-US" dirty="0"/>
          </a:p>
          <a:p>
            <a:r>
              <a:rPr lang="en-US" dirty="0" err="1"/>
              <a:t>Dobropis</a:t>
            </a:r>
            <a:r>
              <a:rPr lang="en-US" dirty="0"/>
              <a:t> </a:t>
            </a:r>
            <a:r>
              <a:rPr lang="en-US" dirty="0" err="1"/>
              <a:t>trgovine</a:t>
            </a:r>
            <a:endParaRPr lang="en-US" dirty="0"/>
          </a:p>
          <a:p>
            <a:r>
              <a:rPr lang="en-US" dirty="0" err="1"/>
              <a:t>Navodila</a:t>
            </a:r>
            <a:r>
              <a:rPr lang="en-US" dirty="0"/>
              <a:t> za </a:t>
            </a:r>
            <a:r>
              <a:rPr lang="en-US" dirty="0" err="1"/>
              <a:t>vračilo</a:t>
            </a:r>
            <a:r>
              <a:rPr lang="en-US" dirty="0"/>
              <a:t> </a:t>
            </a:r>
            <a:r>
              <a:rPr lang="en-US" dirty="0" err="1"/>
              <a:t>izdelka</a:t>
            </a:r>
            <a:endParaRPr lang="el-GR" dirty="0" err="1"/>
          </a:p>
        </p:txBody>
      </p:sp>
      <p:pic>
        <p:nvPicPr>
          <p:cNvPr id="16388" name="Picture 4" descr="App monetization abstract concept illustration">
            <a:extLst>
              <a:ext uri="{FF2B5EF4-FFF2-40B4-BE49-F238E27FC236}">
                <a16:creationId xmlns:a16="http://schemas.microsoft.com/office/drawing/2014/main" id="{314F7412-2182-4984-A9D0-A9A54B7B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72" y="1422839"/>
            <a:ext cx="4629728" cy="46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5048AD-E98F-4FD4-AE02-9B899B051BCD}"/>
              </a:ext>
            </a:extLst>
          </p:cNvPr>
          <p:cNvSpPr txBox="1"/>
          <p:nvPr/>
        </p:nvSpPr>
        <p:spPr>
          <a:xfrm>
            <a:off x="5384800" y="5921762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5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505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FAEAF0-018B-507F-9985-5AF472D5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Načini</a:t>
            </a:r>
            <a:r>
              <a:rPr lang="en-US" dirty="0"/>
              <a:t> </a:t>
            </a:r>
            <a:r>
              <a:rPr lang="en-US" dirty="0" err="1"/>
              <a:t>vračanja</a:t>
            </a:r>
            <a:r>
              <a:rPr lang="en-US" dirty="0"/>
              <a:t> </a:t>
            </a:r>
            <a:r>
              <a:rPr lang="en-US" dirty="0" err="1"/>
              <a:t>denarja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378AB5D-014F-CC38-2763-5D14F8808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777" y="2330868"/>
            <a:ext cx="7075107" cy="3926949"/>
          </a:xfrm>
        </p:spPr>
        <p:txBody>
          <a:bodyPr>
            <a:normAutofit/>
          </a:bodyPr>
          <a:lstStyle/>
          <a:p>
            <a:pPr marL="76200" indent="0">
              <a:buNone/>
            </a:pPr>
            <a:r>
              <a:rPr lang="en-US" dirty="0" err="1"/>
              <a:t>Poučite</a:t>
            </a:r>
            <a:r>
              <a:rPr lang="en-US" dirty="0"/>
              <a:t> se,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trgovina</a:t>
            </a:r>
            <a:r>
              <a:rPr lang="en-US" dirty="0"/>
              <a:t> </a:t>
            </a:r>
            <a:r>
              <a:rPr lang="en-US" dirty="0" err="1"/>
              <a:t>izpelje</a:t>
            </a:r>
            <a:r>
              <a:rPr lang="en-US" dirty="0"/>
              <a:t> </a:t>
            </a:r>
            <a:r>
              <a:rPr lang="en-US" b="1" dirty="0" err="1"/>
              <a:t>vračilo</a:t>
            </a:r>
            <a:r>
              <a:rPr lang="en-US" b="1" dirty="0"/>
              <a:t> </a:t>
            </a:r>
            <a:r>
              <a:rPr lang="en-US" b="1" dirty="0" err="1"/>
              <a:t>denarja</a:t>
            </a:r>
            <a:r>
              <a:rPr lang="en-US" dirty="0"/>
              <a:t>. </a:t>
            </a:r>
          </a:p>
          <a:p>
            <a:pPr marL="76200" indent="0">
              <a:buNone/>
            </a:pPr>
            <a:r>
              <a:rPr lang="en-US" dirty="0" err="1"/>
              <a:t>Običajna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:</a:t>
            </a:r>
          </a:p>
          <a:p>
            <a:r>
              <a:rPr lang="en-US" b="1" dirty="0" err="1"/>
              <a:t>Prvotni</a:t>
            </a:r>
            <a:r>
              <a:rPr lang="en-US" b="1" dirty="0"/>
              <a:t> </a:t>
            </a:r>
            <a:r>
              <a:rPr lang="en-US" b="1" dirty="0" err="1"/>
              <a:t>plačilni</a:t>
            </a:r>
            <a:r>
              <a:rPr lang="en-US" b="1" dirty="0"/>
              <a:t> </a:t>
            </a:r>
            <a:r>
              <a:rPr lang="en-US" b="1" dirty="0" err="1"/>
              <a:t>način</a:t>
            </a:r>
            <a:r>
              <a:rPr lang="en-US" dirty="0"/>
              <a:t>: </a:t>
            </a:r>
            <a:r>
              <a:rPr lang="en-US" dirty="0" err="1"/>
              <a:t>Vračilo</a:t>
            </a:r>
            <a:r>
              <a:rPr lang="en-US" dirty="0"/>
              <a:t> se </a:t>
            </a:r>
            <a:r>
              <a:rPr lang="en-US" dirty="0" err="1"/>
              <a:t>nakaže</a:t>
            </a:r>
            <a:r>
              <a:rPr lang="en-US" dirty="0"/>
              <a:t> </a:t>
            </a:r>
            <a:r>
              <a:rPr lang="en-US" dirty="0" err="1"/>
              <a:t>nazaj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kreditno</a:t>
            </a:r>
            <a:r>
              <a:rPr lang="en-US" dirty="0"/>
              <a:t> </a:t>
            </a:r>
            <a:r>
              <a:rPr lang="en-US" dirty="0" err="1"/>
              <a:t>kartico</a:t>
            </a:r>
            <a:r>
              <a:rPr lang="en-US" dirty="0"/>
              <a:t>, PayPal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bančni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.</a:t>
            </a:r>
          </a:p>
          <a:p>
            <a:r>
              <a:rPr lang="en-US" b="1" dirty="0" err="1"/>
              <a:t>Dobropis</a:t>
            </a:r>
            <a:r>
              <a:rPr lang="en-US" b="1" dirty="0"/>
              <a:t> </a:t>
            </a:r>
            <a:r>
              <a:rPr lang="en-US" b="1" dirty="0" err="1"/>
              <a:t>trgovine</a:t>
            </a:r>
            <a:r>
              <a:rPr lang="en-US" dirty="0"/>
              <a:t>: </a:t>
            </a:r>
            <a:r>
              <a:rPr lang="en-US" dirty="0" err="1"/>
              <a:t>Nekatere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  <a:r>
              <a:rPr lang="en-US" dirty="0" err="1"/>
              <a:t>ponujajo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dobropisa</a:t>
            </a:r>
            <a:r>
              <a:rPr lang="en-US" dirty="0"/>
              <a:t>, ne pa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neposrednega</a:t>
            </a:r>
            <a:r>
              <a:rPr lang="en-US" dirty="0"/>
              <a:t> </a:t>
            </a:r>
            <a:r>
              <a:rPr lang="en-US" dirty="0" err="1"/>
              <a:t>vračila</a:t>
            </a:r>
            <a:r>
              <a:rPr lang="en-US" dirty="0"/>
              <a:t> </a:t>
            </a:r>
            <a:r>
              <a:rPr lang="en-US" dirty="0" err="1"/>
              <a:t>denarja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pic>
        <p:nvPicPr>
          <p:cNvPr id="4" name="Picture 2" descr="E shopping cartoon web icon. Online store, cashback service, money returning. Financial refund idea. Return on investment. Internet income. Vector isolated concept metaphor illustration">
            <a:extLst>
              <a:ext uri="{FF2B5EF4-FFF2-40B4-BE49-F238E27FC236}">
                <a16:creationId xmlns:a16="http://schemas.microsoft.com/office/drawing/2014/main" id="{C7BF9CE5-AD74-401D-97A1-79737C71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1635125"/>
            <a:ext cx="4054763" cy="40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812EF-EE8C-4ACF-A15F-DE2D2BC76EC9}"/>
              </a:ext>
            </a:extLst>
          </p:cNvPr>
          <p:cNvSpPr txBox="1"/>
          <p:nvPr/>
        </p:nvSpPr>
        <p:spPr>
          <a:xfrm>
            <a:off x="5388264" y="6116495"/>
            <a:ext cx="609600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buSzPts val="1000"/>
            </a:pPr>
            <a:r>
              <a:rPr lang="en-US" sz="105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 Freepik</a:t>
            </a:r>
            <a:endParaRPr lang="en-U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3404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sz="4000">
              <a:solidFill>
                <a:srgbClr val="515280"/>
              </a:solidFill>
            </a:endParaRPr>
          </a:p>
          <a:p>
            <a:pPr marL="0" indent="0" algn="ctr">
              <a:spcBef>
                <a:spcPts val="1200"/>
              </a:spcBef>
              <a:buSzPts val="5400"/>
              <a:buNone/>
            </a:pPr>
            <a:r>
              <a:rPr lang="en-US" sz="5400" dirty="0" err="1">
                <a:solidFill>
                  <a:srgbClr val="515280"/>
                </a:solidFill>
              </a:rPr>
              <a:t>Preverite</a:t>
            </a:r>
            <a:r>
              <a:rPr lang="en-US" sz="5400" dirty="0">
                <a:solidFill>
                  <a:srgbClr val="515280"/>
                </a:solidFill>
              </a:rPr>
              <a:t> </a:t>
            </a:r>
            <a:r>
              <a:rPr lang="en-US" sz="5400" dirty="0" err="1">
                <a:solidFill>
                  <a:srgbClr val="515280"/>
                </a:solidFill>
              </a:rPr>
              <a:t>svoje</a:t>
            </a:r>
            <a:r>
              <a:rPr lang="en-US" sz="5400" dirty="0">
                <a:solidFill>
                  <a:srgbClr val="515280"/>
                </a:solidFill>
              </a:rPr>
              <a:t> </a:t>
            </a:r>
            <a:r>
              <a:rPr lang="en-US" sz="5400" dirty="0" err="1">
                <a:solidFill>
                  <a:srgbClr val="515280"/>
                </a:solidFill>
              </a:rPr>
              <a:t>znanje</a:t>
            </a:r>
            <a:r>
              <a:rPr lang="en-US" sz="5400" dirty="0">
                <a:solidFill>
                  <a:srgbClr val="515280"/>
                </a:solidFill>
              </a:rPr>
              <a:t>!</a:t>
            </a:r>
            <a:endParaRPr sz="5400" dirty="0">
              <a:solidFill>
                <a:srgbClr val="515280"/>
              </a:solidFill>
            </a:endParaRPr>
          </a:p>
        </p:txBody>
      </p:sp>
      <p:pic>
        <p:nvPicPr>
          <p:cNvPr id="512" name="Google Shape;512;p5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2"/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Kako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ustvarimo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močno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geslo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1596414" y="2098026"/>
            <a:ext cx="267005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9A89CFD-0887-CC9F-635A-E3545857C844}"/>
              </a:ext>
            </a:extLst>
          </p:cNvPr>
          <p:cNvSpPr/>
          <p:nvPr/>
        </p:nvSpPr>
        <p:spPr>
          <a:xfrm>
            <a:off x="6054681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Uporabimo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samo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številke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CC734BE-6B3C-691C-AADF-BF79307E99D6}"/>
              </a:ext>
            </a:extLst>
          </p:cNvPr>
          <p:cNvSpPr/>
          <p:nvPr/>
        </p:nvSpPr>
        <p:spPr>
          <a:xfrm>
            <a:off x="2105025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Uporabimo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svoje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rojstni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datum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E4D167C-726B-B889-7A74-7D394CAC832E}"/>
              </a:ext>
            </a:extLst>
          </p:cNvPr>
          <p:cNvSpPr/>
          <p:nvPr/>
        </p:nvSpPr>
        <p:spPr>
          <a:xfrm>
            <a:off x="6054681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D. </a:t>
            </a:r>
            <a:r>
              <a:rPr lang="en-US" sz="1800" dirty="0" err="1">
                <a:latin typeface="Calibri"/>
                <a:cs typeface="Calibri"/>
              </a:rPr>
              <a:t>Uporabimo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kombinacijo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črk</a:t>
            </a:r>
            <a:r>
              <a:rPr lang="en-US" sz="1800" dirty="0">
                <a:latin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cs typeface="Calibri"/>
              </a:rPr>
              <a:t>številk</a:t>
            </a:r>
            <a:r>
              <a:rPr lang="en-US" sz="1800" dirty="0">
                <a:latin typeface="Calibri"/>
                <a:cs typeface="Calibri"/>
              </a:rPr>
              <a:t> in </a:t>
            </a:r>
            <a:r>
              <a:rPr lang="en-US" sz="1800" dirty="0" err="1">
                <a:latin typeface="Calibri"/>
                <a:cs typeface="Calibri"/>
              </a:rPr>
              <a:t>posebnih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znakov</a:t>
            </a:r>
            <a:r>
              <a:rPr lang="en-US" sz="1800" dirty="0">
                <a:latin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cs typeface="Calibri"/>
              </a:rPr>
              <a:t>kar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zagotavlja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varnost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E3CDDB2-2A64-8C6F-5460-4B622AC0685B}"/>
              </a:ext>
            </a:extLst>
          </p:cNvPr>
          <p:cNvSpPr/>
          <p:nvPr/>
        </p:nvSpPr>
        <p:spPr>
          <a:xfrm>
            <a:off x="2105025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Uporabimo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velike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črke</a:t>
            </a:r>
            <a:endParaRPr lang="en-US" sz="1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7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Kateri je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najobičajnejši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način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spletnega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plačevanja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1842220" y="2171768"/>
            <a:ext cx="24242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0C83276-2BC8-ACB3-BA95-EE8AFAFEC193}"/>
              </a:ext>
            </a:extLst>
          </p:cNvPr>
          <p:cNvSpPr/>
          <p:nvPr/>
        </p:nvSpPr>
        <p:spPr>
          <a:xfrm>
            <a:off x="2112607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A.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gotovino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dostavi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4C78568-0337-FBC1-C01F-3DA8602F689D}"/>
              </a:ext>
            </a:extLst>
          </p:cNvPr>
          <p:cNvSpPr/>
          <p:nvPr/>
        </p:nvSpPr>
        <p:spPr>
          <a:xfrm>
            <a:off x="6141682" y="27717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Plačilo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prek</a:t>
            </a:r>
            <a:r>
              <a:rPr lang="en-US" sz="1800" dirty="0">
                <a:latin typeface="Calibri"/>
                <a:ea typeface="Calibri"/>
                <a:cs typeface="Calibri"/>
              </a:rPr>
              <a:t> POS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terminala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na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paketomatu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7F124D3-31B9-9FB1-4294-7CE8B04F7576}"/>
              </a:ext>
            </a:extLst>
          </p:cNvPr>
          <p:cNvSpPr/>
          <p:nvPr/>
        </p:nvSpPr>
        <p:spPr>
          <a:xfrm>
            <a:off x="2112607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C.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Kreditna</a:t>
            </a:r>
            <a:r>
              <a:rPr lang="en-US" sz="1800" dirty="0">
                <a:latin typeface="Calibri"/>
                <a:cs typeface="Calibri"/>
                <a:sym typeface="Calibri"/>
              </a:rPr>
              <a:t>/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debetna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kartica</a:t>
            </a:r>
            <a:r>
              <a:rPr lang="en-US" sz="1800" dirty="0">
                <a:latin typeface="Calibri"/>
                <a:cs typeface="Calibri"/>
                <a:sym typeface="Calibri"/>
              </a:rPr>
              <a:t> in PayPal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7360779-6671-9A06-B51A-0CB4228444F4}"/>
              </a:ext>
            </a:extLst>
          </p:cNvPr>
          <p:cNvSpPr/>
          <p:nvPr/>
        </p:nvSpPr>
        <p:spPr>
          <a:xfrm>
            <a:off x="6141682" y="40195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Plačilo</a:t>
            </a:r>
            <a:r>
              <a:rPr lang="en-US" sz="1800" dirty="0">
                <a:latin typeface="Calibri"/>
                <a:ea typeface="Calibri"/>
                <a:cs typeface="Calibri"/>
              </a:rPr>
              <a:t> z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darilnimi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karticami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ali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vavčerji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Kaj od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naštetega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 je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znak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morebitne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goljufije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1780769" y="2085736"/>
            <a:ext cx="24856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0D38FB5-F031-A5D2-DF37-65B697FA4727}"/>
              </a:ext>
            </a:extLst>
          </p:cNvPr>
          <p:cNvSpPr/>
          <p:nvPr/>
        </p:nvSpPr>
        <p:spPr>
          <a:xfrm>
            <a:off x="2112607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Spletno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mesto z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varnim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protokolom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"https://"</a:t>
            </a:r>
            <a:r>
              <a:rPr lang="en-US" sz="1600" dirty="0">
                <a:ea typeface="+mn-lt"/>
                <a:cs typeface="+mn-lt"/>
                <a:sym typeface="Calibri"/>
              </a:rPr>
              <a:t> v URL </a:t>
            </a:r>
            <a:r>
              <a:rPr lang="en-US" sz="1600" dirty="0" err="1">
                <a:ea typeface="+mn-lt"/>
                <a:cs typeface="+mn-lt"/>
                <a:sym typeface="Calibri"/>
              </a:rPr>
              <a:t>naslovu</a:t>
            </a:r>
            <a:endParaRPr lang="en-US" sz="18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5E7406F-D913-F627-F0FB-12672D02ACCB}"/>
              </a:ext>
            </a:extLst>
          </p:cNvPr>
          <p:cNvSpPr/>
          <p:nvPr/>
        </p:nvSpPr>
        <p:spPr>
          <a:xfrm>
            <a:off x="6141682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Telefonski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klic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iz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krajevne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trgovine</a:t>
            </a:r>
            <a:r>
              <a:rPr lang="en-US" sz="1800" dirty="0">
                <a:latin typeface="Calibri"/>
                <a:ea typeface="Calibri"/>
                <a:cs typeface="Calibri"/>
              </a:rPr>
              <a:t> za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potrditev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dostave</a:t>
            </a:r>
            <a:endParaRPr lang="en-US" sz="18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DD02D22-4883-B0AB-BFF4-3AC19B71A9A6}"/>
              </a:ext>
            </a:extLst>
          </p:cNvPr>
          <p:cNvSpPr/>
          <p:nvPr/>
        </p:nvSpPr>
        <p:spPr>
          <a:xfrm>
            <a:off x="2112607" y="279663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latin typeface="Calibri"/>
                <a:cs typeface="Calibri"/>
                <a:sym typeface="Calibri"/>
              </a:rPr>
              <a:t>E-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poštno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sporočilo</a:t>
            </a:r>
            <a:r>
              <a:rPr lang="en-US" sz="1800" dirty="0">
                <a:latin typeface="Calibri"/>
                <a:cs typeface="Calibri"/>
                <a:sym typeface="Calibri"/>
              </a:rPr>
              <a:t> s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ponudbo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brezplačne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nagrade</a:t>
            </a:r>
            <a:r>
              <a:rPr lang="en-US" sz="1800" dirty="0">
                <a:latin typeface="Calibri"/>
                <a:cs typeface="Calibri"/>
                <a:sym typeface="Calibri"/>
              </a:rPr>
              <a:t> in z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zahtevo</a:t>
            </a:r>
            <a:r>
              <a:rPr lang="en-US" sz="1800" dirty="0">
                <a:latin typeface="Calibri"/>
                <a:cs typeface="Calibri"/>
                <a:sym typeface="Calibri"/>
              </a:rPr>
              <a:t> po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osebnih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podatkih</a:t>
            </a:r>
            <a:r>
              <a:rPr lang="en-US" sz="1800" dirty="0">
                <a:latin typeface="Calibri"/>
                <a:cs typeface="Calibri"/>
                <a:sym typeface="Calibri"/>
              </a:rPr>
              <a:t> za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njen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prevzem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8BBD7AC-FB1A-CA8A-1AC2-A2D6ECD9EC69}"/>
              </a:ext>
            </a:extLst>
          </p:cNvPr>
          <p:cNvSpPr/>
          <p:nvPr/>
        </p:nvSpPr>
        <p:spPr>
          <a:xfrm>
            <a:off x="6141682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>
                <a:latin typeface="Calibri"/>
                <a:ea typeface="Calibri"/>
                <a:cs typeface="Calibri"/>
              </a:rPr>
              <a:t>E-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poštno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sporočilo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vaše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banke</a:t>
            </a:r>
            <a:r>
              <a:rPr lang="en-US" sz="1800" dirty="0">
                <a:latin typeface="Calibri"/>
                <a:ea typeface="Calibri"/>
                <a:cs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najnovejšem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stanju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na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računu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000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Kaj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moramo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storiti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, da so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podatki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kreditni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kartici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med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spletnim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nakupovanjem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zagotovo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varni</a:t>
            </a:r>
            <a:r>
              <a:rPr lang="en-US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066925" y="2077145"/>
            <a:ext cx="257172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2044757-8E8E-98EB-1AD3-33866641CA37}"/>
              </a:ext>
            </a:extLst>
          </p:cNvPr>
          <p:cNvSpPr/>
          <p:nvPr/>
        </p:nvSpPr>
        <p:spPr>
          <a:xfrm>
            <a:off x="2066925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A.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Podatke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svoji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kreditni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kartici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telefonu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posredujemo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službi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podporo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strank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BEE6C76-6B25-E775-BDF5-0A6B29C73BB0}"/>
              </a:ext>
            </a:extLst>
          </p:cNvPr>
          <p:cNvSpPr/>
          <p:nvPr/>
        </p:nvSpPr>
        <p:spPr>
          <a:xfrm>
            <a:off x="6096000" y="27717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/>
                <a:ea typeface="Calibri"/>
                <a:cs typeface="Calibri"/>
              </a:rPr>
              <a:t>B. </a:t>
            </a:r>
            <a:r>
              <a:rPr lang="en-US" sz="1700" dirty="0">
                <a:latin typeface="Calibri"/>
                <a:cs typeface="Calibri"/>
              </a:rPr>
              <a:t>Pred </a:t>
            </a:r>
            <a:r>
              <a:rPr lang="en-US" sz="1700" dirty="0" err="1">
                <a:latin typeface="Calibri"/>
                <a:cs typeface="Calibri"/>
              </a:rPr>
              <a:t>vnosom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podatkov</a:t>
            </a:r>
            <a:r>
              <a:rPr lang="en-US" sz="1700" dirty="0">
                <a:latin typeface="Calibri"/>
                <a:cs typeface="Calibri"/>
              </a:rPr>
              <a:t> o </a:t>
            </a:r>
            <a:r>
              <a:rPr lang="en-US" sz="1700" dirty="0" err="1">
                <a:latin typeface="Calibri"/>
                <a:cs typeface="Calibri"/>
              </a:rPr>
              <a:t>plačilu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uporabljamo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spletno</a:t>
            </a:r>
            <a:r>
              <a:rPr lang="en-US" sz="1700" dirty="0">
                <a:latin typeface="Calibri"/>
                <a:cs typeface="Calibri"/>
              </a:rPr>
              <a:t> mesto z </a:t>
            </a:r>
            <a:r>
              <a:rPr lang="en-US" sz="1700" dirty="0" err="1">
                <a:latin typeface="Calibri"/>
                <a:cs typeface="Calibri"/>
              </a:rPr>
              <a:t>varnim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protokolom</a:t>
            </a:r>
            <a:r>
              <a:rPr lang="en-US" sz="1700" dirty="0">
                <a:latin typeface="Calibri"/>
                <a:cs typeface="Calibri"/>
              </a:rPr>
              <a:t> "https://" in </a:t>
            </a:r>
            <a:r>
              <a:rPr lang="en-US" sz="1700" dirty="0" err="1">
                <a:latin typeface="Calibri"/>
                <a:cs typeface="Calibri"/>
              </a:rPr>
              <a:t>znakom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ključavnice</a:t>
            </a:r>
            <a:endParaRPr lang="el-G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989E327-5677-B3B1-0C5F-5D2130FF2F80}"/>
              </a:ext>
            </a:extLst>
          </p:cNvPr>
          <p:cNvSpPr/>
          <p:nvPr/>
        </p:nvSpPr>
        <p:spPr>
          <a:xfrm>
            <a:off x="2066925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Za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dokončanje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plačilnega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postopka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uporabljamo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javno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brezžično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omrežje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001D09C-A95F-621A-DCFD-8693AA66662B}"/>
              </a:ext>
            </a:extLst>
          </p:cNvPr>
          <p:cNvSpPr/>
          <p:nvPr/>
        </p:nvSpPr>
        <p:spPr>
          <a:xfrm>
            <a:off x="6096000" y="40195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Posredujemo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številko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svoje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kreditne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kartice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naključnim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spletnim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mestom</a:t>
            </a:r>
            <a:r>
              <a:rPr lang="en-US" sz="1800" dirty="0">
                <a:latin typeface="Calibri"/>
                <a:ea typeface="Calibri"/>
                <a:cs typeface="Calibri"/>
              </a:rPr>
              <a:t> za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popuste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</p:grpSpPr>
        <p:sp>
          <p:nvSpPr>
            <p:cNvPr id="565" name="Google Shape;565;p58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8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7" name="Google Shape;567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58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FFC243"/>
                </a:buClr>
                <a:buSzPts val="4000"/>
              </a:pPr>
              <a:r>
                <a:rPr lang="en-US" sz="4000" b="1" dirty="0" err="1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Čestitke</a:t>
              </a:r>
              <a:r>
                <a:rPr lang="en-US" sz="4000" b="1" i="0" u="none" strike="noStrike" cap="none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1" dirty="0" err="1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Zaključili</a:t>
              </a:r>
              <a:r>
                <a:rPr lang="en-US" sz="2800" b="1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dirty="0" err="1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ste</a:t>
              </a:r>
              <a:r>
                <a:rPr lang="en-US" sz="2800" b="1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 ta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dirty="0" err="1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modul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p58"/>
          <p:cNvSpPr/>
          <p:nvPr/>
        </p:nvSpPr>
        <p:spPr>
          <a:xfrm>
            <a:off x="4741679" y="6277951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financira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unija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Izražena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stališča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mnenja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izključno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stališča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mnenja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avtorjev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nujno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odražajo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stališča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mnenja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unije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izvajalske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agencije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izobraževanje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kulturo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(EACEA).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Niti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Evropska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unija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niti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moreta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odgovarjati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zanje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Številka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2023-1-RO01-KA220-ADU-000157797</a:t>
            </a:r>
            <a:endParaRPr lang="en-US" sz="1200" dirty="0">
              <a:solidFill>
                <a:schemeClr val="lt1"/>
              </a:solidFill>
              <a:sym typeface="Calibri"/>
            </a:endParaRPr>
          </a:p>
        </p:txBody>
      </p:sp>
      <p:pic>
        <p:nvPicPr>
          <p:cNvPr id="571" name="Google Shape;571;p58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8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 descr="Εικόνα που περιέχει στιγμιότυπο οθόνης, γραμματοσειρά, Μπελ ηλεκτρίκ, Μπλε Majorelle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4ED68D4-B636-229D-22AA-CE41A6A2C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63" y="6210455"/>
            <a:ext cx="2515315" cy="66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 dirty="0" err="1"/>
              <a:t>Kompetence</a:t>
            </a:r>
            <a:endParaRPr sz="2400" dirty="0" err="1"/>
          </a:p>
        </p:txBody>
      </p:sp>
      <p:pic>
        <p:nvPicPr>
          <p:cNvPr id="138" name="Google Shape;138;p5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1524000" y="1571576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2400" i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Ko </a:t>
            </a:r>
            <a:r>
              <a:rPr lang="en-US" sz="2400" i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zaključite</a:t>
            </a:r>
            <a:r>
              <a:rPr lang="en-US" sz="2400" i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ta</a:t>
            </a:r>
            <a:r>
              <a:rPr lang="en-US" sz="2400" b="0" i="1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modul</a:t>
            </a:r>
            <a:r>
              <a:rPr lang="en-US" sz="2400" b="0" i="1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i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boste</a:t>
            </a:r>
            <a:endParaRPr lang="en-US" sz="2400" b="0" i="1" u="none" strike="noStrike" cap="none" dirty="0" err="1">
              <a:solidFill>
                <a:srgbClr val="1C2E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85775" y="2375147"/>
            <a:ext cx="5887316" cy="355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ts val="2400"/>
            </a:pP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obvladali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naslednje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veščine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varno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samozavestno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uporabo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mobilnih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naprav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spletno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nakupovanje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685800" lvl="1" indent="-228600"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varno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izvajanje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spletnih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transakcij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 z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uporabo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zaščitnih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ukrepov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preverjanjem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varnosti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spletnih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mest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odgovornim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upravljanjem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podatkov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 o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kartici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;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85800" lvl="1" indent="-228600"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lahkotno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navigiranje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po e-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trgovinah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;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6539347" y="2872509"/>
            <a:ext cx="4978398" cy="29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spretna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uporaba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 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tehnik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orodij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spletnega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nakupovanja;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logistične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veščine;</a:t>
            </a:r>
            <a:endParaRPr lang="en-US"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poznavanje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trženja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predstavljanja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izdelkov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trgovini;</a:t>
            </a:r>
            <a:endParaRPr lang="en-US"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komuniciranje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s 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službo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za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podporo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strankam</a:t>
            </a:r>
            <a:r>
              <a:rPr lang="en-US" sz="20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.</a:t>
            </a:r>
            <a:endParaRPr lang="en-US"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400" dirty="0" err="1"/>
              <a:t>Vsebina</a:t>
            </a:r>
            <a:r>
              <a:rPr lang="en-US" sz="2400" dirty="0"/>
              <a:t> </a:t>
            </a:r>
            <a:r>
              <a:rPr lang="en-US" sz="2400" dirty="0" err="1"/>
              <a:t>usposabljanja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>Enote</a:t>
            </a:r>
            <a:endParaRPr lang="en-US" sz="2400" dirty="0"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227871" y="2194073"/>
            <a:ext cx="11321505" cy="411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 fontScale="85000" lnSpcReduction="20000"/>
          </a:bodyPr>
          <a:lstStyle/>
          <a:p>
            <a:pPr indent="-445135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Calibri"/>
              <a:buAutoNum type="arabicPeriod"/>
            </a:pPr>
            <a:r>
              <a:rPr lang="en-US" sz="2000" dirty="0" err="1"/>
              <a:t>Uvod</a:t>
            </a:r>
            <a:r>
              <a:rPr lang="en-US" sz="2000" dirty="0"/>
              <a:t>: </a:t>
            </a:r>
            <a:r>
              <a:rPr lang="en-US" sz="2000" dirty="0" err="1"/>
              <a:t>trajanje</a:t>
            </a:r>
            <a:r>
              <a:rPr lang="en-US" sz="2000" dirty="0"/>
              <a:t>, </a:t>
            </a:r>
            <a:r>
              <a:rPr lang="en-US" sz="2000" dirty="0" err="1"/>
              <a:t>cilji</a:t>
            </a:r>
            <a:r>
              <a:rPr lang="en-US" sz="2000" dirty="0"/>
              <a:t>, </a:t>
            </a:r>
            <a:r>
              <a:rPr lang="en-US" sz="2000" dirty="0" err="1"/>
              <a:t>vsebina</a:t>
            </a:r>
            <a:r>
              <a:rPr lang="en-US" sz="2000" dirty="0"/>
              <a:t> in </a:t>
            </a:r>
            <a:r>
              <a:rPr lang="en-US" sz="2000" dirty="0" err="1"/>
              <a:t>metodologija</a:t>
            </a:r>
            <a:r>
              <a:rPr lang="en-US" sz="2000" dirty="0"/>
              <a:t>, </a:t>
            </a:r>
            <a:r>
              <a:rPr lang="en-US" sz="2000" dirty="0" err="1"/>
              <a:t>kompetence</a:t>
            </a:r>
            <a:r>
              <a:rPr lang="en-US" sz="2000" dirty="0"/>
              <a:t> </a:t>
            </a:r>
            <a:r>
              <a:rPr lang="en-US" sz="2000" dirty="0">
                <a:latin typeface="Calibri"/>
                <a:cs typeface="Calibri"/>
                <a:sym typeface="Calibri"/>
              </a:rPr>
              <a:t> </a:t>
            </a:r>
            <a:endParaRPr lang="en-US" sz="2000" dirty="0"/>
          </a:p>
          <a:p>
            <a:pPr indent="-445135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sz="2000" dirty="0" err="1"/>
              <a:t>Struktura</a:t>
            </a:r>
            <a:r>
              <a:rPr lang="en-US" sz="2000" dirty="0"/>
              <a:t> </a:t>
            </a:r>
            <a:r>
              <a:rPr lang="en-US" sz="2000" dirty="0" err="1"/>
              <a:t>spletnih</a:t>
            </a:r>
            <a:r>
              <a:rPr lang="en-US" sz="2000" dirty="0"/>
              <a:t> </a:t>
            </a:r>
            <a:r>
              <a:rPr lang="en-US" sz="2000" dirty="0" err="1"/>
              <a:t>mestih</a:t>
            </a:r>
            <a:r>
              <a:rPr lang="en-US" sz="2000" dirty="0"/>
              <a:t> z e-</a:t>
            </a:r>
            <a:r>
              <a:rPr lang="en-US" sz="2000" dirty="0" err="1"/>
              <a:t>trgovino</a:t>
            </a:r>
            <a:r>
              <a:rPr lang="en-US" sz="2000" dirty="0"/>
              <a:t> in </a:t>
            </a:r>
            <a:r>
              <a:rPr lang="en-US" sz="2000" dirty="0" err="1"/>
              <a:t>navigiranje</a:t>
            </a:r>
            <a:r>
              <a:rPr lang="en-US" sz="2000" dirty="0"/>
              <a:t> po </a:t>
            </a:r>
            <a:r>
              <a:rPr lang="en-US" sz="2000" dirty="0" err="1"/>
              <a:t>njih</a:t>
            </a:r>
            <a:r>
              <a:rPr lang="en-US" sz="2000" dirty="0"/>
              <a:t> </a:t>
            </a:r>
          </a:p>
          <a:p>
            <a:pPr marL="534670" indent="-358775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ro-RO" sz="2000" dirty="0" err="1"/>
              <a:t>Uporabniški</a:t>
            </a:r>
            <a:r>
              <a:rPr lang="ro-RO" sz="2000" dirty="0"/>
              <a:t> </a:t>
            </a:r>
            <a:r>
              <a:rPr lang="ro-RO" sz="2000" dirty="0" err="1"/>
              <a:t>račun</a:t>
            </a:r>
            <a:r>
              <a:rPr lang="ro-RO" sz="2000" dirty="0"/>
              <a:t> za </a:t>
            </a:r>
            <a:r>
              <a:rPr lang="ro-RO" sz="2000" dirty="0" err="1"/>
              <a:t>spletne</a:t>
            </a:r>
            <a:r>
              <a:rPr lang="ro-RO" sz="2000" dirty="0"/>
              <a:t> </a:t>
            </a:r>
            <a:r>
              <a:rPr lang="ro-RO" sz="2000" dirty="0" err="1"/>
              <a:t>nakupe</a:t>
            </a:r>
            <a:r>
              <a:rPr lang="ro-RO" sz="2000" dirty="0"/>
              <a:t>: </a:t>
            </a:r>
            <a:r>
              <a:rPr lang="ro-RO" sz="2000" dirty="0" err="1"/>
              <a:t>kako</a:t>
            </a:r>
            <a:r>
              <a:rPr lang="ro-RO" sz="2000" dirty="0"/>
              <a:t> ga </a:t>
            </a:r>
            <a:r>
              <a:rPr lang="ro-RO" sz="2000" dirty="0" err="1"/>
              <a:t>ustvarimo</a:t>
            </a:r>
            <a:r>
              <a:rPr lang="ro-RO" sz="2000" dirty="0"/>
              <a:t> in </a:t>
            </a:r>
            <a:r>
              <a:rPr lang="ro-RO" sz="2000" dirty="0" err="1"/>
              <a:t>upravljamo</a:t>
            </a:r>
            <a:r>
              <a:rPr lang="ro-RO" sz="2000" dirty="0"/>
              <a:t>, </a:t>
            </a:r>
            <a:r>
              <a:rPr lang="ro-RO" sz="2000" dirty="0" err="1"/>
              <a:t>kako</a:t>
            </a:r>
            <a:r>
              <a:rPr lang="ro-RO" sz="2000" dirty="0"/>
              <a:t> </a:t>
            </a:r>
            <a:r>
              <a:rPr lang="ro-RO" sz="2000" dirty="0" err="1"/>
              <a:t>plačujemo</a:t>
            </a:r>
            <a:r>
              <a:rPr lang="ro-RO" sz="2000" dirty="0"/>
              <a:t> s </a:t>
            </a:r>
            <a:r>
              <a:rPr lang="ro-RO" sz="2000" dirty="0" err="1"/>
              <a:t>kreditnimi</a:t>
            </a:r>
            <a:r>
              <a:rPr lang="ro-RO" sz="2000" dirty="0"/>
              <a:t> </a:t>
            </a:r>
            <a:r>
              <a:rPr lang="ro-RO" sz="2000" dirty="0" err="1"/>
              <a:t>karticami</a:t>
            </a:r>
            <a:endParaRPr lang="en-US" sz="2000" dirty="0" err="1"/>
          </a:p>
          <a:p>
            <a:pPr marL="534670" indent="-358775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sl-SI" sz="2000" dirty="0" err="1"/>
              <a:t>Običajn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načini</a:t>
            </a:r>
            <a:r>
              <a:rPr lang="en-US" sz="2000" dirty="0"/>
              <a:t> </a:t>
            </a:r>
            <a:r>
              <a:rPr lang="en-US" sz="2000" dirty="0" err="1"/>
              <a:t>plačevanja</a:t>
            </a:r>
            <a:r>
              <a:rPr lang="en-US" sz="2000" dirty="0"/>
              <a:t> </a:t>
            </a:r>
            <a:r>
              <a:rPr lang="en-US" sz="2000" dirty="0" err="1"/>
              <a:t>prek</a:t>
            </a:r>
            <a:r>
              <a:rPr lang="en-US" sz="2000" dirty="0"/>
              <a:t> </a:t>
            </a:r>
            <a:r>
              <a:rPr lang="en-US" sz="2000" dirty="0" err="1"/>
              <a:t>spleta</a:t>
            </a:r>
            <a:endParaRPr lang="en-US" sz="2000" dirty="0">
              <a:latin typeface="Calibri"/>
              <a:cs typeface="Calibri"/>
            </a:endParaRPr>
          </a:p>
          <a:p>
            <a:pPr marL="534670" indent="-358775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AutoNum type="arabicPeriod"/>
            </a:pPr>
            <a:r>
              <a:rPr lang="en-US" sz="2000" dirty="0" err="1"/>
              <a:t>Veščine</a:t>
            </a:r>
            <a:r>
              <a:rPr lang="en-US" sz="2000" dirty="0"/>
              <a:t> za </a:t>
            </a:r>
            <a:r>
              <a:rPr lang="en-US" sz="2000" dirty="0" err="1"/>
              <a:t>preprečevanje</a:t>
            </a:r>
            <a:r>
              <a:rPr lang="en-US" sz="2000" dirty="0"/>
              <a:t> </a:t>
            </a:r>
            <a:r>
              <a:rPr lang="en-US" sz="2000" dirty="0" err="1"/>
              <a:t>tveganj</a:t>
            </a:r>
            <a:r>
              <a:rPr lang="en-US" sz="2000" dirty="0"/>
              <a:t> in </a:t>
            </a:r>
            <a:r>
              <a:rPr lang="en-US" sz="2000" dirty="0" err="1"/>
              <a:t>varno</a:t>
            </a:r>
            <a:r>
              <a:rPr lang="en-US" sz="2000" dirty="0"/>
              <a:t> </a:t>
            </a:r>
            <a:r>
              <a:rPr lang="en-US" sz="2000" dirty="0" err="1"/>
              <a:t>spletno</a:t>
            </a:r>
            <a:r>
              <a:rPr lang="en-US" sz="2000" dirty="0"/>
              <a:t> </a:t>
            </a:r>
            <a:r>
              <a:rPr lang="en-US" sz="2000" dirty="0" err="1"/>
              <a:t>nakupovanje</a:t>
            </a:r>
            <a:r>
              <a:rPr lang="en-US" sz="2000" dirty="0"/>
              <a:t> </a:t>
            </a:r>
          </a:p>
          <a:p>
            <a:pPr marL="175895" indent="0">
              <a:lnSpc>
                <a:spcPct val="150000"/>
              </a:lnSpc>
              <a:spcAft>
                <a:spcPts val="600"/>
              </a:spcAft>
              <a:buSzPct val="100000"/>
              <a:buNone/>
            </a:pPr>
            <a:r>
              <a:rPr lang="en-US" sz="2000" dirty="0"/>
              <a:t>6.   </a:t>
            </a:r>
            <a:r>
              <a:rPr lang="en-US" sz="2000" dirty="0" err="1"/>
              <a:t>Poznavanje</a:t>
            </a:r>
            <a:r>
              <a:rPr lang="en-US" sz="2000" dirty="0"/>
              <a:t> </a:t>
            </a:r>
            <a:r>
              <a:rPr lang="en-US" sz="2000" dirty="0" err="1"/>
              <a:t>trženja</a:t>
            </a:r>
            <a:r>
              <a:rPr lang="en-US" sz="2000" dirty="0"/>
              <a:t> in </a:t>
            </a:r>
            <a:r>
              <a:rPr lang="en-US" sz="2000" dirty="0" err="1"/>
              <a:t>predstavljanja</a:t>
            </a:r>
            <a:r>
              <a:rPr lang="en-US" sz="2000" dirty="0"/>
              <a:t> </a:t>
            </a:r>
            <a:r>
              <a:rPr lang="en-US" sz="2000" dirty="0" err="1"/>
              <a:t>izdelkov</a:t>
            </a:r>
            <a:r>
              <a:rPr lang="en-US" sz="2000" dirty="0"/>
              <a:t> v </a:t>
            </a:r>
            <a:r>
              <a:rPr lang="en-US" sz="2000" dirty="0" err="1"/>
              <a:t>trgovini</a:t>
            </a:r>
            <a:r>
              <a:rPr lang="en-US" sz="2000" dirty="0"/>
              <a:t> </a:t>
            </a:r>
            <a:endParaRPr lang="en-US" sz="2000" dirty="0">
              <a:solidFill>
                <a:srgbClr val="FFFFFF"/>
              </a:solidFill>
            </a:endParaRPr>
          </a:p>
          <a:p>
            <a:pPr marL="175895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/>
              <a:t>7.  Kako </a:t>
            </a:r>
            <a:r>
              <a:rPr lang="en-US" sz="2000" dirty="0" err="1"/>
              <a:t>poteka</a:t>
            </a:r>
            <a:r>
              <a:rPr lang="en-US" sz="2000" dirty="0"/>
              <a:t> </a:t>
            </a:r>
            <a:r>
              <a:rPr lang="en-US" sz="2000" dirty="0" err="1"/>
              <a:t>dostava</a:t>
            </a:r>
            <a:r>
              <a:rPr lang="en-US" sz="2000" dirty="0"/>
              <a:t> </a:t>
            </a:r>
            <a:r>
              <a:rPr lang="en-US" sz="2000" dirty="0" err="1"/>
              <a:t>blaga</a:t>
            </a:r>
            <a:r>
              <a:rPr lang="en-US" sz="2000" dirty="0"/>
              <a:t> in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sledimo</a:t>
            </a:r>
            <a:r>
              <a:rPr lang="en-US" sz="2000" dirty="0"/>
              <a:t> </a:t>
            </a:r>
            <a:r>
              <a:rPr lang="en-US" sz="2000" dirty="0" err="1"/>
              <a:t>naročilom</a:t>
            </a:r>
            <a:endParaRPr lang="en-US" sz="2000" dirty="0">
              <a:solidFill>
                <a:srgbClr val="FFFFFF"/>
              </a:solidFill>
            </a:endParaRPr>
          </a:p>
          <a:p>
            <a:pPr marL="175895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8.  Kako </a:t>
            </a:r>
            <a:r>
              <a:rPr lang="en-US" sz="2000" dirty="0" err="1">
                <a:solidFill>
                  <a:srgbClr val="FFFFFF"/>
                </a:solidFill>
              </a:rPr>
              <a:t>komuniciramo</a:t>
            </a:r>
            <a:r>
              <a:rPr lang="en-US" sz="2000" dirty="0">
                <a:solidFill>
                  <a:srgbClr val="FFFFFF"/>
                </a:solidFill>
              </a:rPr>
              <a:t> s </a:t>
            </a:r>
            <a:r>
              <a:rPr lang="en-US" sz="2000" dirty="0" err="1">
                <a:solidFill>
                  <a:srgbClr val="FFFFFF"/>
                </a:solidFill>
              </a:rPr>
              <a:t>službo</a:t>
            </a:r>
            <a:r>
              <a:rPr lang="en-US" sz="2000" dirty="0">
                <a:solidFill>
                  <a:srgbClr val="FFFFFF"/>
                </a:solidFill>
              </a:rPr>
              <a:t> za </a:t>
            </a:r>
            <a:r>
              <a:rPr lang="en-US" sz="2000" dirty="0" err="1">
                <a:solidFill>
                  <a:srgbClr val="FFFFFF"/>
                </a:solidFill>
              </a:rPr>
              <a:t>pomoč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strankam</a:t>
            </a:r>
            <a:endParaRPr lang="en-US" sz="2000" dirty="0">
              <a:solidFill>
                <a:srgbClr val="FFFFFF"/>
              </a:solidFill>
            </a:endParaRPr>
          </a:p>
          <a:p>
            <a:pPr marL="175895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9. </a:t>
            </a:r>
            <a:r>
              <a:rPr lang="sl-SI" sz="2000" dirty="0">
                <a:solidFill>
                  <a:srgbClr val="FFFFFF"/>
                </a:solidFill>
              </a:rPr>
              <a:t>Preverjanje znanja</a:t>
            </a:r>
            <a:endParaRPr lang="en-US" sz="2000" dirty="0">
              <a:solidFill>
                <a:srgbClr val="FFFFFF"/>
              </a:solidFill>
            </a:endParaRPr>
          </a:p>
          <a:p>
            <a:pPr marL="175895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175895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175895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175895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200" dirty="0"/>
          </a:p>
          <a:p>
            <a:pPr marL="534670" indent="-358775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AutoNum type="arabicPeriod"/>
            </a:pPr>
            <a:endParaRPr lang="en-US" sz="2000" dirty="0" err="1"/>
          </a:p>
        </p:txBody>
      </p:sp>
      <p:pic>
        <p:nvPicPr>
          <p:cNvPr id="153" name="Google Shape;153;p6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09" y="546698"/>
            <a:ext cx="1450807" cy="146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400" dirty="0" err="1"/>
              <a:t>Metodologija</a:t>
            </a:r>
            <a:r>
              <a:rPr lang="en-US" sz="2400" dirty="0"/>
              <a:t> in </a:t>
            </a:r>
            <a:r>
              <a:rPr lang="en-US" sz="2400" dirty="0" err="1"/>
              <a:t>trajanje</a:t>
            </a:r>
            <a:r>
              <a:rPr lang="en-US" sz="2400" dirty="0"/>
              <a:t> </a:t>
            </a:r>
            <a:r>
              <a:rPr lang="en-US" sz="2400" dirty="0" err="1"/>
              <a:t>usposabljanja</a:t>
            </a:r>
            <a:endParaRPr sz="2400" dirty="0" err="1"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 err="1">
                <a:solidFill>
                  <a:srgbClr val="FFC243"/>
                </a:solidFill>
              </a:rPr>
              <a:t>Trajanje</a:t>
            </a:r>
            <a:r>
              <a:rPr lang="en-US" b="1" dirty="0">
                <a:solidFill>
                  <a:srgbClr val="FFC243"/>
                </a:solidFill>
              </a:rPr>
              <a:t>: </a:t>
            </a:r>
            <a:r>
              <a:rPr lang="en-US" dirty="0"/>
              <a:t>4 </a:t>
            </a:r>
            <a:r>
              <a:rPr lang="en-US" dirty="0" err="1"/>
              <a:t>ure</a:t>
            </a:r>
            <a:r>
              <a:rPr lang="en-US" dirty="0"/>
              <a:t> (</a:t>
            </a:r>
            <a:r>
              <a:rPr lang="en-US" dirty="0" err="1"/>
              <a:t>okvirno</a:t>
            </a:r>
            <a:r>
              <a:rPr lang="en-US" dirty="0"/>
              <a:t>)</a:t>
            </a:r>
            <a:endParaRPr dirty="0"/>
          </a:p>
          <a:p>
            <a:pPr marL="685800" lvl="1" indent="-228600">
              <a:spcBef>
                <a:spcPts val="1200"/>
              </a:spcBef>
              <a:buClr>
                <a:srgbClr val="92D050"/>
              </a:buClr>
              <a:buFont typeface="Calibri"/>
              <a:buChar char="▪"/>
            </a:pPr>
            <a:r>
              <a:rPr lang="en-US" dirty="0" err="1"/>
              <a:t>Izobraževanje</a:t>
            </a:r>
            <a:r>
              <a:rPr lang="en-US" dirty="0"/>
              <a:t> v </a:t>
            </a:r>
            <a:r>
              <a:rPr lang="en-US" dirty="0" err="1"/>
              <a:t>živo</a:t>
            </a:r>
            <a:r>
              <a:rPr lang="en-US" dirty="0"/>
              <a:t>: 2 </a:t>
            </a:r>
            <a:r>
              <a:rPr lang="en-US" dirty="0" err="1"/>
              <a:t>uri</a:t>
            </a:r>
            <a:endParaRPr dirty="0" err="1"/>
          </a:p>
          <a:p>
            <a:pPr marL="685800" lvl="1" indent="-228600">
              <a:spcBef>
                <a:spcPts val="1200"/>
              </a:spcBef>
              <a:buClr>
                <a:srgbClr val="92D050"/>
              </a:buClr>
              <a:buFont typeface="Calibri"/>
              <a:buChar char="▪"/>
            </a:pPr>
            <a:r>
              <a:rPr lang="en-US" dirty="0" err="1"/>
              <a:t>Usposabljanje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spleta</a:t>
            </a:r>
            <a:r>
              <a:rPr lang="en-US" dirty="0"/>
              <a:t>: 2 </a:t>
            </a:r>
            <a:r>
              <a:rPr lang="en-US" dirty="0" err="1"/>
              <a:t>uri</a:t>
            </a:r>
            <a:endParaRPr dirty="0" err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4814814" y="2107474"/>
            <a:ext cx="737718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dirty="0" err="1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Metodologija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Aktivno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in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participativno</a:t>
            </a:r>
            <a:r>
              <a:rPr lang="sl-SI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usposabljanje</a:t>
            </a:r>
            <a:endParaRPr sz="14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Usposabljanje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živo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Dialog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Igranje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vlog 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simulacija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Timsko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delo</a:t>
            </a:r>
            <a:endParaRPr sz="14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Usposabljanje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prek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spleta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Izbrani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videoposnetki</a:t>
            </a:r>
            <a:endParaRPr sz="14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Praktična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uporaba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nasvetov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sprejetih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učilnici</a:t>
            </a:r>
            <a:endParaRPr sz="14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Nekaj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sodelovalnega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dela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Simulacija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165"/>
            <a:ext cx="1742309" cy="17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86754" y="1079999"/>
            <a:ext cx="11565147" cy="103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 err="1"/>
              <a:t>Enota</a:t>
            </a:r>
            <a:r>
              <a:rPr lang="en-US" sz="2000" dirty="0"/>
              <a:t> 2</a:t>
            </a:r>
            <a:br>
              <a:rPr lang="en-US" sz="2000" dirty="0"/>
            </a:br>
            <a:r>
              <a:rPr lang="en-US" sz="4000" dirty="0" err="1"/>
              <a:t>Struktura</a:t>
            </a:r>
            <a:r>
              <a:rPr lang="en-US" sz="4000" dirty="0"/>
              <a:t> </a:t>
            </a:r>
            <a:r>
              <a:rPr lang="en-US" sz="4000" dirty="0" err="1"/>
              <a:t>spletnih</a:t>
            </a:r>
            <a:r>
              <a:rPr lang="en-US" sz="4000" dirty="0"/>
              <a:t> </a:t>
            </a:r>
            <a:r>
              <a:rPr lang="en-US" sz="4000" dirty="0" err="1"/>
              <a:t>mest</a:t>
            </a:r>
            <a:r>
              <a:rPr lang="en-US" sz="4000" dirty="0"/>
              <a:t> z e-</a:t>
            </a:r>
            <a:r>
              <a:rPr lang="en-US" sz="4000" dirty="0" err="1"/>
              <a:t>trgovino</a:t>
            </a:r>
            <a:endParaRPr lang="en-US" sz="4000" b="0" dirty="0" err="1">
              <a:solidFill>
                <a:srgbClr val="000000"/>
              </a:solidFill>
            </a:endParaRPr>
          </a:p>
          <a:p>
            <a:pPr>
              <a:buSzPts val="2200"/>
            </a:pPr>
            <a:r>
              <a:rPr lang="en-US" sz="4000" dirty="0"/>
              <a:t>in </a:t>
            </a:r>
            <a:r>
              <a:rPr lang="en-US" sz="4000" dirty="0" err="1"/>
              <a:t>navigiranje</a:t>
            </a:r>
            <a:r>
              <a:rPr lang="en-US" sz="4000" dirty="0"/>
              <a:t> po </a:t>
            </a:r>
            <a:r>
              <a:rPr lang="en-US" sz="4000" dirty="0" err="1"/>
              <a:t>njih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Cilji</a:t>
            </a:r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557557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razumeli</a:t>
            </a:r>
            <a:r>
              <a:rPr lang="en-US" sz="2000" dirty="0"/>
              <a:t> in </a:t>
            </a:r>
            <a:r>
              <a:rPr lang="en-US" sz="2000" dirty="0" err="1"/>
              <a:t>poznali</a:t>
            </a:r>
            <a:r>
              <a:rPr lang="en-US" sz="2000" dirty="0"/>
              <a:t> </a:t>
            </a:r>
            <a:r>
              <a:rPr lang="en-US" sz="2000" dirty="0" err="1"/>
              <a:t>strukturo</a:t>
            </a:r>
            <a:r>
              <a:rPr lang="en-US" sz="2000" dirty="0"/>
              <a:t> </a:t>
            </a:r>
            <a:r>
              <a:rPr lang="en-US" sz="2000" dirty="0" err="1"/>
              <a:t>spletnega</a:t>
            </a:r>
            <a:r>
              <a:rPr lang="en-US" sz="2000" dirty="0"/>
              <a:t> </a:t>
            </a:r>
            <a:r>
              <a:rPr lang="en-US" sz="2000" dirty="0" err="1"/>
              <a:t>mesta</a:t>
            </a:r>
            <a:r>
              <a:rPr lang="en-US" sz="2000" dirty="0"/>
              <a:t> z e-</a:t>
            </a:r>
            <a:r>
              <a:rPr lang="en-US" sz="2000" dirty="0" err="1"/>
              <a:t>trgovino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znali</a:t>
            </a:r>
            <a:r>
              <a:rPr lang="en-US" sz="2000" dirty="0"/>
              <a:t> </a:t>
            </a:r>
            <a:r>
              <a:rPr lang="en-US" sz="2000" dirty="0" err="1"/>
              <a:t>navigirati</a:t>
            </a:r>
            <a:r>
              <a:rPr lang="en-US" sz="2000" dirty="0"/>
              <a:t> po e-</a:t>
            </a:r>
            <a:r>
              <a:rPr lang="en-US" sz="2000" dirty="0" err="1"/>
              <a:t>trgovinah</a:t>
            </a:r>
            <a:r>
              <a:rPr lang="en-US" sz="2000" dirty="0"/>
              <a:t>.</a:t>
            </a:r>
          </a:p>
        </p:txBody>
      </p:sp>
      <p:sp>
        <p:nvSpPr>
          <p:cNvPr id="173" name="Google Shape;173;p8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F5FE669-B713-75BB-37A7-0392BC3E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spletnih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z e-</a:t>
            </a:r>
            <a:r>
              <a:rPr lang="en-US" dirty="0" err="1"/>
              <a:t>trgovino</a:t>
            </a:r>
            <a:endParaRPr lang="el-GR" dirty="0" err="1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CB815451-975C-5690-D08D-3C7A68B1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2330868"/>
            <a:ext cx="7728101" cy="3941326"/>
          </a:xfrm>
        </p:spPr>
        <p:txBody>
          <a:bodyPr>
            <a:normAutofit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n-US" sz="2200" dirty="0" err="1"/>
              <a:t>Večina</a:t>
            </a:r>
            <a:r>
              <a:rPr lang="en-US" sz="2200" dirty="0"/>
              <a:t> </a:t>
            </a:r>
            <a:r>
              <a:rPr lang="en-US" sz="2200" dirty="0" err="1"/>
              <a:t>spletnih</a:t>
            </a:r>
            <a:r>
              <a:rPr lang="en-US" sz="2200" dirty="0"/>
              <a:t> </a:t>
            </a:r>
            <a:r>
              <a:rPr lang="en-US" sz="2200" dirty="0" err="1"/>
              <a:t>mest</a:t>
            </a:r>
            <a:r>
              <a:rPr lang="en-US" sz="2200" dirty="0"/>
              <a:t> z e-</a:t>
            </a:r>
            <a:r>
              <a:rPr lang="en-US" sz="2200" dirty="0" err="1"/>
              <a:t>trgovino</a:t>
            </a:r>
            <a:r>
              <a:rPr lang="en-US" sz="2200" dirty="0"/>
              <a:t> </a:t>
            </a:r>
            <a:r>
              <a:rPr lang="en-US" sz="2200" dirty="0" err="1"/>
              <a:t>ima</a:t>
            </a:r>
            <a:r>
              <a:rPr lang="en-US" sz="2200" dirty="0"/>
              <a:t> </a:t>
            </a:r>
            <a:r>
              <a:rPr lang="en-US" sz="2200" dirty="0" err="1"/>
              <a:t>preprosto</a:t>
            </a:r>
            <a:r>
              <a:rPr lang="en-US" sz="2200" dirty="0"/>
              <a:t> </a:t>
            </a:r>
            <a:r>
              <a:rPr lang="en-US" sz="2200" dirty="0" err="1"/>
              <a:t>strukturo</a:t>
            </a:r>
            <a:r>
              <a:rPr lang="en-US" sz="2200" dirty="0"/>
              <a:t>:</a:t>
            </a:r>
          </a:p>
          <a:p>
            <a:pPr>
              <a:spcAft>
                <a:spcPts val="600"/>
              </a:spcAft>
            </a:pPr>
            <a:r>
              <a:rPr lang="en-US" sz="2200" b="1" dirty="0" err="1"/>
              <a:t>Domača</a:t>
            </a:r>
            <a:r>
              <a:rPr lang="en-US" sz="2200" b="1" dirty="0"/>
              <a:t> </a:t>
            </a:r>
            <a:r>
              <a:rPr lang="en-US" sz="2200" b="1" dirty="0" err="1"/>
              <a:t>stran</a:t>
            </a:r>
            <a:r>
              <a:rPr lang="en-US" sz="2200" b="1" dirty="0"/>
              <a:t>: </a:t>
            </a:r>
            <a:r>
              <a:rPr lang="en-US" sz="2200" dirty="0"/>
              <a:t>To je </a:t>
            </a:r>
            <a:r>
              <a:rPr lang="en-US" sz="2200" dirty="0" err="1"/>
              <a:t>začetna</a:t>
            </a:r>
            <a:r>
              <a:rPr lang="en-US" sz="2200" dirty="0"/>
              <a:t> </a:t>
            </a:r>
            <a:r>
              <a:rPr lang="en-US" sz="2200" dirty="0" err="1"/>
              <a:t>točka</a:t>
            </a:r>
            <a:r>
              <a:rPr lang="en-US" sz="2200" dirty="0"/>
              <a:t>. </a:t>
            </a:r>
            <a:r>
              <a:rPr lang="en-US" sz="2200" dirty="0" err="1"/>
              <a:t>Običajno</a:t>
            </a:r>
            <a:r>
              <a:rPr lang="en-US" sz="2200" dirty="0"/>
              <a:t> so </a:t>
            </a:r>
            <a:r>
              <a:rPr lang="en-US" sz="2200" dirty="0" err="1"/>
              <a:t>tu</a:t>
            </a:r>
            <a:r>
              <a:rPr lang="en-US" sz="2200" dirty="0"/>
              <a:t> </a:t>
            </a:r>
            <a:r>
              <a:rPr lang="en-US" sz="2200" dirty="0" err="1"/>
              <a:t>predstavljene</a:t>
            </a:r>
            <a:r>
              <a:rPr lang="en-US" sz="2200" dirty="0"/>
              <a:t> </a:t>
            </a:r>
            <a:r>
              <a:rPr lang="en-US" sz="2200" dirty="0" err="1"/>
              <a:t>promocije</a:t>
            </a:r>
            <a:r>
              <a:rPr lang="en-US" sz="2200" dirty="0"/>
              <a:t>, </a:t>
            </a:r>
            <a:r>
              <a:rPr lang="en-US" sz="2200" dirty="0" err="1"/>
              <a:t>priljubljeni</a:t>
            </a:r>
            <a:r>
              <a:rPr lang="en-US" sz="2200" dirty="0"/>
              <a:t> </a:t>
            </a:r>
            <a:r>
              <a:rPr lang="en-US" sz="2200" dirty="0" err="1"/>
              <a:t>izdelki</a:t>
            </a:r>
            <a:r>
              <a:rPr lang="en-US" sz="2200" dirty="0"/>
              <a:t> in </a:t>
            </a:r>
            <a:r>
              <a:rPr lang="en-US" sz="2200" dirty="0" err="1"/>
              <a:t>kategorije</a:t>
            </a:r>
            <a:r>
              <a:rPr lang="en-US" sz="22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Meni</a:t>
            </a:r>
            <a:r>
              <a:rPr lang="en-US" sz="2200" dirty="0"/>
              <a:t>: </a:t>
            </a:r>
            <a:r>
              <a:rPr lang="en-US" sz="2200" dirty="0" err="1"/>
              <a:t>Vsebuje</a:t>
            </a:r>
            <a:r>
              <a:rPr lang="en-US" sz="2200" dirty="0"/>
              <a:t> </a:t>
            </a:r>
            <a:r>
              <a:rPr lang="en-US" sz="2200" dirty="0" err="1"/>
              <a:t>povezave</a:t>
            </a:r>
            <a:r>
              <a:rPr lang="en-US" sz="2200" dirty="0"/>
              <a:t> do </a:t>
            </a:r>
            <a:r>
              <a:rPr lang="en-US" sz="2200" dirty="0" err="1"/>
              <a:t>različnih</a:t>
            </a:r>
            <a:r>
              <a:rPr lang="en-US" sz="2200" dirty="0"/>
              <a:t> </a:t>
            </a:r>
            <a:r>
              <a:rPr lang="en-US" sz="2200" dirty="0" err="1"/>
              <a:t>kategorij</a:t>
            </a:r>
            <a:r>
              <a:rPr lang="en-US" sz="2200" dirty="0"/>
              <a:t> </a:t>
            </a:r>
            <a:r>
              <a:rPr lang="en-US" sz="2200" dirty="0" err="1"/>
              <a:t>izdelkov</a:t>
            </a:r>
            <a:r>
              <a:rPr lang="en-US" sz="22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200" b="1" dirty="0" err="1"/>
              <a:t>Strani</a:t>
            </a:r>
            <a:r>
              <a:rPr lang="en-US" sz="2200" b="1" dirty="0"/>
              <a:t> z </a:t>
            </a:r>
            <a:r>
              <a:rPr lang="en-US" sz="2200" b="1" dirty="0" err="1"/>
              <a:t>izdelki</a:t>
            </a:r>
            <a:r>
              <a:rPr lang="en-US" sz="2200" dirty="0"/>
              <a:t>: Tu </a:t>
            </a:r>
            <a:r>
              <a:rPr lang="en-US" sz="2200" dirty="0" err="1"/>
              <a:t>najdemo</a:t>
            </a:r>
            <a:r>
              <a:rPr lang="en-US" sz="2200" dirty="0"/>
              <a:t> </a:t>
            </a:r>
            <a:r>
              <a:rPr lang="en-US" sz="2200" dirty="0" err="1"/>
              <a:t>slike</a:t>
            </a:r>
            <a:r>
              <a:rPr lang="en-US" sz="2200" dirty="0"/>
              <a:t>, </a:t>
            </a:r>
            <a:r>
              <a:rPr lang="en-US" sz="2200" dirty="0" err="1"/>
              <a:t>opise</a:t>
            </a:r>
            <a:r>
              <a:rPr lang="en-US" sz="2200" dirty="0"/>
              <a:t>, </a:t>
            </a:r>
            <a:r>
              <a:rPr lang="en-US" sz="2200" dirty="0" err="1"/>
              <a:t>cene</a:t>
            </a:r>
            <a:r>
              <a:rPr lang="en-US" sz="2200" dirty="0"/>
              <a:t> in </a:t>
            </a:r>
            <a:r>
              <a:rPr lang="en-US" sz="2200" dirty="0" err="1"/>
              <a:t>druge</a:t>
            </a:r>
            <a:r>
              <a:rPr lang="en-US" sz="2200" dirty="0"/>
              <a:t> </a:t>
            </a:r>
            <a:r>
              <a:rPr lang="en-US" sz="2200" dirty="0" err="1"/>
              <a:t>podrobnosti</a:t>
            </a:r>
            <a:r>
              <a:rPr lang="en-US" sz="2200" dirty="0"/>
              <a:t> o </a:t>
            </a:r>
            <a:r>
              <a:rPr lang="en-US" sz="2200" dirty="0" err="1"/>
              <a:t>posameznih</a:t>
            </a:r>
            <a:r>
              <a:rPr lang="en-US" sz="2200" dirty="0"/>
              <a:t> </a:t>
            </a:r>
            <a:r>
              <a:rPr lang="en-US" sz="2200" dirty="0" err="1"/>
              <a:t>artiklih</a:t>
            </a:r>
            <a:r>
              <a:rPr lang="en-US" sz="2200" dirty="0"/>
              <a:t> </a:t>
            </a:r>
            <a:r>
              <a:rPr lang="en-US" sz="2200" dirty="0" err="1"/>
              <a:t>ter</a:t>
            </a:r>
            <a:r>
              <a:rPr lang="en-US" sz="2200" dirty="0"/>
              <a:t> </a:t>
            </a:r>
            <a:r>
              <a:rPr lang="en-US" sz="2200" dirty="0" err="1"/>
              <a:t>možnosti</a:t>
            </a:r>
            <a:r>
              <a:rPr lang="en-US" sz="2200" dirty="0"/>
              <a:t> </a:t>
            </a:r>
            <a:r>
              <a:rPr lang="en-US" sz="2200" dirty="0" err="1"/>
              <a:t>dodajanja</a:t>
            </a:r>
            <a:r>
              <a:rPr lang="en-US" sz="2200" dirty="0"/>
              <a:t> </a:t>
            </a:r>
            <a:r>
              <a:rPr lang="en-US" sz="2200" dirty="0" err="1"/>
              <a:t>artiklov</a:t>
            </a:r>
            <a:r>
              <a:rPr lang="en-US" sz="2200" dirty="0"/>
              <a:t> v </a:t>
            </a:r>
            <a:r>
              <a:rPr lang="en-US" sz="2200" dirty="0" err="1"/>
              <a:t>nakupovalno</a:t>
            </a:r>
            <a:r>
              <a:rPr lang="en-US" sz="2200" dirty="0"/>
              <a:t> </a:t>
            </a:r>
            <a:r>
              <a:rPr lang="en-US" sz="2200" dirty="0" err="1"/>
              <a:t>košarico</a:t>
            </a:r>
            <a:r>
              <a:rPr lang="en-US" sz="2200" dirty="0"/>
              <a:t>.</a:t>
            </a:r>
          </a:p>
          <a:p>
            <a:pPr>
              <a:spcAft>
                <a:spcPts val="600"/>
              </a:spcAft>
            </a:pPr>
            <a:endParaRPr lang="el-GR" sz="2200" dirty="0"/>
          </a:p>
        </p:txBody>
      </p:sp>
      <p:pic>
        <p:nvPicPr>
          <p:cNvPr id="10" name="Picture 2" descr="Payment goods in online store by computer">
            <a:extLst>
              <a:ext uri="{FF2B5EF4-FFF2-40B4-BE49-F238E27FC236}">
                <a16:creationId xmlns:a16="http://schemas.microsoft.com/office/drawing/2014/main" id="{11C9A6E7-7A2E-432A-985F-636B5746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87" y="2026760"/>
            <a:ext cx="4111786" cy="28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0803CA-857B-A443-45BB-E9EB2172724F}"/>
              </a:ext>
            </a:extLst>
          </p:cNvPr>
          <p:cNvSpPr txBox="1"/>
          <p:nvPr/>
        </p:nvSpPr>
        <p:spPr>
          <a:xfrm>
            <a:off x="8922588" y="4934715"/>
            <a:ext cx="272882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/>
              <a:t>Slika</a:t>
            </a:r>
            <a:r>
              <a:rPr lang="en-US" sz="1000" dirty="0"/>
              <a:t>: </a:t>
            </a:r>
            <a:r>
              <a:rPr lang="en-US" sz="1000" err="1"/>
              <a:t>Redgreystock</a:t>
            </a:r>
            <a:r>
              <a:rPr lang="en-US" sz="1000" dirty="0"/>
              <a:t>, </a:t>
            </a:r>
            <a:r>
              <a:rPr lang="en-US" sz="1000" err="1"/>
              <a:t>Freepik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5-SL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klgFb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CSWAVs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JYBW1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JJYBW3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JJYBW4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AklgFb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CSWAVuPjqkydAAAAHoAAAAcAAAAdW5pdmVyc2FsL2xvY2FsX3NldHRpbmdzLnhtbA3MPQoCQQxA4X5PEVKIFutPJ7gz29kpgusBwk6UgUwiO0H09k73io83jN8i8OGlZtOAh+0egXW2lPUV8DGd+yNCddJEYsoB1RDG2A1iM8md3Rus8Bb68TJxaeF8pdLkjdRZcoX1SvwUN9DDpX2fmRPuYvcHUEsDBBQAAgAIACWWAVtBNwcTDgUAAKwaAAAXAAAAdW5pdmVyc2FsL3VuaXZlcnNhbC5wbmfrDPBz5+WS4mJgYOD19HAJYmBgiWBgYC7iYAOKhE2urwZSjMVB7k4M687JvARyWNIdfR0ZGDb2c/9JZAXyOQs8IosZGPgOgzDj8fwVKQwMUo6eLo4hFXFv725cHZPJ2J743y3799u3l9nfbLuddNAolutg3lsW7t1vdZJKJhZENglOVWWR/DnJ2uCYfsH+z+d8jJ7b8f/xYCp+dk7y0pzp1ul1ZUB7GBQEI0CUUiPIVgUhsjmLlh749OmptzEEbL6bf7UogREofsOYUpNHOaOcUc4oZ5QzyhnljHJGOaOcUc4oZ5QzyhnljHJGOaOcUc4ohwpjmKtZxGADmLbvv76+/l31ycNpTNwguf/+4OHMDhYxINnggYuzY1P93y/zD2+/v9fOpvLbq791/1bb1xda79v20er467uPNs55rrABqOyA6N4d1dU/jl6vnxn3pn6l9PryPe9E+5/a9EMMWbT8/Ptl4t/jfx17Hfcx4txnsA0N2rNir9w/FXamb//UXEWIKWf1XuSnaqcdv39qWwSfzuM2/fN1/79/N2/4+Wq2/DL9lNTHlseKe5/rmE8G6Y822G22b+raGbL12reTNDfc2VtZflH6Ss9zOXtmoGHfsspsa7SjDa3/hW07GpTw89d2e7/6D5bmdaAh6zdX30T9CNuWVPZnbU730gNFvevDpWC6dPek3v//dfnvdJs9/3+/MXx+r+vmx+c3TM9VAxUa/V44XQKi36qi9H7d91//btrd0f4q892j9gTQJ/bHj+2cd+9w6R7xzcen5k5kPr18Sr8w0K0H4s6uaw7/djr+/9t/M+0qfv3J+7XDO+fomx/FuXM+r/w474zc9tLoGJUNV6q3MsBVP3r39q+xLF/9j8v7l/fvvAIy/vmxnfK931O+zVh7+9GbxtSau5/eFGoD3d2wd1Ysu33J41m/M2p8nkl997K9C3L1HYvvl/u55i52l9l+9CbzaYudv1ZbAs3fEL759YP2Nyc3h38//+Hgj+9vCqffASm/t/TeZN1zYhF13//av/9/TVsK6tMfir/nyPNa5QHd6/1GSF701iOdxqcV56d+fH7RYuXaiayQcJP9M6F2XT6f1V2IUfsCM7plIuz2LXz7o+KCxc5PgYqg0fPVN0s/OJeflN5tlwKM5vnV03+tnadblDAzt2VqkbwYFhXF0/c8fC8mzqmzee2fV0KwoE/1n3//rv1l9q/daeBY3Gl27ueVCv+0/tu7dNcJRRzjLUiXl/x1pZ4JZuIrv/0Zy+4wl5aCzEx+HONvL2Vyr/vm41PbdlQkWP49teTyCaN/Mv///fiYDAugq70nCr4/u/vXWI5v/8/H9sv6rb9DY1iu9/sDocLM7tV/2E6/3M7du8Lon+0/mbR+dmhEwBJ14dbqDXPcpgVvPs4EjVRY4t4RlSBpvffw+4tvCmHWRd8Ehtv2TbrrxCL6vsf8vPFmI4aMUISdaHjbzcfABJWwPu36we2bRDc/zk+Njvmq7MQvCw6b8Pt/DPaK/btkHve963jRPHfvxqdS91fbQhP9D6EZN79+mL7Pv7by7HKbaZ9torh0rlcUb5vHAZS+07Tb/P26T9w8z+9U7H1cur5C53nlFpEIvb/PpgiDs9tHYIJ8CEw0l7Mf6+c+Lu27vvtosuX5RM0NPNOril91gkqVGr3T4AKo4b8qKEMzuIALGwcVGnBU2g/XM65cdTP5nFLMDpCAp6ufyzqnhCYAUEsDBBQAAgAIACWWAVs6nedwSwAAAGsAAAAbAAAAdW5pdmVyc2FsL3VuaXZlcnNhbC5wbmcueG1ss7GvyM1RKEstKs7Mz7NVMtQzULK34+WyKShKLctMLVeoAIoBBSFASaESyDVCcMszU0oygEIGFhYIwYzUzPSMElslC0MzuKA+0EwAUEsBAgAAFAACAAgAqX5QTzZhWAJHAwAA4QkAABQAAAAAAAAAAQAAAAAAAAAAAHVuaXZlcnNhbC9wbGF5ZXIueG1sUEsBAgAAFAACAAgAJJYBW7U39KgcBQAA4RMAAB0AAAAAAAAAAQAAAAAAeQMAAHVuaXZlcnNhbC9jb21tb25fbWVzc2FnZXMubG5nUEsBAgAAFAACAAgAJJYBWxUeYBujAAAAfwEAAC4AAAAAAAAAAQAAAAAA0AgAAHVuaXZlcnNhbC9wbGF5YmFja19hbmRfbmF2aWdhdGlvbl9zZXR0aW5ncy54bWxQSwECAAAUAAIACAAklgFbU8zMCI0DAACOEAAAJwAAAAAAAAABAAAAAAC/CQAAdW5pdmVyc2FsL2ZsYXNoX3B1Ymxpc2hpbmdfc2V0dGluZ3MueG1sUEsBAgAAFAACAAgAJJYBW3D0HBt+AwAAsQwAACEAAAAAAAAAAQAAAAAAkQ0AAHVuaXZlcnNhbC9mbGFzaF9za2luX3NldHRpbmdzLnhtbFBLAQIAABQAAgAIACSWAVuBGOJYhwMAABgQAAAmAAAAAAAAAAEAAAAAAE4RAAB1bml2ZXJzYWwvaHRtbF9wdWJsaXNoaW5nX3NldHRpbmdzLnhtbFBLAQIAABQAAgAIACSWAVs6Mq+ssQEAAHAGAAAfAAAAAAAAAAEAAAAAABkVAAB1bml2ZXJzYWwvaHRtbF9za2luX3NldHRpbmdzLmpzUEsBAgAAFAACAAgAJJYBW4+OqTJ0AAAAegAAABwAAAAAAAAAAQAAAAAABxcAAHVuaXZlcnNhbC9sb2NhbF9zZXR0aW5ncy54bWxQSwECAAAUAAIACAAllgFbQTcHEw4FAACsGgAAFwAAAAAAAAAAAAAAAAC1FwAAdW5pdmVyc2FsL3VuaXZlcnNhbC5wbmdQSwECAAAUAAIACAAllgFbOp3ncEsAAABrAAAAGwAAAAAAAAABAAAAAAD4HAAAdW5pdmVyc2FsL3VuaXZlcnNhbC5wbmcueG1sUEsFBgAAAAAKAAoABgMAAHwdAAAAAA=="/>
  <p:tag name="ISPRING_LMS_API_VERSION" val="SCORM 1.2"/>
  <p:tag name="ISPRING_ULTRA_SCORM_COURSE_ID" val="5A276569-251E-4D68-B287-013643E7F0D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M\\Slovenian\\Sloveni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M5-SL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3975</Words>
  <Application>Microsoft Office PowerPoint</Application>
  <PresentationFormat>Ευρεία οθόνη</PresentationFormat>
  <Paragraphs>390</Paragraphs>
  <Slides>47</Slides>
  <Notes>47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2" baseType="lpstr">
      <vt:lpstr>Poppins</vt:lpstr>
      <vt:lpstr>Calibri</vt:lpstr>
      <vt:lpstr>Impact</vt:lpstr>
      <vt:lpstr>Wingdings</vt:lpstr>
      <vt:lpstr>Θέμα του Office</vt:lpstr>
      <vt:lpstr>Παρουσίαση του PowerPoint</vt:lpstr>
      <vt:lpstr>Παρουσίαση του PowerPoint</vt:lpstr>
      <vt:lpstr>Moduli</vt:lpstr>
      <vt:lpstr>Enota 1 Uvod  </vt:lpstr>
      <vt:lpstr>Kompetence</vt:lpstr>
      <vt:lpstr>Vsebina usposabljanja Enote</vt:lpstr>
      <vt:lpstr>Metodologija in trajanje usposabljanja</vt:lpstr>
      <vt:lpstr>Enota 2 Struktura spletnih mest z e-trgovino in navigiranje po njih </vt:lpstr>
      <vt:lpstr>Struktura spletnih mest z e-trgovino</vt:lpstr>
      <vt:lpstr>Navigiranje po spletnih mestih z e-trgovino</vt:lpstr>
      <vt:lpstr>Enota 3 Uporabniški račun za spletne nakupe: kako ga ustvarimo in upravljamo, kako plačujemo s kreditnimi karticami</vt:lpstr>
      <vt:lpstr>Ustvarjanje uporabniškega računa</vt:lpstr>
      <vt:lpstr>Upravljanje uporabniškega računa</vt:lpstr>
      <vt:lpstr>Uporaba kreditne kartice za spletne nakupe</vt:lpstr>
      <vt:lpstr>Pregled celotnega zneska </vt:lpstr>
      <vt:lpstr>Enota 4 Običajni načini plačevanja prek spleta </vt:lpstr>
      <vt:lpstr>KREDITNE IN DEBETNE KARTICE</vt:lpstr>
      <vt:lpstr>PayPal</vt:lpstr>
      <vt:lpstr>Digitalne denarnice (npr. Apple Pay, Google Pay)</vt:lpstr>
      <vt:lpstr>Drugi načini plačevanja</vt:lpstr>
      <vt:lpstr>Zadnji trend: plačilo prek POS terminala na paketomatu </vt:lpstr>
      <vt:lpstr>Enota 5 Veščine za preprečevanje tveganj in varno spletno nakupovanje </vt:lpstr>
      <vt:lpstr>Prepoznavajte in preprečujte goljufije</vt:lpstr>
      <vt:lpstr>Varujte osebne in plačilne podatke</vt:lpstr>
      <vt:lpstr>Preverite varnost spletnega mesta in nakupujte varno</vt:lpstr>
      <vt:lpstr>Enota 6 Razumevanje trženja in predstavljanja izdelkov v trgovini  </vt:lpstr>
      <vt:lpstr>Kako primerjamo izdelke</vt:lpstr>
      <vt:lpstr>Razumevanje mnenj in ocen kupcev</vt:lpstr>
      <vt:lpstr>Iskanje popustov</vt:lpstr>
      <vt:lpstr>Druge vrste ugodnosti</vt:lpstr>
      <vt:lpstr>Upravljanje proračuna </vt:lpstr>
      <vt:lpstr>Enota 7 Kako poteka dostava blaga in kako sledimo naročilom </vt:lpstr>
      <vt:lpstr> Običajni načini dostave</vt:lpstr>
      <vt:lpstr>Spremljanje pošiljke</vt:lpstr>
      <vt:lpstr>Reševanje težav z dostavo</vt:lpstr>
      <vt:lpstr>Pravna in etična ozaveščenost</vt:lpstr>
      <vt:lpstr>Enota 8 Kako komuniciramo s službo za pomoč strankam</vt:lpstr>
      <vt:lpstr>Kako vzpostavimo stik s službo za pomoč strankam</vt:lpstr>
      <vt:lpstr>JASNO OPIŠITE SVOJO TEŽAVO!</vt:lpstr>
      <vt:lpstr>Vedeti morate, kakšno rešitev želite</vt:lpstr>
      <vt:lpstr>Načini vračanja denarja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M5-SL</dc:title>
  <dc:creator>pantelis bbalaouras</dc:creator>
  <cp:lastModifiedBy>pantelis</cp:lastModifiedBy>
  <cp:revision>3824</cp:revision>
  <dcterms:created xsi:type="dcterms:W3CDTF">2020-06-02T13:31:56Z</dcterms:created>
  <dcterms:modified xsi:type="dcterms:W3CDTF">2025-08-01T15:50:18Z</dcterms:modified>
</cp:coreProperties>
</file>