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371" r:id="rId6"/>
    <p:sldId id="261" r:id="rId7"/>
    <p:sldId id="262" r:id="rId8"/>
    <p:sldId id="263" r:id="rId9"/>
    <p:sldId id="309" r:id="rId10"/>
    <p:sldId id="351" r:id="rId11"/>
    <p:sldId id="352" r:id="rId12"/>
    <p:sldId id="353" r:id="rId13"/>
    <p:sldId id="354" r:id="rId14"/>
    <p:sldId id="360" r:id="rId15"/>
    <p:sldId id="350" r:id="rId16"/>
    <p:sldId id="306" r:id="rId17"/>
    <p:sldId id="361" r:id="rId18"/>
    <p:sldId id="307" r:id="rId19"/>
    <p:sldId id="338" r:id="rId20"/>
    <p:sldId id="341" r:id="rId21"/>
    <p:sldId id="362" r:id="rId22"/>
    <p:sldId id="363" r:id="rId23"/>
    <p:sldId id="347" r:id="rId24"/>
    <p:sldId id="364" r:id="rId25"/>
    <p:sldId id="345" r:id="rId26"/>
    <p:sldId id="367" r:id="rId27"/>
    <p:sldId id="366" r:id="rId28"/>
    <p:sldId id="368" r:id="rId29"/>
    <p:sldId id="369" r:id="rId30"/>
    <p:sldId id="370" r:id="rId31"/>
    <p:sldId id="298" r:id="rId32"/>
    <p:sldId id="334" r:id="rId33"/>
    <p:sldId id="356" r:id="rId34"/>
    <p:sldId id="357" r:id="rId35"/>
    <p:sldId id="358" r:id="rId36"/>
    <p:sldId id="303" r:id="rId37"/>
  </p:sldIdLst>
  <p:sldSz cx="12192000" cy="6858000"/>
  <p:notesSz cx="6858000" cy="9144000"/>
  <p:embeddedFontLst>
    <p:embeddedFont>
      <p:font typeface="Poppins" panose="020B060402020202020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Impact" panose="020B0806030902050204" pitchFamily="34" charset="0"/>
      <p:regular r:id="rId47"/>
    </p:embeddedFont>
  </p:embeddedFontLst>
  <p:custDataLst>
    <p:tags r:id="rId4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jLgTqF/dPQ6l3ZQxzsD1r+et5B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D92F7-CB47-4311-85A9-861B8B2054AF}" v="5" dt="2025-07-19T19:12:30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34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3271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486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265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174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837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047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368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151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38A81096-8274-D20E-74F1-4655ACAF9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>
            <a:extLst>
              <a:ext uri="{FF2B5EF4-FFF2-40B4-BE49-F238E27FC236}">
                <a16:creationId xmlns:a16="http://schemas.microsoft.com/office/drawing/2014/main" id="{FE567C7C-BACE-F0D0-B01E-2DFDA40B32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>
            <a:extLst>
              <a:ext uri="{FF2B5EF4-FFF2-40B4-BE49-F238E27FC236}">
                <a16:creationId xmlns:a16="http://schemas.microsoft.com/office/drawing/2014/main" id="{5ABAE166-EE96-467F-E67D-43B33E7391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>
            <a:extLst>
              <a:ext uri="{FF2B5EF4-FFF2-40B4-BE49-F238E27FC236}">
                <a16:creationId xmlns:a16="http://schemas.microsoft.com/office/drawing/2014/main" id="{EF0E012F-215D-D168-EF20-9914661C87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258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816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283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418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896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402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851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8572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678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6112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43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419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9" name="Google Shape;509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Pravilni odgovor je </a:t>
            </a:r>
            <a:r>
              <a:rPr lang="en-US" dirty="0"/>
              <a:t>D</a:t>
            </a:r>
            <a:r>
              <a:rPr lang="sl-SI" dirty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833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Pravilni odgovor je C.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290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sl-SI" dirty="0"/>
              <a:t>Pravilni odgovor je A.</a:t>
            </a:r>
            <a:endParaRPr lang="el-GR" dirty="0"/>
          </a:p>
          <a:p>
            <a:r>
              <a:rPr lang="en-US" dirty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1254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sl-SI" dirty="0"/>
              <a:t>Pravilni odgovor je B.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5073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2" name="Google Shape;562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BB2B5339-4B56-B5CC-41AC-8E380A497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>
            <a:extLst>
              <a:ext uri="{FF2B5EF4-FFF2-40B4-BE49-F238E27FC236}">
                <a16:creationId xmlns:a16="http://schemas.microsoft.com/office/drawing/2014/main" id="{B69794BD-A442-5F2B-D0DB-A3228D24A1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AD4B39EC-6EE5-CC51-E47A-8997E6D24F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D07FF8B5-A13C-603D-EBE3-A60E1C5844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68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85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1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3600"/>
              <a:buFont typeface="Calibri"/>
              <a:buNone/>
              <a:defRPr sz="36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1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" name="Google Shape;19;p61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61" descr="Placeholder-d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02362" y="-3149"/>
            <a:ext cx="1945888" cy="97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;p61">
            <a:extLst>
              <a:ext uri="{FF2B5EF4-FFF2-40B4-BE49-F238E27FC236}">
                <a16:creationId xmlns:a16="http://schemas.microsoft.com/office/drawing/2014/main" id="{B041B6BD-79B5-7915-BAAC-415DD7AE6D96}"/>
              </a:ext>
            </a:extLst>
          </p:cNvPr>
          <p:cNvSpPr txBox="1"/>
          <p:nvPr userDrawn="1"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Postopki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spletnega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plačevanja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davkov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javnih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storitev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4;p61">
            <a:extLst>
              <a:ext uri="{FF2B5EF4-FFF2-40B4-BE49-F238E27FC236}">
                <a16:creationId xmlns:a16="http://schemas.microsoft.com/office/drawing/2014/main" id="{6ABA7E8B-1B8F-B214-AD60-1F23E5E67D62}"/>
              </a:ext>
            </a:extLst>
          </p:cNvPr>
          <p:cNvSpPr/>
          <p:nvPr userDrawn="1"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Εικόνα 4" descr="Εικόνα που περιέχει στιγμιότυπο οθόνης, σύμβολο, Μπλε Majorelle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8A6C2DC-973A-9F1B-09F3-B7701A6259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6172" y="6068026"/>
            <a:ext cx="745828" cy="784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2"/>
          <p:cNvSpPr/>
          <p:nvPr/>
        </p:nvSpPr>
        <p:spPr>
          <a:xfrm>
            <a:off x="0" y="2218305"/>
            <a:ext cx="12192001" cy="378736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6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200"/>
              <a:buFont typeface="Calibri"/>
              <a:buNone/>
              <a:defRPr sz="22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62" descr="Placeholder-d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81297" y="-3149"/>
            <a:ext cx="2784642" cy="139232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2"/>
          <p:cNvSpPr/>
          <p:nvPr/>
        </p:nvSpPr>
        <p:spPr>
          <a:xfrm>
            <a:off x="0" y="2136618"/>
            <a:ext cx="12192000" cy="4013996"/>
          </a:xfrm>
          <a:prstGeom prst="roundRect">
            <a:avLst>
              <a:gd name="adj" fmla="val 16667"/>
            </a:avLst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2"/>
          <p:cNvSpPr txBox="1">
            <a:spLocks noGrp="1"/>
          </p:cNvSpPr>
          <p:nvPr>
            <p:ph type="body" idx="1"/>
          </p:nvPr>
        </p:nvSpPr>
        <p:spPr>
          <a:xfrm>
            <a:off x="536451" y="2218305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3;p61">
            <a:extLst>
              <a:ext uri="{FF2B5EF4-FFF2-40B4-BE49-F238E27FC236}">
                <a16:creationId xmlns:a16="http://schemas.microsoft.com/office/drawing/2014/main" id="{172A5D9A-EA89-5E15-8D3C-CEC9EA077761}"/>
              </a:ext>
            </a:extLst>
          </p:cNvPr>
          <p:cNvSpPr txBox="1"/>
          <p:nvPr userDrawn="1"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Postopki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spletnega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plačevanja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davkov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javnih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storitev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4;p61">
            <a:extLst>
              <a:ext uri="{FF2B5EF4-FFF2-40B4-BE49-F238E27FC236}">
                <a16:creationId xmlns:a16="http://schemas.microsoft.com/office/drawing/2014/main" id="{24E26A4D-BA5F-471D-88D1-2B4F72720657}"/>
              </a:ext>
            </a:extLst>
          </p:cNvPr>
          <p:cNvSpPr/>
          <p:nvPr userDrawn="1"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Εικόνα 3" descr="Εικόνα που περιέχει στιγμιότυπο οθόνης, σύμβολο, Μπλε Majorelle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C318007-E3F5-0D7B-ACA3-13957C7D23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6172" y="6119785"/>
            <a:ext cx="745828" cy="784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13A"/>
              </a:buClr>
              <a:buSzPts val="4000"/>
              <a:buFont typeface="Calibri"/>
              <a:buNone/>
              <a:defRPr sz="4000" b="0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4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4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4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64" descr="Placeholder-d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06" y="26922"/>
            <a:ext cx="2784642" cy="139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Εικόνα 1" descr="Εικόνα που περιέχει στιγμιότυπο οθόνης, σύμβολο, Μπλε Majorelle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28E57E7-AB18-5423-7148-B1943C504E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915" y="6073137"/>
            <a:ext cx="745828" cy="784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6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6"/>
          <p:cNvSpPr txBox="1">
            <a:spLocks noGrp="1"/>
          </p:cNvSpPr>
          <p:nvPr>
            <p:ph type="body" idx="1"/>
          </p:nvPr>
        </p:nvSpPr>
        <p:spPr>
          <a:xfrm>
            <a:off x="566153" y="2330868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66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;p61">
            <a:extLst>
              <a:ext uri="{FF2B5EF4-FFF2-40B4-BE49-F238E27FC236}">
                <a16:creationId xmlns:a16="http://schemas.microsoft.com/office/drawing/2014/main" id="{7F4C6AC2-D389-BC27-D9B6-9C9898FC100A}"/>
              </a:ext>
            </a:extLst>
          </p:cNvPr>
          <p:cNvSpPr txBox="1"/>
          <p:nvPr userDrawn="1"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Postopki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spletnega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plačevanja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davkov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javnih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storitev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4;p61">
            <a:extLst>
              <a:ext uri="{FF2B5EF4-FFF2-40B4-BE49-F238E27FC236}">
                <a16:creationId xmlns:a16="http://schemas.microsoft.com/office/drawing/2014/main" id="{2E9E8E0E-8208-C618-D669-C6D3275D5A5A}"/>
              </a:ext>
            </a:extLst>
          </p:cNvPr>
          <p:cNvSpPr/>
          <p:nvPr userDrawn="1"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smart-home-flat-style_5596244.htm#fromView=image_search_similar&amp;page=1&amp;position=18&amp;uuid=1833561c-ee43-461b-ac09-542f48090c77&amp;query=water+electricity+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utility-bills-concept-illustration_397049574.htm#fromView=image_search_similar&amp;page=1&amp;position=26&amp;uuid=0e1296d9-caf7-4f41-acd0-9ea7cb399ea9&amp;query=home++tax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utility-bills-concept-illustration_397049574.htm#fromView=image_search_similar&amp;page=1&amp;position=26&amp;uuid=0e1296d9-caf7-4f41-acd0-9ea7cb399ea9&amp;query=home++tax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estate-planning-abstract-concept-vector-illustration-real-estate-assets-control-keep-documents-order-trust-account-attorney-advise-life-insurance-personal-possession-abstract-metaphor_12469783.htm#fromView=image_search_similar&amp;page=1&amp;position=24&amp;uuid=01fa9343-87c4-455c-acb3-eb6a54b5426a&amp;query=property+ta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access-control-system-illustration_18611220.htm#fromView=image_search_similar&amp;page=1&amp;position=9&amp;uuid=c5e70609-3e96-441f-aa29-ec4cc79e1996&amp;query=create+accoun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access-control-system-illustration_18611220.htm#fromView=image_search_similar&amp;page=1&amp;position=9&amp;uuid=c5e70609-3e96-441f-aa29-ec4cc79e1996&amp;query=create+accoun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3.jp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progressive-web-app-abstract-concept-illustration_12291172.htm#fromView=image_search_similar&amp;page=1&amp;position=5&amp;uuid=238a3699-36de-4321-98db-f2ffcec68330&amp;query=Secure+Online+Transaction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progressive-web-app-abstract-concept-illustration_12291172.htm#fromView=image_search_similar&amp;page=1&amp;position=5&amp;uuid=238a3699-36de-4321-98db-f2ffcec68330&amp;query=Secure+Online+Transaction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e-wallet-concept-illustration_72632508.htm#fromView=image_search_similar&amp;page=1&amp;position=2&amp;uuid=a6adf993-9319-47d8-86fb-4d07ecc747f7&amp;query=receip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online-survey-analysis-electronic-data-collection-digital-research-tool-computerized-study-analyst-considering-feedback-results-analysing-info-vector-isolated-concept-metaphor-illustration_12083534.htm#fromView=search&amp;page=2&amp;position=44&amp;uuid=cbd09a75-2aec-4ed2-8c3e-e442313f39b2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tax-concept-illustration_14206607.htm#fromView=image_search_similar&amp;page=1&amp;position=39&amp;uuid=07c537a9-aa43-4d08-afe0-b2ff78abca95&amp;query=TA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44200" r="5462"/>
          <a:stretch/>
        </p:blipFill>
        <p:spPr>
          <a:xfrm>
            <a:off x="5560192" y="393526"/>
            <a:ext cx="2271650" cy="211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5074" t="11272" r="59636" b="11616"/>
          <a:stretch/>
        </p:blipFill>
        <p:spPr>
          <a:xfrm>
            <a:off x="452338" y="0"/>
            <a:ext cx="5204308" cy="53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6222050" y="2864579"/>
            <a:ext cx="5902194" cy="286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FCB13A"/>
              </a:buClr>
              <a:buSzPts val="4400"/>
            </a:pPr>
            <a:r>
              <a:rPr lang="en-US" sz="4400" b="1" dirty="0">
                <a:solidFill>
                  <a:srgbClr val="FCB13A"/>
                </a:solidFill>
              </a:rPr>
              <a:t>Modul</a:t>
            </a:r>
            <a:r>
              <a:rPr lang="en-US" sz="4400" b="1" i="0" u="none" strike="noStrike" cap="none" dirty="0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rPr>
              <a:t> 6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l-SI" sz="4000" b="1" dirty="0">
                <a:solidFill>
                  <a:srgbClr val="3F3F3F"/>
                </a:solidFill>
              </a:rPr>
              <a:t>Postopki s</a:t>
            </a:r>
            <a:r>
              <a:rPr lang="en-US" sz="4000" b="1" dirty="0" err="1">
                <a:solidFill>
                  <a:srgbClr val="3F3F3F"/>
                </a:solidFill>
              </a:rPr>
              <a:t>pletn</a:t>
            </a:r>
            <a:r>
              <a:rPr lang="sl-SI" sz="4000" b="1" dirty="0">
                <a:solidFill>
                  <a:srgbClr val="3F3F3F"/>
                </a:solidFill>
              </a:rPr>
              <a:t>ega</a:t>
            </a:r>
            <a:r>
              <a:rPr lang="en-US" sz="4000" b="1" dirty="0">
                <a:solidFill>
                  <a:srgbClr val="3F3F3F"/>
                </a:solidFill>
              </a:rPr>
              <a:t> </a:t>
            </a:r>
            <a:r>
              <a:rPr lang="en-US" sz="4000" b="1" dirty="0" err="1">
                <a:solidFill>
                  <a:srgbClr val="3F3F3F"/>
                </a:solidFill>
              </a:rPr>
              <a:t>plač</a:t>
            </a:r>
            <a:r>
              <a:rPr lang="sl-SI" sz="4000" b="1" dirty="0" err="1">
                <a:solidFill>
                  <a:srgbClr val="3F3F3F"/>
                </a:solidFill>
              </a:rPr>
              <a:t>evanja</a:t>
            </a:r>
            <a:r>
              <a:rPr lang="en-US" sz="4000" b="1" dirty="0">
                <a:solidFill>
                  <a:srgbClr val="3F3F3F"/>
                </a:solidFill>
              </a:rPr>
              <a:t> </a:t>
            </a:r>
            <a:r>
              <a:rPr lang="en-US" sz="4000" b="1" dirty="0" err="1">
                <a:solidFill>
                  <a:srgbClr val="3F3F3F"/>
                </a:solidFill>
              </a:rPr>
              <a:t>davk</a:t>
            </a:r>
            <a:r>
              <a:rPr lang="sl-SI" sz="4000" b="1" dirty="0">
                <a:solidFill>
                  <a:srgbClr val="3F3F3F"/>
                </a:solidFill>
              </a:rPr>
              <a:t>ov</a:t>
            </a:r>
            <a:r>
              <a:rPr lang="en-US" sz="4000" b="1" dirty="0">
                <a:solidFill>
                  <a:srgbClr val="3F3F3F"/>
                </a:solidFill>
              </a:rPr>
              <a:t> in </a:t>
            </a:r>
            <a:r>
              <a:rPr lang="sl-SI" sz="4000" b="1" dirty="0">
                <a:solidFill>
                  <a:srgbClr val="3F3F3F"/>
                </a:solidFill>
              </a:rPr>
              <a:t>javnih storitev</a:t>
            </a:r>
            <a:r>
              <a:rPr lang="en-US" sz="40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-6352" y="1903223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 b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2400" b="1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-9348" y="25098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-9348" y="31194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-9348" y="37290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-9348" y="43386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5</a:t>
            </a:r>
            <a:endParaRPr sz="24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2900908" y="6215916"/>
            <a:ext cx="9291091" cy="662722"/>
          </a:xfrm>
          <a:prstGeom prst="rect">
            <a:avLst/>
          </a:prstGeom>
          <a:solidFill>
            <a:srgbClr val="26A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2972569" y="6246217"/>
            <a:ext cx="774566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r>
              <a:rPr lang="en-US" sz="1200" dirty="0">
                <a:solidFill>
                  <a:schemeClr val="lt1"/>
                </a:solidFill>
              </a:rPr>
              <a:t>Projekt </a:t>
            </a:r>
            <a:r>
              <a:rPr lang="en-US" sz="1200" dirty="0" err="1">
                <a:solidFill>
                  <a:schemeClr val="lt1"/>
                </a:solidFill>
              </a:rPr>
              <a:t>financira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Evropska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unija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dirty="0" err="1">
                <a:solidFill>
                  <a:schemeClr val="lt1"/>
                </a:solidFill>
              </a:rPr>
              <a:t>Izražena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stališča</a:t>
            </a:r>
            <a:r>
              <a:rPr lang="en-US" sz="1200" dirty="0">
                <a:solidFill>
                  <a:schemeClr val="lt1"/>
                </a:solidFill>
              </a:rPr>
              <a:t> in </a:t>
            </a:r>
            <a:r>
              <a:rPr lang="en-US" sz="1200" dirty="0" err="1">
                <a:solidFill>
                  <a:schemeClr val="lt1"/>
                </a:solidFill>
              </a:rPr>
              <a:t>mnenja</a:t>
            </a:r>
            <a:r>
              <a:rPr lang="en-US" sz="1200" dirty="0">
                <a:solidFill>
                  <a:schemeClr val="lt1"/>
                </a:solidFill>
              </a:rPr>
              <a:t> so </a:t>
            </a:r>
            <a:r>
              <a:rPr lang="en-US" sz="1200" dirty="0" err="1">
                <a:solidFill>
                  <a:schemeClr val="lt1"/>
                </a:solidFill>
              </a:rPr>
              <a:t>izključno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stališča</a:t>
            </a:r>
            <a:r>
              <a:rPr lang="en-US" sz="1200" dirty="0">
                <a:solidFill>
                  <a:schemeClr val="lt1"/>
                </a:solidFill>
              </a:rPr>
              <a:t> in </a:t>
            </a:r>
            <a:r>
              <a:rPr lang="en-US" sz="1200" dirty="0" err="1">
                <a:solidFill>
                  <a:schemeClr val="lt1"/>
                </a:solidFill>
              </a:rPr>
              <a:t>mnenja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avtorjev</a:t>
            </a:r>
            <a:r>
              <a:rPr lang="en-US" sz="1200" dirty="0">
                <a:solidFill>
                  <a:schemeClr val="lt1"/>
                </a:solidFill>
              </a:rPr>
              <a:t> in </a:t>
            </a:r>
            <a:r>
              <a:rPr lang="en-US" sz="1200" dirty="0" err="1">
                <a:solidFill>
                  <a:schemeClr val="lt1"/>
                </a:solidFill>
              </a:rPr>
              <a:t>ni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nujno</a:t>
            </a:r>
            <a:r>
              <a:rPr lang="en-US" sz="1200" dirty="0">
                <a:solidFill>
                  <a:schemeClr val="lt1"/>
                </a:solidFill>
              </a:rPr>
              <a:t>, da </a:t>
            </a:r>
            <a:r>
              <a:rPr lang="en-US" sz="1200" dirty="0" err="1">
                <a:solidFill>
                  <a:schemeClr val="lt1"/>
                </a:solidFill>
              </a:rPr>
              <a:t>odražajo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stališča</a:t>
            </a:r>
            <a:r>
              <a:rPr lang="en-US" sz="1200" dirty="0">
                <a:solidFill>
                  <a:schemeClr val="lt1"/>
                </a:solidFill>
              </a:rPr>
              <a:t> in </a:t>
            </a:r>
            <a:r>
              <a:rPr lang="en-US" sz="1200" dirty="0" err="1">
                <a:solidFill>
                  <a:schemeClr val="lt1"/>
                </a:solidFill>
              </a:rPr>
              <a:t>mnenja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Evropske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unije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ali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Evropske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izvajalske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agencije</a:t>
            </a:r>
            <a:r>
              <a:rPr lang="en-US" sz="1200" dirty="0">
                <a:solidFill>
                  <a:schemeClr val="lt1"/>
                </a:solidFill>
              </a:rPr>
              <a:t> za </a:t>
            </a:r>
            <a:r>
              <a:rPr lang="en-US" sz="1200" dirty="0" err="1">
                <a:solidFill>
                  <a:schemeClr val="lt1"/>
                </a:solidFill>
              </a:rPr>
              <a:t>izobraževanje</a:t>
            </a:r>
            <a:r>
              <a:rPr lang="en-US" sz="1200" dirty="0">
                <a:solidFill>
                  <a:schemeClr val="lt1"/>
                </a:solidFill>
              </a:rPr>
              <a:t> in </a:t>
            </a:r>
            <a:r>
              <a:rPr lang="en-US" sz="1200" dirty="0" err="1">
                <a:solidFill>
                  <a:schemeClr val="lt1"/>
                </a:solidFill>
              </a:rPr>
              <a:t>kulturo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(EACEA). </a:t>
            </a:r>
            <a:r>
              <a:rPr lang="en-US" sz="1200" dirty="0">
                <a:solidFill>
                  <a:schemeClr val="lt1"/>
                </a:solidFill>
              </a:rPr>
              <a:t>Niti </a:t>
            </a:r>
            <a:r>
              <a:rPr lang="en-US" sz="1200" dirty="0" err="1">
                <a:solidFill>
                  <a:schemeClr val="lt1"/>
                </a:solidFill>
              </a:rPr>
              <a:t>Evropska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unija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niti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EACEA </a:t>
            </a:r>
            <a:r>
              <a:rPr lang="en-US" sz="1200" dirty="0">
                <a:solidFill>
                  <a:schemeClr val="lt1"/>
                </a:solidFill>
              </a:rPr>
              <a:t>ne </a:t>
            </a:r>
            <a:r>
              <a:rPr lang="en-US" sz="1200" dirty="0" err="1">
                <a:solidFill>
                  <a:schemeClr val="lt1"/>
                </a:solidFill>
              </a:rPr>
              <a:t>moreta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odgovarjati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zanje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dirty="0" err="1">
                <a:solidFill>
                  <a:schemeClr val="lt1"/>
                </a:solidFill>
              </a:rPr>
              <a:t>Številka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projekta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2023-1-RO01-KA220-ADU-000157797</a:t>
            </a:r>
            <a:endParaRPr lang="en-US" sz="1200" dirty="0">
              <a:solidFill>
                <a:schemeClr val="lt1"/>
              </a:solidFill>
            </a:endParaRPr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endParaRPr lang="en-US"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8231" y="6316337"/>
            <a:ext cx="1406013" cy="49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8231" y="6311949"/>
            <a:ext cx="1406013" cy="4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/>
          <p:nvPr/>
        </p:nvSpPr>
        <p:spPr>
          <a:xfrm>
            <a:off x="-9348" y="4946461"/>
            <a:ext cx="722376" cy="607846"/>
          </a:xfrm>
          <a:prstGeom prst="rect">
            <a:avLst/>
          </a:prstGeom>
          <a:solidFill>
            <a:srgbClr val="89C53F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6</a:t>
            </a:r>
            <a:endParaRPr sz="24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Εικόνα 1" descr="Εικόνα που περιέχει στιγμιότυπο οθόνης, γραμματοσειρά, Μπελ ηλεκτρίκ, Μπλε Majorelle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A5BBC53-F66D-4BE0-F716-992CE1700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10" y="6210455"/>
            <a:ext cx="2515315" cy="66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02DD99-3DB5-DFDF-45B6-955AC3BC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7030A0"/>
              </a:buClr>
              <a:buSzPct val="100000"/>
            </a:pPr>
            <a:r>
              <a:rPr lang="en-US" dirty="0"/>
              <a:t>Primera </a:t>
            </a:r>
            <a:r>
              <a:rPr lang="en-US" dirty="0" err="1"/>
              <a:t>spletnega</a:t>
            </a:r>
            <a:r>
              <a:rPr lang="en-US" dirty="0"/>
              <a:t> </a:t>
            </a:r>
            <a:r>
              <a:rPr lang="en-US" dirty="0" err="1"/>
              <a:t>plačevanja</a:t>
            </a:r>
            <a:r>
              <a:rPr lang="en-US" dirty="0"/>
              <a:t> </a:t>
            </a:r>
            <a:r>
              <a:rPr lang="en-US" dirty="0" err="1"/>
              <a:t>davka</a:t>
            </a:r>
            <a:endParaRPr lang="ro-RO" sz="2800" dirty="0" err="1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7FBBCD-8BC5-150C-D9D1-94CAD970A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8" y="1924050"/>
            <a:ext cx="8882647" cy="40433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err="1"/>
              <a:t>Dohodnina</a:t>
            </a:r>
            <a:r>
              <a:rPr lang="en-US" b="1" dirty="0"/>
              <a:t> – </a:t>
            </a:r>
            <a:r>
              <a:rPr lang="en-US" dirty="0" err="1"/>
              <a:t>Postopek</a:t>
            </a:r>
            <a:r>
              <a:rPr lang="en-US" dirty="0"/>
              <a:t> </a:t>
            </a:r>
            <a:r>
              <a:rPr lang="en-US" dirty="0" err="1"/>
              <a:t>plačila</a:t>
            </a:r>
            <a:r>
              <a:rPr lang="en-US" dirty="0"/>
              <a:t> </a:t>
            </a:r>
            <a:r>
              <a:rPr lang="en-US" dirty="0" err="1"/>
              <a:t>dohodnine</a:t>
            </a:r>
            <a:r>
              <a:rPr lang="en-US" dirty="0"/>
              <a:t> je </a:t>
            </a:r>
            <a:r>
              <a:rPr lang="en-US" dirty="0" err="1"/>
              <a:t>preprost</a:t>
            </a:r>
            <a:r>
              <a:rPr lang="en-US" dirty="0"/>
              <a:t> in ga </a:t>
            </a:r>
            <a:r>
              <a:rPr lang="en-US" dirty="0" err="1"/>
              <a:t>opravimo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varnem</a:t>
            </a:r>
            <a:r>
              <a:rPr lang="en-US" dirty="0"/>
              <a:t> </a:t>
            </a:r>
            <a:r>
              <a:rPr lang="en-US" dirty="0" err="1"/>
              <a:t>spletnem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. Za </a:t>
            </a:r>
            <a:r>
              <a:rPr lang="en-US" dirty="0" err="1"/>
              <a:t>plačila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uporabimo</a:t>
            </a:r>
            <a:r>
              <a:rPr lang="en-US" dirty="0"/>
              <a:t> </a:t>
            </a:r>
            <a:r>
              <a:rPr lang="en-US" dirty="0" err="1"/>
              <a:t>bančni</a:t>
            </a:r>
            <a:r>
              <a:rPr lang="en-US" dirty="0"/>
              <a:t> </a:t>
            </a:r>
            <a:r>
              <a:rPr lang="en-US" dirty="0" err="1"/>
              <a:t>račun</a:t>
            </a:r>
            <a:r>
              <a:rPr lang="en-US" dirty="0"/>
              <a:t>, </a:t>
            </a:r>
            <a:r>
              <a:rPr lang="en-US" dirty="0" err="1"/>
              <a:t>kreditno</a:t>
            </a:r>
            <a:r>
              <a:rPr lang="en-US" dirty="0"/>
              <a:t>/</a:t>
            </a:r>
            <a:r>
              <a:rPr lang="en-US" dirty="0" err="1"/>
              <a:t>debetno</a:t>
            </a:r>
            <a:r>
              <a:rPr lang="en-US" dirty="0"/>
              <a:t> </a:t>
            </a:r>
            <a:r>
              <a:rPr lang="en-US" dirty="0" err="1"/>
              <a:t>kartico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celo</a:t>
            </a:r>
            <a:r>
              <a:rPr lang="en-US" dirty="0"/>
              <a:t> </a:t>
            </a:r>
            <a:r>
              <a:rPr lang="en-US" dirty="0" err="1"/>
              <a:t>digitalno</a:t>
            </a:r>
            <a:r>
              <a:rPr lang="en-US" dirty="0"/>
              <a:t> </a:t>
            </a:r>
            <a:r>
              <a:rPr lang="en-US" dirty="0" err="1"/>
              <a:t>denarnico</a:t>
            </a:r>
            <a:r>
              <a:rPr lang="en-US" dirty="0"/>
              <a:t>.</a:t>
            </a:r>
            <a:r>
              <a:rPr lang="sl-SI" dirty="0"/>
              <a:t> V</a:t>
            </a:r>
            <a:r>
              <a:rPr lang="en-US" dirty="0"/>
              <a:t> primer</a:t>
            </a:r>
            <a:r>
              <a:rPr lang="sl-SI" dirty="0"/>
              <a:t>u</a:t>
            </a:r>
            <a:r>
              <a:rPr lang="en-US" dirty="0"/>
              <a:t> </a:t>
            </a:r>
            <a:r>
              <a:rPr lang="en-US" dirty="0" err="1"/>
              <a:t>težav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vnašanju</a:t>
            </a:r>
            <a:r>
              <a:rPr lang="en-US" dirty="0"/>
              <a:t> </a:t>
            </a:r>
            <a:r>
              <a:rPr lang="en-US" dirty="0" err="1"/>
              <a:t>podatkov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plačevanju</a:t>
            </a:r>
            <a:r>
              <a:rPr lang="en-US" dirty="0"/>
              <a:t> </a:t>
            </a:r>
            <a:r>
              <a:rPr lang="sl-SI" dirty="0"/>
              <a:t>je o</a:t>
            </a:r>
            <a:r>
              <a:rPr lang="en-US" dirty="0" err="1"/>
              <a:t>bičajno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voljo</a:t>
            </a:r>
            <a:r>
              <a:rPr lang="en-US" dirty="0"/>
              <a:t> </a:t>
            </a:r>
            <a:r>
              <a:rPr lang="en-US" dirty="0" err="1"/>
              <a:t>pomoč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/>
              <a:t>Davek</a:t>
            </a:r>
            <a:r>
              <a:rPr lang="en-US" b="1" dirty="0"/>
              <a:t> od </a:t>
            </a:r>
            <a:r>
              <a:rPr lang="en-US" b="1" dirty="0" err="1"/>
              <a:t>premoženja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Lokalni</a:t>
            </a:r>
            <a:r>
              <a:rPr lang="en-US" dirty="0"/>
              <a:t> </a:t>
            </a:r>
            <a:r>
              <a:rPr lang="en-US" dirty="0" err="1"/>
              <a:t>organi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marsikje</a:t>
            </a:r>
            <a:r>
              <a:rPr lang="en-US" dirty="0"/>
              <a:t> </a:t>
            </a:r>
            <a:r>
              <a:rPr lang="en-US" dirty="0" err="1"/>
              <a:t>omogočajo</a:t>
            </a:r>
            <a:r>
              <a:rPr lang="en-US" dirty="0"/>
              <a:t> </a:t>
            </a:r>
            <a:r>
              <a:rPr lang="en-US" dirty="0" err="1"/>
              <a:t>plačevanje</a:t>
            </a:r>
            <a:r>
              <a:rPr lang="en-US" dirty="0"/>
              <a:t> </a:t>
            </a:r>
            <a:r>
              <a:rPr lang="en-US" dirty="0" err="1"/>
              <a:t>davka</a:t>
            </a:r>
            <a:r>
              <a:rPr lang="en-US" dirty="0"/>
              <a:t> od </a:t>
            </a:r>
            <a:r>
              <a:rPr lang="en-US" dirty="0" err="1"/>
              <a:t>premoženja</a:t>
            </a:r>
            <a:r>
              <a:rPr lang="en-US" dirty="0"/>
              <a:t> pre</a:t>
            </a:r>
            <a:r>
              <a:rPr lang="sl-SI" dirty="0"/>
              <a:t>k</a:t>
            </a:r>
            <a:r>
              <a:rPr lang="en-US" dirty="0"/>
              <a:t> </a:t>
            </a:r>
            <a:r>
              <a:rPr lang="en-US" dirty="0" err="1"/>
              <a:t>spleta</a:t>
            </a:r>
            <a:r>
              <a:rPr lang="en-US" dirty="0"/>
              <a:t>. </a:t>
            </a:r>
            <a:r>
              <a:rPr lang="sl-SI" dirty="0"/>
              <a:t>Osnova za plačilo je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premoženja</a:t>
            </a:r>
            <a:r>
              <a:rPr lang="en-US" dirty="0"/>
              <a:t> (</a:t>
            </a:r>
            <a:r>
              <a:rPr lang="en-US" dirty="0" err="1"/>
              <a:t>hiše</a:t>
            </a:r>
            <a:r>
              <a:rPr lang="en-US" dirty="0"/>
              <a:t>, </a:t>
            </a:r>
            <a:r>
              <a:rPr lang="en-US" dirty="0" err="1"/>
              <a:t>avtomobila</a:t>
            </a:r>
            <a:r>
              <a:rPr lang="en-US" dirty="0"/>
              <a:t>, </a:t>
            </a:r>
            <a:r>
              <a:rPr lang="en-US" dirty="0" err="1"/>
              <a:t>zemljišča</a:t>
            </a:r>
            <a:r>
              <a:rPr lang="en-US" dirty="0"/>
              <a:t>) in </a:t>
            </a:r>
            <a:r>
              <a:rPr lang="en-US" dirty="0" err="1"/>
              <a:t>pogosto</a:t>
            </a:r>
            <a:r>
              <a:rPr lang="en-US" dirty="0"/>
              <a:t> je </a:t>
            </a:r>
            <a:r>
              <a:rPr lang="en-US" dirty="0" err="1"/>
              <a:t>možno</a:t>
            </a:r>
            <a:r>
              <a:rPr lang="en-US" dirty="0"/>
              <a:t> </a:t>
            </a:r>
            <a:r>
              <a:rPr lang="en-US" dirty="0" err="1"/>
              <a:t>obročno</a:t>
            </a:r>
            <a:r>
              <a:rPr lang="en-US" dirty="0"/>
              <a:t> </a:t>
            </a:r>
            <a:r>
              <a:rPr lang="en-US" dirty="0" err="1"/>
              <a:t>odplačevanje</a:t>
            </a:r>
            <a:r>
              <a:rPr lang="en-US" dirty="0"/>
              <a:t>. </a:t>
            </a:r>
            <a:r>
              <a:rPr lang="sl-SI" dirty="0"/>
              <a:t>Plačilom lahko </a:t>
            </a:r>
            <a:r>
              <a:rPr lang="en-US" dirty="0" err="1"/>
              <a:t>sledite</a:t>
            </a:r>
            <a:r>
              <a:rPr lang="en-US" dirty="0"/>
              <a:t> in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nastavite</a:t>
            </a:r>
            <a:r>
              <a:rPr lang="en-US" dirty="0"/>
              <a:t> </a:t>
            </a:r>
            <a:r>
              <a:rPr lang="en-US" dirty="0" err="1"/>
              <a:t>opomnike</a:t>
            </a:r>
            <a:r>
              <a:rPr lang="en-US" dirty="0"/>
              <a:t>,</a:t>
            </a:r>
            <a:r>
              <a:rPr lang="sl-SI" dirty="0"/>
              <a:t> ki vas pravočasno spomnijo na obveznost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4" name="Google Shape;193;p10">
            <a:extLst>
              <a:ext uri="{FF2B5EF4-FFF2-40B4-BE49-F238E27FC236}">
                <a16:creationId xmlns:a16="http://schemas.microsoft.com/office/drawing/2014/main" id="{A01894A3-4AFB-505A-62F2-556727FE4DCC}"/>
              </a:ext>
            </a:extLst>
          </p:cNvPr>
          <p:cNvSpPr/>
          <p:nvPr/>
        </p:nvSpPr>
        <p:spPr>
          <a:xfrm>
            <a:off x="7620000" y="0"/>
            <a:ext cx="456637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lnSpc>
                <a:spcPct val="90000"/>
              </a:lnSpc>
              <a:buSzPts val="1800"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6.2 </a:t>
            </a:r>
            <a:r>
              <a:rPr lang="en-US" sz="1800" dirty="0" err="1">
                <a:solidFill>
                  <a:srgbClr val="1C2E78"/>
                </a:solidFill>
              </a:rPr>
              <a:t>Seznanjanje</a:t>
            </a:r>
            <a:r>
              <a:rPr lang="en-US" sz="1800" dirty="0">
                <a:solidFill>
                  <a:srgbClr val="1C2E78"/>
                </a:solidFill>
              </a:rPr>
              <a:t> s </a:t>
            </a:r>
            <a:r>
              <a:rPr lang="en-US" sz="1800" dirty="0" err="1">
                <a:solidFill>
                  <a:srgbClr val="1C2E78"/>
                </a:solidFill>
              </a:rPr>
              <a:t>portali</a:t>
            </a:r>
            <a:r>
              <a:rPr lang="en-US" sz="1800" dirty="0">
                <a:solidFill>
                  <a:srgbClr val="1C2E78"/>
                </a:solidFill>
              </a:rPr>
              <a:t> za </a:t>
            </a:r>
            <a:r>
              <a:rPr lang="en-US" sz="1800" dirty="0" err="1">
                <a:solidFill>
                  <a:srgbClr val="1C2E78"/>
                </a:solidFill>
              </a:rPr>
              <a:t>plačevanje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davkov</a:t>
            </a:r>
            <a:endParaRPr sz="1800" b="0" i="0" u="none" strike="noStrike" cap="none" dirty="0" err="1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0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8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096250" y="2372139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558000" y="944486"/>
            <a:ext cx="10515600" cy="129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2200"/>
            </a:pPr>
            <a:r>
              <a:rPr lang="en-US" sz="2000" dirty="0" err="1"/>
              <a:t>Enota</a:t>
            </a:r>
            <a:r>
              <a:rPr lang="en-US" sz="2000" dirty="0"/>
              <a:t> </a:t>
            </a:r>
            <a:r>
              <a:rPr lang="ro-RO" sz="2000" dirty="0"/>
              <a:t>3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4000" dirty="0" err="1"/>
              <a:t>Seznanjanje</a:t>
            </a:r>
            <a:r>
              <a:rPr lang="en-US" sz="4000" b="1" dirty="0"/>
              <a:t> </a:t>
            </a:r>
            <a:r>
              <a:rPr lang="en-US" sz="4000" dirty="0"/>
              <a:t>s </a:t>
            </a:r>
            <a:r>
              <a:rPr lang="en-US" sz="4000" dirty="0" err="1"/>
              <a:t>plačilnimi</a:t>
            </a:r>
            <a:r>
              <a:rPr lang="en-US" sz="4000" dirty="0"/>
              <a:t> </a:t>
            </a:r>
            <a:r>
              <a:rPr lang="en-US" sz="4000" dirty="0" err="1"/>
              <a:t>portali</a:t>
            </a:r>
            <a:r>
              <a:rPr lang="en-US" sz="4000" dirty="0"/>
              <a:t> </a:t>
            </a:r>
            <a:r>
              <a:rPr lang="en-US" sz="4000" dirty="0" err="1"/>
              <a:t>javnih</a:t>
            </a:r>
            <a:r>
              <a:rPr lang="en-US" sz="4000" dirty="0"/>
              <a:t> </a:t>
            </a:r>
            <a:r>
              <a:rPr lang="en-US" sz="4000" dirty="0" err="1"/>
              <a:t>služb</a:t>
            </a:r>
          </a:p>
        </p:txBody>
      </p:sp>
      <p:sp>
        <p:nvSpPr>
          <p:cNvPr id="170" name="Google Shape;170;p8"/>
          <p:cNvSpPr txBox="1">
            <a:spLocks noGrp="1"/>
          </p:cNvSpPr>
          <p:nvPr>
            <p:ph type="body" idx="1"/>
          </p:nvPr>
        </p:nvSpPr>
        <p:spPr>
          <a:xfrm>
            <a:off x="558000" y="2279705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Cilji</a:t>
            </a:r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2"/>
          </p:nvPr>
        </p:nvSpPr>
        <p:spPr>
          <a:xfrm>
            <a:off x="617620" y="2997199"/>
            <a:ext cx="7691493" cy="335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rgbClr val="7030A0"/>
              </a:buClr>
              <a:buSzPct val="100000"/>
              <a:buNone/>
            </a:pPr>
            <a:r>
              <a:rPr lang="en-US" sz="2000" dirty="0"/>
              <a:t>Ob </a:t>
            </a:r>
            <a:r>
              <a:rPr lang="en-US" sz="2000" dirty="0" err="1"/>
              <a:t>zaključku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enote</a:t>
            </a:r>
            <a:r>
              <a:rPr lang="en-US" sz="2000" dirty="0"/>
              <a:t> </a:t>
            </a:r>
            <a:r>
              <a:rPr lang="en-US" sz="2000" dirty="0" err="1"/>
              <a:t>boste</a:t>
            </a:r>
            <a:endParaRPr lang="en-US" sz="2000" dirty="0"/>
          </a:p>
          <a:p>
            <a:pPr marL="342900" indent="-342900">
              <a:spcBef>
                <a:spcPts val="0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 err="1"/>
              <a:t>razumeli</a:t>
            </a:r>
            <a:r>
              <a:rPr lang="en-US" sz="2000" dirty="0"/>
              <a:t> </a:t>
            </a:r>
            <a:r>
              <a:rPr lang="en-US" sz="2000" dirty="0" err="1"/>
              <a:t>prednosti</a:t>
            </a:r>
            <a:r>
              <a:rPr lang="en-US" sz="2000" dirty="0"/>
              <a:t> </a:t>
            </a:r>
            <a:r>
              <a:rPr lang="en-US" sz="2000" dirty="0" err="1"/>
              <a:t>plačilnih</a:t>
            </a:r>
            <a:r>
              <a:rPr lang="en-US" sz="2000" dirty="0"/>
              <a:t> </a:t>
            </a:r>
            <a:r>
              <a:rPr lang="en-US" sz="2000" dirty="0" err="1"/>
              <a:t>portalov</a:t>
            </a:r>
            <a:r>
              <a:rPr lang="en-US" sz="2000" dirty="0"/>
              <a:t> </a:t>
            </a:r>
            <a:r>
              <a:rPr lang="en-US" sz="2000" dirty="0" err="1"/>
              <a:t>javnih</a:t>
            </a:r>
            <a:r>
              <a:rPr lang="en-US" sz="2000" dirty="0"/>
              <a:t> </a:t>
            </a:r>
            <a:r>
              <a:rPr lang="en-US" sz="2000" dirty="0" err="1"/>
              <a:t>služb</a:t>
            </a:r>
            <a:r>
              <a:rPr lang="en-US" sz="2000" dirty="0"/>
              <a:t>,</a:t>
            </a:r>
          </a:p>
          <a:p>
            <a:pPr marL="342900" indent="-342900">
              <a:spcBef>
                <a:spcPts val="0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 err="1"/>
              <a:t>poznali</a:t>
            </a:r>
            <a:r>
              <a:rPr lang="en-US" sz="2000" dirty="0"/>
              <a:t> </a:t>
            </a:r>
            <a:r>
              <a:rPr lang="en-US" sz="2000" dirty="0" err="1"/>
              <a:t>vrste</a:t>
            </a:r>
            <a:r>
              <a:rPr lang="en-US" sz="2000" dirty="0"/>
              <a:t> </a:t>
            </a:r>
            <a:r>
              <a:rPr lang="en-US" sz="2000" dirty="0" err="1"/>
              <a:t>javnih</a:t>
            </a:r>
            <a:r>
              <a:rPr lang="en-US" sz="2000" dirty="0"/>
              <a:t> </a:t>
            </a:r>
            <a:r>
              <a:rPr lang="en-US" sz="2000" dirty="0" err="1"/>
              <a:t>storit</a:t>
            </a:r>
            <a:r>
              <a:rPr lang="sl-SI" sz="2000" dirty="0"/>
              <a:t>e</a:t>
            </a:r>
            <a:r>
              <a:rPr lang="en-US" sz="2000" dirty="0"/>
              <a:t>v</a:t>
            </a:r>
            <a:r>
              <a:rPr lang="sl-SI" sz="2000" dirty="0"/>
              <a:t>, ki jih</a:t>
            </a:r>
            <a:r>
              <a:rPr lang="en-US" sz="2000" dirty="0"/>
              <a:t> </a:t>
            </a:r>
            <a:r>
              <a:rPr lang="en-US" sz="2000" dirty="0" err="1"/>
              <a:t>lahko</a:t>
            </a:r>
            <a:r>
              <a:rPr lang="en-US" sz="2000" dirty="0"/>
              <a:t> </a:t>
            </a:r>
            <a:r>
              <a:rPr lang="en-US" sz="2000" dirty="0" err="1"/>
              <a:t>plačujete</a:t>
            </a:r>
            <a:r>
              <a:rPr lang="en-US" sz="2000" dirty="0"/>
              <a:t> </a:t>
            </a:r>
            <a:r>
              <a:rPr lang="en-US" sz="2000" dirty="0" err="1"/>
              <a:t>prek</a:t>
            </a:r>
            <a:r>
              <a:rPr lang="en-US" sz="2000" dirty="0"/>
              <a:t> </a:t>
            </a:r>
            <a:r>
              <a:rPr lang="en-US" sz="2000" dirty="0" err="1"/>
              <a:t>spleta</a:t>
            </a:r>
            <a:r>
              <a:rPr lang="en-US" sz="2000" dirty="0"/>
              <a:t>.</a:t>
            </a:r>
            <a:endParaRPr lang="ro-RO" sz="2000" dirty="0"/>
          </a:p>
        </p:txBody>
      </p:sp>
      <p:sp>
        <p:nvSpPr>
          <p:cNvPr id="173" name="Google Shape;173;p8"/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000"/>
            </a:pP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Vectorjuice,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5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mart home in flat style">
            <a:extLst>
              <a:ext uri="{FF2B5EF4-FFF2-40B4-BE49-F238E27FC236}">
                <a16:creationId xmlns:a16="http://schemas.microsoft.com/office/drawing/2014/main" id="{3FA562F0-EB3B-4488-9D3B-3B8B899C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30" y="1949273"/>
            <a:ext cx="3875929" cy="37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302DD99-3DB5-DFDF-45B6-955AC3BC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7030A0"/>
              </a:buClr>
              <a:buSzPct val="100000"/>
            </a:pPr>
            <a:r>
              <a:rPr lang="ro-RO" dirty="0" err="1"/>
              <a:t>Razumevanje</a:t>
            </a:r>
            <a:r>
              <a:rPr lang="ro-RO" dirty="0"/>
              <a:t> </a:t>
            </a:r>
            <a:r>
              <a:rPr lang="ro-RO" dirty="0" err="1"/>
              <a:t>plačilnih</a:t>
            </a:r>
            <a:r>
              <a:rPr lang="ro-RO" dirty="0"/>
              <a:t> </a:t>
            </a:r>
            <a:r>
              <a:rPr lang="ro-RO" dirty="0" err="1"/>
              <a:t>portalov</a:t>
            </a:r>
            <a:r>
              <a:rPr lang="ro-RO" dirty="0"/>
              <a:t> </a:t>
            </a:r>
            <a:r>
              <a:rPr lang="ro-RO" dirty="0" err="1"/>
              <a:t>javnih</a:t>
            </a:r>
            <a:r>
              <a:rPr lang="ro-RO" dirty="0"/>
              <a:t> </a:t>
            </a:r>
            <a:r>
              <a:rPr lang="ro-RO" dirty="0" err="1"/>
              <a:t>služb</a:t>
            </a:r>
            <a:endParaRPr lang="en-US" sz="2800" dirty="0" err="1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7FBBCD-8BC5-150C-D9D1-94CAD970A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1948873"/>
            <a:ext cx="8092072" cy="4323321"/>
          </a:xfrm>
        </p:spPr>
        <p:txBody>
          <a:bodyPr>
            <a:normAutofit fontScale="85000" lnSpcReduction="20000"/>
          </a:bodyPr>
          <a:lstStyle/>
          <a:p>
            <a:pPr marL="76200" indent="0">
              <a:spcAft>
                <a:spcPts val="600"/>
              </a:spcAft>
              <a:buNone/>
            </a:pPr>
            <a:r>
              <a:rPr lang="en-US" b="1" dirty="0"/>
              <a:t>Kaj so </a:t>
            </a:r>
            <a:r>
              <a:rPr lang="en-US" b="1" dirty="0" err="1"/>
              <a:t>plačilni</a:t>
            </a:r>
            <a:r>
              <a:rPr lang="en-US" b="1" dirty="0"/>
              <a:t> </a:t>
            </a:r>
            <a:r>
              <a:rPr lang="en-US" b="1" dirty="0" err="1"/>
              <a:t>portali</a:t>
            </a:r>
            <a:r>
              <a:rPr lang="en-US" b="1" dirty="0"/>
              <a:t> </a:t>
            </a:r>
            <a:r>
              <a:rPr lang="en-US" b="1" dirty="0" err="1"/>
              <a:t>javnih</a:t>
            </a:r>
            <a:r>
              <a:rPr lang="en-US" b="1" dirty="0"/>
              <a:t> </a:t>
            </a:r>
            <a:r>
              <a:rPr lang="en-US" b="1" dirty="0" err="1"/>
              <a:t>služb</a:t>
            </a:r>
            <a:r>
              <a:rPr lang="en-US" b="1" dirty="0"/>
              <a:t>?</a:t>
            </a:r>
            <a:r>
              <a:rPr lang="ro-RO" b="1" dirty="0"/>
              <a:t> </a:t>
            </a:r>
            <a:endParaRPr lang="en-US" dirty="0"/>
          </a:p>
          <a:p>
            <a:pPr>
              <a:spcAft>
                <a:spcPts val="600"/>
              </a:spcAft>
              <a:buFont typeface="Calibri" panose="020B0604020202020204" pitchFamily="34" charset="0"/>
              <a:buChar char="•"/>
            </a:pPr>
            <a:r>
              <a:rPr lang="en-US" dirty="0" err="1"/>
              <a:t>Varne</a:t>
            </a:r>
            <a:r>
              <a:rPr lang="en-US" dirty="0"/>
              <a:t> </a:t>
            </a:r>
            <a:r>
              <a:rPr lang="en-US" dirty="0" err="1"/>
              <a:t>spletne</a:t>
            </a:r>
            <a:r>
              <a:rPr lang="en-US" dirty="0"/>
              <a:t> </a:t>
            </a:r>
            <a:r>
              <a:rPr lang="en-US" dirty="0" err="1"/>
              <a:t>platforme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katerih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plač</a:t>
            </a:r>
            <a:r>
              <a:rPr lang="sl-SI" dirty="0"/>
              <a:t>ujete storitve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so </a:t>
            </a:r>
            <a:r>
              <a:rPr lang="sl-SI" dirty="0"/>
              <a:t>oskrba z </a:t>
            </a:r>
            <a:r>
              <a:rPr lang="en-US" dirty="0" err="1"/>
              <a:t>elektrik</a:t>
            </a:r>
            <a:r>
              <a:rPr lang="sl-SI" dirty="0"/>
              <a:t>o</a:t>
            </a:r>
            <a:r>
              <a:rPr lang="en-US" dirty="0"/>
              <a:t>, </a:t>
            </a:r>
            <a:r>
              <a:rPr lang="en-US" dirty="0" err="1"/>
              <a:t>vod</a:t>
            </a:r>
            <a:r>
              <a:rPr lang="sl-SI" dirty="0"/>
              <a:t>o</a:t>
            </a:r>
            <a:r>
              <a:rPr lang="en-US" dirty="0"/>
              <a:t>, </a:t>
            </a:r>
            <a:r>
              <a:rPr lang="en-US" dirty="0" err="1"/>
              <a:t>plin</a:t>
            </a:r>
            <a:r>
              <a:rPr lang="sl-SI" dirty="0"/>
              <a:t>om</a:t>
            </a:r>
            <a:r>
              <a:rPr lang="en-US" dirty="0"/>
              <a:t>, internet</a:t>
            </a:r>
            <a:r>
              <a:rPr lang="sl-SI" dirty="0"/>
              <a:t>ne</a:t>
            </a:r>
            <a:r>
              <a:rPr lang="en-US" dirty="0"/>
              <a:t> in </a:t>
            </a:r>
            <a:r>
              <a:rPr lang="en-US" dirty="0" err="1"/>
              <a:t>telefon</a:t>
            </a:r>
            <a:r>
              <a:rPr lang="sl-SI" dirty="0" err="1"/>
              <a:t>ske</a:t>
            </a:r>
            <a:r>
              <a:rPr lang="sl-SI" dirty="0"/>
              <a:t> storitve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  <a:buFont typeface="Calibri" panose="020B0604020202020204" pitchFamily="34" charset="0"/>
              <a:buChar char="•"/>
            </a:pPr>
            <a:r>
              <a:rPr lang="en-US" dirty="0" err="1"/>
              <a:t>Dostopni</a:t>
            </a:r>
            <a:r>
              <a:rPr lang="en-US" dirty="0"/>
              <a:t> so </a:t>
            </a:r>
            <a:r>
              <a:rPr lang="en-US" dirty="0" err="1"/>
              <a:t>prek</a:t>
            </a:r>
            <a:r>
              <a:rPr lang="en-US" dirty="0"/>
              <a:t> </a:t>
            </a:r>
            <a:r>
              <a:rPr lang="en-US" dirty="0" err="1"/>
              <a:t>uradnih</a:t>
            </a:r>
            <a:r>
              <a:rPr lang="en-US" dirty="0"/>
              <a:t> </a:t>
            </a:r>
            <a:r>
              <a:rPr lang="en-US" dirty="0" err="1"/>
              <a:t>spletnih</a:t>
            </a:r>
            <a:r>
              <a:rPr lang="en-US" dirty="0"/>
              <a:t> </a:t>
            </a:r>
            <a:r>
              <a:rPr lang="en-US" dirty="0" err="1"/>
              <a:t>mest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 </a:t>
            </a:r>
            <a:r>
              <a:rPr lang="en-US" dirty="0" err="1"/>
              <a:t>mobilnih</a:t>
            </a:r>
            <a:r>
              <a:rPr lang="en-US" dirty="0"/>
              <a:t> </a:t>
            </a:r>
            <a:r>
              <a:rPr lang="en-US" dirty="0" err="1"/>
              <a:t>aplikacij</a:t>
            </a:r>
            <a:r>
              <a:rPr lang="en-US" dirty="0"/>
              <a:t>.</a:t>
            </a:r>
          </a:p>
          <a:p>
            <a:pPr marL="76200" indent="0">
              <a:spcAft>
                <a:spcPts val="600"/>
              </a:spcAft>
              <a:buNone/>
            </a:pPr>
            <a:r>
              <a:rPr lang="sl-SI" b="1" dirty="0" err="1"/>
              <a:t>Uporabn</a:t>
            </a:r>
            <a:r>
              <a:rPr lang="en-US" b="1" dirty="0"/>
              <a:t>e</a:t>
            </a:r>
            <a:r>
              <a:rPr lang="sl-SI" b="1" dirty="0"/>
              <a:t> možnosti</a:t>
            </a:r>
            <a:r>
              <a:rPr lang="en-US" b="1" dirty="0"/>
              <a:t> </a:t>
            </a:r>
            <a:r>
              <a:rPr lang="en-US" b="1" dirty="0" err="1"/>
              <a:t>plačilnih</a:t>
            </a:r>
            <a:r>
              <a:rPr lang="en-US" b="1" dirty="0"/>
              <a:t> </a:t>
            </a:r>
            <a:r>
              <a:rPr lang="en-US" b="1" dirty="0" err="1"/>
              <a:t>portalov</a:t>
            </a:r>
            <a:r>
              <a:rPr lang="en-US" b="1" dirty="0"/>
              <a:t> </a:t>
            </a:r>
            <a:r>
              <a:rPr lang="en-US" b="1" dirty="0" err="1"/>
              <a:t>javnih</a:t>
            </a:r>
            <a:r>
              <a:rPr lang="en-US" b="1" dirty="0"/>
              <a:t> </a:t>
            </a:r>
            <a:r>
              <a:rPr lang="en-US" b="1" dirty="0" err="1"/>
              <a:t>služb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Calibri" panose="020B0604020202020204" pitchFamily="34" charset="0"/>
              <a:buChar char="•"/>
            </a:pPr>
            <a:r>
              <a:rPr lang="en-US" b="1" dirty="0" err="1"/>
              <a:t>Spremljanje</a:t>
            </a:r>
            <a:r>
              <a:rPr lang="en-US" b="1" dirty="0"/>
              <a:t> </a:t>
            </a:r>
            <a:r>
              <a:rPr lang="en-US" b="1" dirty="0" err="1"/>
              <a:t>računov</a:t>
            </a:r>
            <a:r>
              <a:rPr lang="en-US" dirty="0"/>
              <a:t>: Na </a:t>
            </a:r>
            <a:r>
              <a:rPr lang="en-US" dirty="0" err="1"/>
              <a:t>enem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ogledamo</a:t>
            </a:r>
            <a:r>
              <a:rPr lang="en-US" dirty="0"/>
              <a:t> </a:t>
            </a:r>
            <a:r>
              <a:rPr lang="en-US" dirty="0" err="1"/>
              <a:t>pretekle</a:t>
            </a:r>
            <a:r>
              <a:rPr lang="en-US" dirty="0"/>
              <a:t> in </a:t>
            </a:r>
            <a:r>
              <a:rPr lang="en-US" dirty="0" err="1"/>
              <a:t>prihajajoče</a:t>
            </a:r>
            <a:r>
              <a:rPr lang="en-US" dirty="0"/>
              <a:t> </a:t>
            </a:r>
            <a:r>
              <a:rPr lang="en-US" dirty="0" err="1"/>
              <a:t>račune</a:t>
            </a:r>
            <a:r>
              <a:rPr lang="en-US" dirty="0"/>
              <a:t>.</a:t>
            </a:r>
          </a:p>
          <a:p>
            <a:pPr marL="742950" lvl="1" indent="-285750">
              <a:spcAft>
                <a:spcPts val="600"/>
              </a:spcAft>
              <a:buFont typeface="Calibri" panose="020B0604020202020204" pitchFamily="34" charset="0"/>
              <a:buChar char="•"/>
            </a:pPr>
            <a:r>
              <a:rPr lang="en-US" b="1" dirty="0" err="1"/>
              <a:t>Spremljanje</a:t>
            </a:r>
            <a:r>
              <a:rPr lang="en-US" b="1" dirty="0"/>
              <a:t> </a:t>
            </a:r>
            <a:r>
              <a:rPr lang="en-US" b="1" dirty="0" err="1"/>
              <a:t>porabe</a:t>
            </a:r>
            <a:r>
              <a:rPr lang="en-US" dirty="0"/>
              <a:t>: </a:t>
            </a:r>
            <a:r>
              <a:rPr lang="en-US" dirty="0" err="1"/>
              <a:t>Spremljamo</a:t>
            </a:r>
            <a:r>
              <a:rPr lang="en-US" dirty="0"/>
              <a:t> </a:t>
            </a:r>
            <a:r>
              <a:rPr lang="en-US" dirty="0" err="1"/>
              <a:t>porabo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, </a:t>
            </a:r>
            <a:r>
              <a:rPr lang="en-US" dirty="0" err="1"/>
              <a:t>vode</a:t>
            </a:r>
            <a:r>
              <a:rPr lang="en-US" dirty="0"/>
              <a:t>, </a:t>
            </a:r>
            <a:r>
              <a:rPr lang="en-US" dirty="0" err="1"/>
              <a:t>interneta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 </a:t>
            </a:r>
          </a:p>
          <a:p>
            <a:pPr marL="742950" lvl="1" indent="-285750">
              <a:spcAft>
                <a:spcPts val="600"/>
              </a:spcAft>
              <a:buFont typeface="Calibri" panose="020B0604020202020204" pitchFamily="34" charset="0"/>
              <a:buChar char="•"/>
            </a:pPr>
            <a:r>
              <a:rPr lang="en-US" b="1" dirty="0" err="1"/>
              <a:t>Opozorila</a:t>
            </a:r>
            <a:r>
              <a:rPr lang="en-US" b="1" dirty="0"/>
              <a:t> in </a:t>
            </a:r>
            <a:r>
              <a:rPr lang="en-US" b="1" dirty="0" err="1"/>
              <a:t>opomniki</a:t>
            </a:r>
            <a:r>
              <a:rPr lang="en-US" dirty="0"/>
              <a:t>: </a:t>
            </a:r>
            <a:r>
              <a:rPr lang="en-US" dirty="0" err="1"/>
              <a:t>Obveščeni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o </a:t>
            </a:r>
            <a:r>
              <a:rPr lang="en-US" dirty="0" err="1"/>
              <a:t>plačilih</a:t>
            </a:r>
            <a:r>
              <a:rPr lang="en-US" dirty="0"/>
              <a:t> in </a:t>
            </a:r>
            <a:r>
              <a:rPr lang="en-US" dirty="0" err="1"/>
              <a:t>dneh</a:t>
            </a:r>
            <a:r>
              <a:rPr lang="en-US" dirty="0"/>
              <a:t>, ko </a:t>
            </a:r>
            <a:r>
              <a:rPr lang="en-US" dirty="0" err="1"/>
              <a:t>jih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izvesti</a:t>
            </a:r>
            <a:r>
              <a:rPr lang="en-US" dirty="0"/>
              <a:t>.</a:t>
            </a:r>
          </a:p>
          <a:p>
            <a:pPr marL="742950" lvl="1" indent="-285750">
              <a:spcAft>
                <a:spcPts val="600"/>
              </a:spcAft>
              <a:buFont typeface="Calibri" panose="020B0604020202020204" pitchFamily="34" charset="0"/>
              <a:buChar char="•"/>
            </a:pPr>
            <a:r>
              <a:rPr lang="en-US" b="1" dirty="0" err="1"/>
              <a:t>Potrdila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lahko</a:t>
            </a:r>
            <a:r>
              <a:rPr lang="en-US" b="1" dirty="0"/>
              <a:t> </a:t>
            </a:r>
            <a:r>
              <a:rPr lang="en-US" b="1" dirty="0" err="1"/>
              <a:t>pren</a:t>
            </a:r>
            <a:r>
              <a:rPr lang="sl-SI" b="1" dirty="0" err="1"/>
              <a:t>ašamo</a:t>
            </a:r>
            <a:r>
              <a:rPr lang="en-US" b="1" dirty="0"/>
              <a:t> v </a:t>
            </a:r>
            <a:r>
              <a:rPr lang="en-US" b="1" dirty="0" err="1"/>
              <a:t>svoj</a:t>
            </a:r>
            <a:r>
              <a:rPr lang="sl-SI" b="1" dirty="0"/>
              <a:t>o napravo</a:t>
            </a:r>
            <a:r>
              <a:rPr lang="en-US" dirty="0"/>
              <a:t>: Morda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bomo</a:t>
            </a:r>
            <a:r>
              <a:rPr lang="en-US" dirty="0"/>
              <a:t> v </a:t>
            </a:r>
            <a:r>
              <a:rPr lang="en-US" dirty="0" err="1"/>
              <a:t>prihodnosti</a:t>
            </a:r>
            <a:r>
              <a:rPr lang="en-US" dirty="0"/>
              <a:t> 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potrebovali</a:t>
            </a:r>
            <a:r>
              <a:rPr lang="en-US" dirty="0"/>
              <a:t>,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hranimo</a:t>
            </a:r>
            <a:r>
              <a:rPr lang="en-US" dirty="0"/>
              <a:t> v </a:t>
            </a:r>
            <a:r>
              <a:rPr lang="en-US" dirty="0" err="1"/>
              <a:t>digitalnem</a:t>
            </a:r>
            <a:r>
              <a:rPr lang="en-US" dirty="0"/>
              <a:t> </a:t>
            </a:r>
            <a:r>
              <a:rPr lang="en-US" dirty="0" err="1"/>
              <a:t>arhivu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</a:pPr>
            <a:endParaRPr lang="el-GR" dirty="0"/>
          </a:p>
        </p:txBody>
      </p:sp>
      <p:sp>
        <p:nvSpPr>
          <p:cNvPr id="5" name="Google Shape;173;p8">
            <a:extLst>
              <a:ext uri="{FF2B5EF4-FFF2-40B4-BE49-F238E27FC236}">
                <a16:creationId xmlns:a16="http://schemas.microsoft.com/office/drawing/2014/main" id="{AC0EF0AF-AEEB-4049-9A86-603AF5A58A6E}"/>
              </a:ext>
            </a:extLst>
          </p:cNvPr>
          <p:cNvSpPr txBox="1"/>
          <p:nvPr/>
        </p:nvSpPr>
        <p:spPr>
          <a:xfrm>
            <a:off x="9436962" y="6351847"/>
            <a:ext cx="220648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5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05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50" u="sng" dirty="0">
                <a:solidFill>
                  <a:schemeClr val="dk1"/>
                </a:solidFill>
              </a:rPr>
              <a:t>G</a:t>
            </a:r>
            <a:r>
              <a:rPr lang="ro-RO" sz="105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studioimagen</a:t>
            </a:r>
            <a:r>
              <a:rPr lang="ro-RO" sz="1050" dirty="0">
                <a:solidFill>
                  <a:schemeClr val="dk1"/>
                </a:solidFill>
              </a:rPr>
              <a:t>,</a:t>
            </a:r>
            <a:r>
              <a:rPr lang="en-US" sz="105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lang="en-US"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193;p10">
            <a:extLst>
              <a:ext uri="{FF2B5EF4-FFF2-40B4-BE49-F238E27FC236}">
                <a16:creationId xmlns:a16="http://schemas.microsoft.com/office/drawing/2014/main" id="{20E19C9A-E33B-21F1-5B1C-C9082DE6F86B}"/>
              </a:ext>
            </a:extLst>
          </p:cNvPr>
          <p:cNvSpPr/>
          <p:nvPr/>
        </p:nvSpPr>
        <p:spPr>
          <a:xfrm>
            <a:off x="7470476" y="0"/>
            <a:ext cx="4715902" cy="3861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lnSpc>
                <a:spcPct val="90000"/>
              </a:lnSpc>
              <a:buSzPts val="1800"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1C2E78"/>
                </a:solidFill>
              </a:rPr>
              <a:t>6.3 </a:t>
            </a:r>
            <a:r>
              <a:rPr lang="en-US" sz="1800" dirty="0" err="1">
                <a:solidFill>
                  <a:srgbClr val="1C2E78"/>
                </a:solidFill>
              </a:rPr>
              <a:t>Seznanjanje</a:t>
            </a:r>
            <a:r>
              <a:rPr lang="en-US" sz="1800" dirty="0">
                <a:solidFill>
                  <a:srgbClr val="1C2E78"/>
                </a:solidFill>
              </a:rPr>
              <a:t> s </a:t>
            </a:r>
            <a:r>
              <a:rPr lang="en-US" sz="1800" dirty="0" err="1">
                <a:solidFill>
                  <a:srgbClr val="1C2E78"/>
                </a:solidFill>
              </a:rPr>
              <a:t>plačilnimi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portali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javnih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služb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076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5F984-176B-422F-97CB-45E505E72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653" y="1959485"/>
            <a:ext cx="3412081" cy="341208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302DD99-3DB5-DFDF-45B6-955AC3BC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7030A0"/>
              </a:buClr>
              <a:buSzPct val="100000"/>
            </a:pP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sl-SI" dirty="0"/>
              <a:t>javnih </a:t>
            </a:r>
            <a:r>
              <a:rPr lang="en-US" dirty="0" err="1"/>
              <a:t>storitev</a:t>
            </a:r>
            <a:r>
              <a:rPr lang="en-US" dirty="0"/>
              <a:t>, ki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plačujemo</a:t>
            </a:r>
            <a:r>
              <a:rPr lang="en-US" dirty="0"/>
              <a:t> </a:t>
            </a:r>
            <a:r>
              <a:rPr lang="en-US" dirty="0" err="1"/>
              <a:t>prek</a:t>
            </a:r>
            <a:r>
              <a:rPr lang="en-US" dirty="0"/>
              <a:t> </a:t>
            </a:r>
            <a:r>
              <a:rPr lang="en-US" dirty="0" err="1"/>
              <a:t>spleta</a:t>
            </a:r>
            <a:r>
              <a:rPr lang="en-US" dirty="0"/>
              <a:t> (1/2)</a:t>
            </a:r>
            <a:endParaRPr lang="ro-RO" sz="280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7FBBCD-8BC5-150C-D9D1-94CAD970A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9" y="1924050"/>
            <a:ext cx="7188642" cy="40433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sz="2200" b="1" dirty="0"/>
              <a:t>Oskrba</a:t>
            </a:r>
            <a:r>
              <a:rPr lang="en-US" sz="2200" b="1" dirty="0"/>
              <a:t> z </a:t>
            </a:r>
            <a:r>
              <a:rPr lang="en-US" sz="2200" b="1" dirty="0" err="1"/>
              <a:t>elektriko</a:t>
            </a:r>
            <a:r>
              <a:rPr lang="en-US" sz="2200" b="1" dirty="0"/>
              <a:t>:</a:t>
            </a:r>
            <a:r>
              <a:rPr lang="ro-RO" sz="2200" b="1" dirty="0"/>
              <a:t> </a:t>
            </a:r>
            <a:r>
              <a:rPr lang="ro-RO" sz="2200" dirty="0"/>
              <a:t>- </a:t>
            </a:r>
            <a:r>
              <a:rPr lang="en-US" sz="2200" dirty="0" err="1"/>
              <a:t>Plačujemo</a:t>
            </a:r>
            <a:r>
              <a:rPr lang="en-US" sz="2200" dirty="0"/>
              <a:t> </a:t>
            </a:r>
            <a:r>
              <a:rPr lang="sl-SI" sz="2200" dirty="0"/>
              <a:t>račune</a:t>
            </a:r>
            <a:r>
              <a:rPr lang="en-US" sz="2200" dirty="0"/>
              <a:t> za </a:t>
            </a:r>
            <a:r>
              <a:rPr lang="en-US" sz="2200" dirty="0" err="1"/>
              <a:t>porabo</a:t>
            </a:r>
            <a:r>
              <a:rPr lang="en-US" sz="2200" dirty="0"/>
              <a:t> </a:t>
            </a:r>
            <a:r>
              <a:rPr lang="en-US" sz="2200" dirty="0" err="1"/>
              <a:t>električne</a:t>
            </a:r>
            <a:r>
              <a:rPr lang="en-US" sz="2200" dirty="0"/>
              <a:t> </a:t>
            </a:r>
            <a:r>
              <a:rPr lang="en-US" sz="2200" dirty="0" err="1"/>
              <a:t>energije</a:t>
            </a:r>
            <a:r>
              <a:rPr lang="en-US" sz="2200" dirty="0"/>
              <a:t> v </a:t>
            </a:r>
            <a:r>
              <a:rPr lang="en-US" sz="2200" dirty="0" err="1"/>
              <a:t>gospodinjstvu</a:t>
            </a:r>
            <a:r>
              <a:rPr lang="en-US" sz="2200" dirty="0"/>
              <a:t> </a:t>
            </a:r>
            <a:r>
              <a:rPr lang="en-US" sz="2200" dirty="0" err="1"/>
              <a:t>ali</a:t>
            </a:r>
            <a:r>
              <a:rPr lang="en-US" sz="2200" dirty="0"/>
              <a:t> </a:t>
            </a:r>
            <a:r>
              <a:rPr lang="en-US" sz="2200" dirty="0" err="1"/>
              <a:t>podjetju</a:t>
            </a:r>
            <a:r>
              <a:rPr lang="en-US" sz="2200" dirty="0"/>
              <a:t>.</a:t>
            </a:r>
            <a:r>
              <a:rPr lang="ro-RO" sz="2200" dirty="0"/>
              <a:t> </a:t>
            </a:r>
            <a:r>
              <a:rPr lang="ro-RO" sz="2200" dirty="0" err="1"/>
              <a:t>Nekateri</a:t>
            </a:r>
            <a:r>
              <a:rPr lang="ro-RO" sz="2200" dirty="0"/>
              <a:t> </a:t>
            </a:r>
            <a:r>
              <a:rPr lang="en-US" sz="2200" dirty="0" err="1"/>
              <a:t>portali</a:t>
            </a:r>
            <a:r>
              <a:rPr lang="en-US" sz="2200" dirty="0"/>
              <a:t> </a:t>
            </a:r>
            <a:r>
              <a:rPr lang="en-US" sz="2200" dirty="0" err="1"/>
              <a:t>ponujajo</a:t>
            </a:r>
            <a:r>
              <a:rPr lang="en-US" sz="2200" dirty="0"/>
              <a:t> </a:t>
            </a:r>
            <a:r>
              <a:rPr lang="sl-SI" sz="2200" dirty="0"/>
              <a:t>tudi </a:t>
            </a:r>
            <a:r>
              <a:rPr lang="en-US" sz="2200" dirty="0" err="1"/>
              <a:t>nasvete</a:t>
            </a:r>
            <a:r>
              <a:rPr lang="en-US" sz="2200" dirty="0"/>
              <a:t> za </a:t>
            </a:r>
            <a:r>
              <a:rPr lang="en-US" sz="2200" dirty="0" err="1"/>
              <a:t>varčevanje</a:t>
            </a:r>
            <a:r>
              <a:rPr lang="en-US" sz="2200" dirty="0"/>
              <a:t> </a:t>
            </a:r>
            <a:r>
              <a:rPr lang="en-US" sz="2200" dirty="0" err="1"/>
              <a:t>energije</a:t>
            </a:r>
            <a:r>
              <a:rPr lang="en-US" sz="2200" dirty="0"/>
              <a:t> in </a:t>
            </a:r>
            <a:r>
              <a:rPr lang="en-US" sz="2200" dirty="0" err="1"/>
              <a:t>poročila</a:t>
            </a:r>
            <a:r>
              <a:rPr lang="en-US" sz="2200" dirty="0"/>
              <a:t> o </a:t>
            </a:r>
            <a:r>
              <a:rPr lang="en-US" sz="2200" dirty="0" err="1"/>
              <a:t>porabi</a:t>
            </a:r>
            <a:r>
              <a:rPr lang="en-US" sz="2200" dirty="0"/>
              <a:t>. </a:t>
            </a:r>
            <a:endParaRPr lang="ro-RO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sz="2200" b="1" dirty="0"/>
              <a:t>Oskrba</a:t>
            </a:r>
            <a:r>
              <a:rPr lang="en-US" sz="2200" b="1" dirty="0"/>
              <a:t> z </a:t>
            </a:r>
            <a:r>
              <a:rPr lang="en-US" sz="2200" b="1" dirty="0" err="1"/>
              <a:t>vodo</a:t>
            </a:r>
            <a:r>
              <a:rPr lang="en-US" sz="2200" b="1" dirty="0"/>
              <a:t>:</a:t>
            </a:r>
            <a:r>
              <a:rPr lang="ro-RO" sz="2200" dirty="0"/>
              <a:t> </a:t>
            </a:r>
            <a:r>
              <a:rPr lang="ro-RO" sz="2200" dirty="0" err="1"/>
              <a:t>Plačujemo</a:t>
            </a:r>
            <a:r>
              <a:rPr lang="ro-RO" sz="2200" dirty="0"/>
              <a:t> </a:t>
            </a:r>
            <a:r>
              <a:rPr lang="ro-RO" sz="2200" dirty="0" err="1"/>
              <a:t>pristojbino</a:t>
            </a:r>
            <a:r>
              <a:rPr lang="ro-RO" sz="2200" dirty="0"/>
              <a:t> za </a:t>
            </a:r>
            <a:r>
              <a:rPr lang="ro-RO" sz="2200" dirty="0" err="1"/>
              <a:t>oskrbo</a:t>
            </a:r>
            <a:r>
              <a:rPr lang="ro-RO" sz="2200" dirty="0"/>
              <a:t> z </a:t>
            </a:r>
            <a:r>
              <a:rPr lang="ro-RO" sz="2200" dirty="0" err="1"/>
              <a:t>vodo</a:t>
            </a:r>
            <a:r>
              <a:rPr lang="ro-RO" sz="2200" dirty="0"/>
              <a:t> na </a:t>
            </a:r>
            <a:r>
              <a:rPr lang="ro-RO" sz="2200" dirty="0" err="1"/>
              <a:t>domu</a:t>
            </a:r>
            <a:r>
              <a:rPr lang="ro-RO" sz="2200" dirty="0"/>
              <a:t> </a:t>
            </a:r>
            <a:r>
              <a:rPr lang="ro-RO" sz="2200" dirty="0" err="1"/>
              <a:t>ali</a:t>
            </a:r>
            <a:r>
              <a:rPr lang="ro-RO" sz="2200" dirty="0"/>
              <a:t> v </a:t>
            </a:r>
            <a:r>
              <a:rPr lang="ro-RO" sz="2200" dirty="0" err="1"/>
              <a:t>podjetju</a:t>
            </a:r>
            <a:r>
              <a:rPr lang="ro-RO" sz="2200" dirty="0"/>
              <a:t>. </a:t>
            </a:r>
            <a:r>
              <a:rPr lang="ro-RO" sz="2200" dirty="0" err="1"/>
              <a:t>Spremljamo</a:t>
            </a:r>
            <a:r>
              <a:rPr lang="ro-RO" sz="2200" dirty="0"/>
              <a:t> in </a:t>
            </a:r>
            <a:r>
              <a:rPr lang="ro-RO" sz="2200" dirty="0" err="1"/>
              <a:t>pregledujemo</a:t>
            </a:r>
            <a:r>
              <a:rPr lang="ro-RO" sz="2200" dirty="0"/>
              <a:t> </a:t>
            </a:r>
            <a:r>
              <a:rPr lang="ro-RO" sz="2200" dirty="0" err="1"/>
              <a:t>podrobna</a:t>
            </a:r>
            <a:r>
              <a:rPr lang="ro-RO" sz="2200" dirty="0"/>
              <a:t> </a:t>
            </a:r>
            <a:r>
              <a:rPr lang="ro-RO" sz="2200" dirty="0" err="1"/>
              <a:t>poročila</a:t>
            </a:r>
            <a:r>
              <a:rPr lang="ro-RO" sz="2200" dirty="0"/>
              <a:t> o </a:t>
            </a:r>
            <a:r>
              <a:rPr lang="ro-RO" sz="2200" dirty="0" err="1"/>
              <a:t>porabi</a:t>
            </a:r>
            <a:r>
              <a:rPr lang="en-US" sz="2200" dirty="0"/>
              <a:t>.</a:t>
            </a:r>
            <a:r>
              <a:rPr lang="ro-RO" sz="22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200" b="1" dirty="0"/>
              <a:t>Oskrba s</a:t>
            </a:r>
            <a:r>
              <a:rPr lang="en-US" sz="2200" b="1" dirty="0"/>
              <a:t> </a:t>
            </a:r>
            <a:r>
              <a:rPr lang="en-US" sz="2200" b="1" dirty="0" err="1"/>
              <a:t>plin</a:t>
            </a:r>
            <a:r>
              <a:rPr lang="sl-SI" sz="2200" b="1" dirty="0"/>
              <a:t>om</a:t>
            </a:r>
            <a:r>
              <a:rPr lang="en-US" sz="2200" b="1" dirty="0"/>
              <a:t>:</a:t>
            </a:r>
            <a:r>
              <a:rPr lang="ro-RO" sz="2200" b="1" dirty="0"/>
              <a:t> </a:t>
            </a:r>
            <a:r>
              <a:rPr lang="en-US" sz="2200" dirty="0" err="1"/>
              <a:t>Plačujemo</a:t>
            </a:r>
            <a:r>
              <a:rPr lang="en-US" sz="2200" dirty="0"/>
              <a:t> </a:t>
            </a:r>
            <a:r>
              <a:rPr lang="sl-SI" sz="2200" dirty="0"/>
              <a:t>račune</a:t>
            </a:r>
            <a:r>
              <a:rPr lang="en-US" sz="2200" dirty="0"/>
              <a:t> za </a:t>
            </a:r>
            <a:r>
              <a:rPr lang="en-US" sz="2200" dirty="0" err="1"/>
              <a:t>dobavo</a:t>
            </a:r>
            <a:r>
              <a:rPr lang="en-US" sz="2200" dirty="0"/>
              <a:t> </a:t>
            </a:r>
            <a:r>
              <a:rPr lang="en-US" sz="2200" dirty="0" err="1"/>
              <a:t>zemeljskega</a:t>
            </a:r>
            <a:r>
              <a:rPr lang="en-US" sz="2200" dirty="0"/>
              <a:t> </a:t>
            </a:r>
            <a:r>
              <a:rPr lang="en-US" sz="2200" dirty="0" err="1"/>
              <a:t>plina</a:t>
            </a:r>
            <a:r>
              <a:rPr lang="en-US" sz="2200" dirty="0"/>
              <a:t> za </a:t>
            </a:r>
            <a:r>
              <a:rPr lang="en-US" sz="2200" dirty="0" err="1"/>
              <a:t>ogrevanje</a:t>
            </a:r>
            <a:r>
              <a:rPr lang="en-US" sz="2200" dirty="0"/>
              <a:t> in </a:t>
            </a:r>
            <a:r>
              <a:rPr lang="en-US" sz="2200" dirty="0" err="1"/>
              <a:t>kuhanje</a:t>
            </a:r>
            <a:r>
              <a:rPr lang="en-US" sz="2200" dirty="0"/>
              <a:t>. </a:t>
            </a:r>
            <a:r>
              <a:rPr lang="en-US" sz="2200" dirty="0" err="1"/>
              <a:t>Nekateri</a:t>
            </a:r>
            <a:r>
              <a:rPr lang="en-US" sz="2200" dirty="0"/>
              <a:t> </a:t>
            </a:r>
            <a:r>
              <a:rPr lang="en-US" sz="2200" dirty="0" err="1"/>
              <a:t>ponudniki</a:t>
            </a:r>
            <a:r>
              <a:rPr lang="en-US" sz="2200" dirty="0"/>
              <a:t> </a:t>
            </a:r>
            <a:r>
              <a:rPr lang="en-US" sz="2200" dirty="0" err="1"/>
              <a:t>ponujajo</a:t>
            </a:r>
            <a:r>
              <a:rPr lang="en-US" sz="2200" dirty="0"/>
              <a:t> </a:t>
            </a:r>
            <a:r>
              <a:rPr lang="en-US" sz="2200" dirty="0" err="1"/>
              <a:t>proračunski</a:t>
            </a:r>
            <a:r>
              <a:rPr lang="en-US" sz="2200" dirty="0"/>
              <a:t> </a:t>
            </a:r>
            <a:r>
              <a:rPr lang="en-US" sz="2200" dirty="0" err="1"/>
              <a:t>načrt</a:t>
            </a:r>
            <a:r>
              <a:rPr lang="en-US" sz="2200" dirty="0"/>
              <a:t> z </a:t>
            </a:r>
            <a:r>
              <a:rPr lang="en-US" sz="2200" dirty="0" err="1"/>
              <a:t>deljenjem</a:t>
            </a:r>
            <a:r>
              <a:rPr lang="en-US" sz="2200" dirty="0"/>
              <a:t> </a:t>
            </a:r>
            <a:r>
              <a:rPr lang="en-US" sz="2200" dirty="0" err="1"/>
              <a:t>zneskov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več</a:t>
            </a:r>
            <a:r>
              <a:rPr lang="en-US" sz="2200" dirty="0"/>
              <a:t> </a:t>
            </a:r>
            <a:r>
              <a:rPr lang="en-US" sz="2200" dirty="0" err="1"/>
              <a:t>manjših</a:t>
            </a:r>
            <a:r>
              <a:rPr lang="en-US" sz="2200" dirty="0"/>
              <a:t> </a:t>
            </a:r>
            <a:r>
              <a:rPr lang="en-US" sz="2200" dirty="0" err="1"/>
              <a:t>obrokov</a:t>
            </a:r>
            <a:r>
              <a:rPr lang="en-US" sz="2200" dirty="0"/>
              <a:t>.</a:t>
            </a:r>
            <a:r>
              <a:rPr lang="ro-RO" sz="2200" dirty="0"/>
              <a:t> </a:t>
            </a:r>
            <a:endParaRPr lang="ro-RO" dirty="0"/>
          </a:p>
          <a:p>
            <a:pPr>
              <a:buFont typeface="Wingdings" panose="05000000000000000000" pitchFamily="2" charset="2"/>
              <a:buChar char="§"/>
            </a:pPr>
            <a:endParaRPr lang="el-GR" sz="2200" dirty="0"/>
          </a:p>
        </p:txBody>
      </p:sp>
      <p:sp>
        <p:nvSpPr>
          <p:cNvPr id="5" name="Google Shape;173;p8">
            <a:extLst>
              <a:ext uri="{FF2B5EF4-FFF2-40B4-BE49-F238E27FC236}">
                <a16:creationId xmlns:a16="http://schemas.microsoft.com/office/drawing/2014/main" id="{C636B3B6-3EF5-4A55-A345-8DE159130EF2}"/>
              </a:ext>
            </a:extLst>
          </p:cNvPr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000"/>
            </a:pP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</a:t>
            </a:r>
            <a:r>
              <a:rPr lang="en-US" sz="1000" u="sng" dirty="0">
                <a:solidFill>
                  <a:schemeClr val="dk1"/>
                </a:solidFill>
              </a:rPr>
              <a:t>S</a:t>
            </a:r>
            <a:r>
              <a:rPr lang="ro-RO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toryset</a:t>
            </a:r>
            <a:r>
              <a:rPr lang="ro-RO" sz="1000" u="sng" dirty="0">
                <a:solidFill>
                  <a:schemeClr val="dk1"/>
                </a:solidFill>
              </a:rPr>
              <a:t>,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8" name="Google Shape;193;p10">
            <a:extLst>
              <a:ext uri="{FF2B5EF4-FFF2-40B4-BE49-F238E27FC236}">
                <a16:creationId xmlns:a16="http://schemas.microsoft.com/office/drawing/2014/main" id="{CD42A50F-6A2B-8DB8-6981-B08D0F4B1008}"/>
              </a:ext>
            </a:extLst>
          </p:cNvPr>
          <p:cNvSpPr/>
          <p:nvPr/>
        </p:nvSpPr>
        <p:spPr>
          <a:xfrm>
            <a:off x="7470476" y="0"/>
            <a:ext cx="4715902" cy="3861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lnSpc>
                <a:spcPct val="90000"/>
              </a:lnSpc>
              <a:buSzPts val="1800"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1C2E78"/>
                </a:solidFill>
              </a:rPr>
              <a:t>6.3 </a:t>
            </a:r>
            <a:r>
              <a:rPr lang="en-US" sz="1800" dirty="0" err="1">
                <a:solidFill>
                  <a:srgbClr val="1C2E78"/>
                </a:solidFill>
              </a:rPr>
              <a:t>Seznanjanje</a:t>
            </a:r>
            <a:r>
              <a:rPr lang="en-US" sz="1800" dirty="0">
                <a:solidFill>
                  <a:srgbClr val="1C2E78"/>
                </a:solidFill>
              </a:rPr>
              <a:t> s </a:t>
            </a:r>
            <a:r>
              <a:rPr lang="en-US" sz="1800" dirty="0" err="1">
                <a:solidFill>
                  <a:srgbClr val="1C2E78"/>
                </a:solidFill>
              </a:rPr>
              <a:t>plačilnimi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portali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javnih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služb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36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9535-3B34-3E7B-9D1E-899DE829F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B442FC-74AD-0CC9-4232-E28496965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653" y="1959485"/>
            <a:ext cx="3412081" cy="341208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D124AFE-AA4B-0139-8882-C47786B4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7030A0"/>
              </a:buClr>
              <a:buSzPct val="100000"/>
            </a:pP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javnih</a:t>
            </a:r>
            <a:r>
              <a:rPr lang="en-US" dirty="0"/>
              <a:t> s</a:t>
            </a:r>
            <a:r>
              <a:rPr lang="sl-SI" dirty="0" err="1"/>
              <a:t>toritev</a:t>
            </a:r>
            <a:r>
              <a:rPr lang="en-US" dirty="0"/>
              <a:t>, ki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plačujemo</a:t>
            </a:r>
            <a:r>
              <a:rPr lang="en-US" dirty="0"/>
              <a:t> </a:t>
            </a:r>
            <a:r>
              <a:rPr lang="en-US" dirty="0" err="1"/>
              <a:t>prek</a:t>
            </a:r>
            <a:r>
              <a:rPr lang="en-US" dirty="0"/>
              <a:t> </a:t>
            </a:r>
            <a:r>
              <a:rPr lang="en-US" dirty="0" err="1"/>
              <a:t>spleta</a:t>
            </a:r>
            <a:r>
              <a:rPr lang="en-US" dirty="0"/>
              <a:t> (2/2)</a:t>
            </a:r>
            <a:endParaRPr lang="ro-RO" sz="280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E75B892-7347-72BB-B4E7-7B952B776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9" y="1924050"/>
            <a:ext cx="7855392" cy="40433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sz="2200" b="1" dirty="0"/>
              <a:t>I</a:t>
            </a:r>
            <a:r>
              <a:rPr lang="en-US" sz="2200" b="1" dirty="0" err="1"/>
              <a:t>nternet</a:t>
            </a:r>
            <a:r>
              <a:rPr lang="sl-SI" sz="2200" b="1" dirty="0"/>
              <a:t>ne</a:t>
            </a:r>
            <a:r>
              <a:rPr lang="en-US" sz="2200" b="1" dirty="0"/>
              <a:t> in </a:t>
            </a:r>
            <a:r>
              <a:rPr lang="en-US" sz="2200" b="1" dirty="0" err="1"/>
              <a:t>kabelsk</a:t>
            </a:r>
            <a:r>
              <a:rPr lang="sl-SI" sz="2200" b="1" dirty="0"/>
              <a:t>e</a:t>
            </a:r>
            <a:r>
              <a:rPr lang="en-US" sz="2200" b="1" dirty="0"/>
              <a:t> </a:t>
            </a:r>
            <a:r>
              <a:rPr lang="sl-SI" sz="2200" b="1" dirty="0"/>
              <a:t>st</a:t>
            </a:r>
            <a:r>
              <a:rPr lang="en-US" sz="2200" b="1" dirty="0"/>
              <a:t>o</a:t>
            </a:r>
            <a:r>
              <a:rPr lang="sl-SI" sz="2200" b="1" dirty="0" err="1"/>
              <a:t>ritve</a:t>
            </a:r>
            <a:r>
              <a:rPr lang="en-US" sz="2200" b="1" dirty="0"/>
              <a:t>: </a:t>
            </a:r>
            <a:r>
              <a:rPr lang="en-US" sz="2200" dirty="0" err="1"/>
              <a:t>Prek</a:t>
            </a:r>
            <a:r>
              <a:rPr lang="en-US" sz="2200" dirty="0"/>
              <a:t> </a:t>
            </a:r>
            <a:r>
              <a:rPr lang="en-US" sz="2200" dirty="0" err="1"/>
              <a:t>spleta</a:t>
            </a:r>
            <a:r>
              <a:rPr lang="en-US" sz="2200" dirty="0"/>
              <a:t> </a:t>
            </a:r>
            <a:r>
              <a:rPr lang="en-US" sz="2200" dirty="0" err="1"/>
              <a:t>plačujemo</a:t>
            </a:r>
            <a:r>
              <a:rPr lang="en-US" sz="2200" dirty="0"/>
              <a:t> </a:t>
            </a:r>
            <a:r>
              <a:rPr lang="en-US" sz="2200" dirty="0" err="1"/>
              <a:t>širokopasovno</a:t>
            </a:r>
            <a:r>
              <a:rPr lang="en-US" sz="2200" dirty="0"/>
              <a:t> </a:t>
            </a:r>
            <a:r>
              <a:rPr lang="en-US" sz="2200" dirty="0" err="1"/>
              <a:t>povezavo</a:t>
            </a:r>
            <a:r>
              <a:rPr lang="en-US" sz="2200" dirty="0"/>
              <a:t>, </a:t>
            </a:r>
            <a:r>
              <a:rPr lang="en-US" sz="2200" dirty="0" err="1"/>
              <a:t>optični</a:t>
            </a:r>
            <a:r>
              <a:rPr lang="en-US" sz="2200" dirty="0"/>
              <a:t> internet in </a:t>
            </a:r>
            <a:r>
              <a:rPr lang="en-US" sz="2200" dirty="0" err="1"/>
              <a:t>kabelsko</a:t>
            </a:r>
            <a:r>
              <a:rPr lang="en-US" sz="2200" dirty="0"/>
              <a:t> </a:t>
            </a:r>
            <a:r>
              <a:rPr lang="en-US" sz="2200" dirty="0" err="1"/>
              <a:t>televizijo</a:t>
            </a:r>
            <a:r>
              <a:rPr lang="en-US" sz="2200" dirty="0"/>
              <a:t>.</a:t>
            </a:r>
            <a:r>
              <a:rPr lang="ro-RO" sz="2200" dirty="0"/>
              <a:t> </a:t>
            </a:r>
            <a:r>
              <a:rPr lang="ro-RO" sz="2200" dirty="0" err="1"/>
              <a:t>Možnost</a:t>
            </a:r>
            <a:r>
              <a:rPr lang="ro-RO" sz="2200" dirty="0"/>
              <a:t> </a:t>
            </a:r>
            <a:r>
              <a:rPr lang="ro-RO" sz="2200" dirty="0" err="1"/>
              <a:t>nadgradnje</a:t>
            </a:r>
            <a:r>
              <a:rPr lang="ro-RO" sz="2200" dirty="0"/>
              <a:t> </a:t>
            </a:r>
            <a:r>
              <a:rPr lang="ro-RO" sz="2200" dirty="0" err="1"/>
              <a:t>obstoječega</a:t>
            </a:r>
            <a:r>
              <a:rPr lang="ro-RO" sz="2200" dirty="0"/>
              <a:t> </a:t>
            </a:r>
            <a:r>
              <a:rPr lang="ro-RO" sz="2200" dirty="0" err="1"/>
              <a:t>paketa</a:t>
            </a:r>
            <a:r>
              <a:rPr lang="ro-RO" sz="2200" dirty="0"/>
              <a:t> </a:t>
            </a:r>
            <a:r>
              <a:rPr lang="ro-RO" sz="2200" dirty="0" err="1"/>
              <a:t>ali</a:t>
            </a:r>
            <a:r>
              <a:rPr lang="ro-RO" sz="2200" dirty="0"/>
              <a:t> </a:t>
            </a:r>
            <a:r>
              <a:rPr lang="ro-RO" sz="2200" dirty="0" err="1"/>
              <a:t>spremembe</a:t>
            </a:r>
            <a:r>
              <a:rPr lang="ro-RO" sz="2200" dirty="0"/>
              <a:t> </a:t>
            </a:r>
            <a:r>
              <a:rPr lang="ro-RO" sz="2200" dirty="0" err="1"/>
              <a:t>storitve</a:t>
            </a:r>
            <a:r>
              <a:rPr lang="ro-RO" sz="2200" dirty="0"/>
              <a:t> </a:t>
            </a:r>
            <a:r>
              <a:rPr lang="ro-RO" sz="2200" dirty="0" err="1"/>
              <a:t>neposredno</a:t>
            </a:r>
            <a:r>
              <a:rPr lang="ro-RO" sz="2200" dirty="0"/>
              <a:t> </a:t>
            </a:r>
            <a:r>
              <a:rPr lang="ro-RO" sz="2200" dirty="0" err="1"/>
              <a:t>prek</a:t>
            </a:r>
            <a:r>
              <a:rPr lang="ro-RO" sz="2200" dirty="0"/>
              <a:t> p</a:t>
            </a:r>
            <a:r>
              <a:rPr lang="en-US" sz="2200" dirty="0" err="1"/>
              <a:t>ortala</a:t>
            </a:r>
            <a:r>
              <a:rPr lang="en-US" sz="2200" dirty="0"/>
              <a:t>.</a:t>
            </a:r>
            <a:r>
              <a:rPr lang="ro-RO" sz="22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200" b="1" dirty="0"/>
              <a:t>T</a:t>
            </a:r>
            <a:r>
              <a:rPr lang="en-US" sz="2200" b="1" dirty="0" err="1"/>
              <a:t>elefon</a:t>
            </a:r>
            <a:r>
              <a:rPr lang="sl-SI" sz="2200" b="1" dirty="0" err="1"/>
              <a:t>ske</a:t>
            </a:r>
            <a:r>
              <a:rPr lang="sl-SI" sz="2200" b="1" dirty="0"/>
              <a:t> storitve</a:t>
            </a:r>
            <a:r>
              <a:rPr lang="en-US" sz="2200" b="1" dirty="0"/>
              <a:t> </a:t>
            </a:r>
            <a:r>
              <a:rPr lang="en-US" sz="2200" dirty="0"/>
              <a:t>(</a:t>
            </a:r>
            <a:r>
              <a:rPr lang="en-US" sz="2200" dirty="0" err="1"/>
              <a:t>stacionarni</a:t>
            </a:r>
            <a:r>
              <a:rPr lang="en-US" sz="2200" dirty="0"/>
              <a:t> in </a:t>
            </a:r>
            <a:r>
              <a:rPr lang="en-US" sz="2200" dirty="0" err="1"/>
              <a:t>mobilni</a:t>
            </a:r>
            <a:r>
              <a:rPr lang="sl-SI" sz="2200" dirty="0"/>
              <a:t> telefon</a:t>
            </a:r>
            <a:r>
              <a:rPr lang="en-US" sz="2200" dirty="0"/>
              <a:t>): </a:t>
            </a:r>
            <a:r>
              <a:rPr lang="en-US" sz="2200" dirty="0" err="1"/>
              <a:t>Preprosto</a:t>
            </a:r>
            <a:r>
              <a:rPr lang="en-US" sz="2200" dirty="0"/>
              <a:t> </a:t>
            </a:r>
            <a:r>
              <a:rPr lang="en-US" sz="2200" dirty="0" err="1"/>
              <a:t>plačevanje</a:t>
            </a:r>
            <a:r>
              <a:rPr lang="en-US" sz="2200" dirty="0"/>
              <a:t> </a:t>
            </a:r>
            <a:r>
              <a:rPr lang="en-US" sz="2200" dirty="0" err="1"/>
              <a:t>mobilne</a:t>
            </a:r>
            <a:r>
              <a:rPr lang="en-US" sz="2200" dirty="0"/>
              <a:t> in </a:t>
            </a:r>
            <a:r>
              <a:rPr lang="en-US" sz="2200" dirty="0" err="1"/>
              <a:t>stacionarne</a:t>
            </a:r>
            <a:r>
              <a:rPr lang="en-US" sz="2200" dirty="0"/>
              <a:t> </a:t>
            </a:r>
            <a:r>
              <a:rPr lang="en-US" sz="2200" dirty="0" err="1"/>
              <a:t>telefonije</a:t>
            </a:r>
            <a:r>
              <a:rPr lang="en-US" sz="2200" dirty="0"/>
              <a:t>.</a:t>
            </a:r>
            <a:r>
              <a:rPr lang="ro-RO" sz="2200" dirty="0"/>
              <a:t> Z </a:t>
            </a:r>
            <a:r>
              <a:rPr lang="ro-RO" sz="2200" dirty="0" err="1"/>
              <a:t>nastavitvijo</a:t>
            </a:r>
            <a:r>
              <a:rPr lang="ro-RO" sz="2200" dirty="0"/>
              <a:t> </a:t>
            </a:r>
            <a:r>
              <a:rPr lang="ro-RO" sz="2200" dirty="0" err="1"/>
              <a:t>samodejnega</a:t>
            </a:r>
            <a:r>
              <a:rPr lang="ro-RO" sz="2200" dirty="0"/>
              <a:t> </a:t>
            </a:r>
            <a:r>
              <a:rPr lang="ro-RO" sz="2200" dirty="0" err="1"/>
              <a:t>plačevanja</a:t>
            </a:r>
            <a:r>
              <a:rPr lang="ro-RO" sz="2200" dirty="0"/>
              <a:t> </a:t>
            </a:r>
            <a:r>
              <a:rPr lang="ro-RO" sz="2200" dirty="0" err="1"/>
              <a:t>preprečimo</a:t>
            </a:r>
            <a:r>
              <a:rPr lang="ro-RO" sz="2200" dirty="0"/>
              <a:t>, da </a:t>
            </a:r>
            <a:r>
              <a:rPr lang="ro-RO" sz="2200" dirty="0" err="1"/>
              <a:t>bi</a:t>
            </a:r>
            <a:r>
              <a:rPr lang="ro-RO" sz="2200" dirty="0"/>
              <a:t> </a:t>
            </a:r>
            <a:r>
              <a:rPr lang="ro-RO" sz="2200" dirty="0" err="1"/>
              <a:t>prihajalo</a:t>
            </a:r>
            <a:r>
              <a:rPr lang="ro-RO" sz="2200" dirty="0"/>
              <a:t> do </a:t>
            </a:r>
            <a:r>
              <a:rPr lang="ro-RO" sz="2200" dirty="0" err="1"/>
              <a:t>prekinitev</a:t>
            </a:r>
            <a:r>
              <a:rPr lang="ro-RO" sz="2200" dirty="0"/>
              <a:t> </a:t>
            </a:r>
            <a:r>
              <a:rPr lang="en-US" sz="2200" dirty="0" err="1"/>
              <a:t>storitve</a:t>
            </a:r>
            <a:r>
              <a:rPr lang="en-US" sz="2200" dirty="0"/>
              <a:t>.</a:t>
            </a:r>
            <a:endParaRPr lang="ro-RO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sz="2200" b="1" dirty="0"/>
              <a:t>O</a:t>
            </a:r>
            <a:r>
              <a:rPr lang="en-US" sz="2200" b="1" dirty="0" err="1"/>
              <a:t>dvoz</a:t>
            </a:r>
            <a:r>
              <a:rPr lang="en-US" sz="2200" b="1" dirty="0"/>
              <a:t> </a:t>
            </a:r>
            <a:r>
              <a:rPr lang="en-US" sz="2200" b="1" dirty="0" err="1"/>
              <a:t>odpadkov</a:t>
            </a:r>
            <a:r>
              <a:rPr lang="en-US" sz="2200" b="1" dirty="0"/>
              <a:t>: </a:t>
            </a:r>
            <a:r>
              <a:rPr lang="en-US" sz="2200" dirty="0" err="1"/>
              <a:t>Plačujemo</a:t>
            </a:r>
            <a:r>
              <a:rPr lang="en-US" sz="2200" dirty="0"/>
              <a:t> za </a:t>
            </a:r>
            <a:r>
              <a:rPr lang="en-US" sz="2200" dirty="0" err="1"/>
              <a:t>storitev</a:t>
            </a:r>
            <a:r>
              <a:rPr lang="en-US" sz="2200" dirty="0"/>
              <a:t> </a:t>
            </a:r>
            <a:r>
              <a:rPr lang="en-US" sz="2200" dirty="0" err="1"/>
              <a:t>odvoza</a:t>
            </a:r>
            <a:r>
              <a:rPr lang="en-US" sz="2200" dirty="0"/>
              <a:t> in </a:t>
            </a:r>
            <a:r>
              <a:rPr lang="en-US" sz="2200" dirty="0" err="1"/>
              <a:t>recikliranja</a:t>
            </a:r>
            <a:r>
              <a:rPr lang="en-US" sz="2200" dirty="0"/>
              <a:t> </a:t>
            </a:r>
            <a:r>
              <a:rPr lang="en-US" sz="2200" dirty="0" err="1"/>
              <a:t>smeti</a:t>
            </a:r>
            <a:r>
              <a:rPr lang="en-US" sz="2200" dirty="0"/>
              <a:t>. </a:t>
            </a:r>
            <a:r>
              <a:rPr lang="en-US" sz="2200" dirty="0" err="1"/>
              <a:t>Nekateri</a:t>
            </a:r>
            <a:r>
              <a:rPr lang="en-US" sz="2200" dirty="0"/>
              <a:t> </a:t>
            </a:r>
            <a:r>
              <a:rPr lang="en-US" sz="2200" dirty="0" err="1"/>
              <a:t>portali</a:t>
            </a:r>
            <a:r>
              <a:rPr lang="en-US" sz="2200" dirty="0"/>
              <a:t> </a:t>
            </a:r>
            <a:r>
              <a:rPr lang="en-US" sz="2200" dirty="0" err="1"/>
              <a:t>omogočajo</a:t>
            </a:r>
            <a:r>
              <a:rPr lang="en-US" sz="2200" dirty="0"/>
              <a:t> </a:t>
            </a:r>
            <a:r>
              <a:rPr lang="en-US" sz="2200" dirty="0" err="1"/>
              <a:t>načrtovanje</a:t>
            </a:r>
            <a:r>
              <a:rPr lang="en-US" sz="2200" dirty="0"/>
              <a:t> </a:t>
            </a:r>
            <a:r>
              <a:rPr lang="en-US" sz="2200" dirty="0" err="1"/>
              <a:t>odvoza</a:t>
            </a:r>
            <a:r>
              <a:rPr lang="en-US" sz="2200" dirty="0"/>
              <a:t> </a:t>
            </a:r>
            <a:r>
              <a:rPr lang="en-US" sz="2200" dirty="0" err="1"/>
              <a:t>kosovnih</a:t>
            </a:r>
            <a:r>
              <a:rPr lang="en-US" sz="2200" dirty="0"/>
              <a:t> </a:t>
            </a:r>
            <a:r>
              <a:rPr lang="en-US" sz="2200" dirty="0" err="1"/>
              <a:t>odpadkov</a:t>
            </a:r>
            <a:r>
              <a:rPr lang="en-US" sz="2200" dirty="0"/>
              <a:t> in </a:t>
            </a:r>
            <a:r>
              <a:rPr lang="sl-SI" sz="2200" dirty="0"/>
              <a:t>še </a:t>
            </a:r>
            <a:r>
              <a:rPr lang="en-US" sz="2200" dirty="0" err="1"/>
              <a:t>druge</a:t>
            </a:r>
            <a:r>
              <a:rPr lang="en-US" sz="2200" dirty="0"/>
              <a:t> </a:t>
            </a:r>
            <a:r>
              <a:rPr lang="en-US" sz="2200" dirty="0" err="1"/>
              <a:t>storitve</a:t>
            </a:r>
            <a:r>
              <a:rPr lang="en-US" sz="2200" dirty="0"/>
              <a:t>.</a:t>
            </a:r>
            <a:endParaRPr lang="el-GR" sz="2200" dirty="0"/>
          </a:p>
        </p:txBody>
      </p:sp>
      <p:sp>
        <p:nvSpPr>
          <p:cNvPr id="5" name="Google Shape;173;p8">
            <a:extLst>
              <a:ext uri="{FF2B5EF4-FFF2-40B4-BE49-F238E27FC236}">
                <a16:creationId xmlns:a16="http://schemas.microsoft.com/office/drawing/2014/main" id="{89846D3A-56D4-97F7-941F-62E3DD9A7D8D}"/>
              </a:ext>
            </a:extLst>
          </p:cNvPr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000"/>
            </a:pP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</a:t>
            </a:r>
            <a:r>
              <a:rPr lang="en-US" sz="1000" u="sng" dirty="0">
                <a:solidFill>
                  <a:schemeClr val="dk1"/>
                </a:solidFill>
              </a:rPr>
              <a:t>S</a:t>
            </a:r>
            <a:r>
              <a:rPr lang="ro-RO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toryset</a:t>
            </a:r>
            <a:r>
              <a:rPr lang="ro-RO" sz="1000" u="sng" dirty="0">
                <a:solidFill>
                  <a:schemeClr val="dk1"/>
                </a:solidFill>
              </a:rPr>
              <a:t>,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8" name="Google Shape;193;p10">
            <a:extLst>
              <a:ext uri="{FF2B5EF4-FFF2-40B4-BE49-F238E27FC236}">
                <a16:creationId xmlns:a16="http://schemas.microsoft.com/office/drawing/2014/main" id="{2342A73B-C2F3-2F1B-875F-F7F5D18DA107}"/>
              </a:ext>
            </a:extLst>
          </p:cNvPr>
          <p:cNvSpPr/>
          <p:nvPr/>
        </p:nvSpPr>
        <p:spPr>
          <a:xfrm>
            <a:off x="7470476" y="0"/>
            <a:ext cx="4715902" cy="3861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lnSpc>
                <a:spcPct val="90000"/>
              </a:lnSpc>
              <a:buSzPts val="1800"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1C2E78"/>
                </a:solidFill>
              </a:rPr>
              <a:t>6.3 </a:t>
            </a:r>
            <a:r>
              <a:rPr lang="en-US" sz="1800" dirty="0" err="1">
                <a:solidFill>
                  <a:srgbClr val="1C2E78"/>
                </a:solidFill>
              </a:rPr>
              <a:t>Seznanjanje</a:t>
            </a:r>
            <a:r>
              <a:rPr lang="en-US" sz="1800" dirty="0">
                <a:solidFill>
                  <a:srgbClr val="1C2E78"/>
                </a:solidFill>
              </a:rPr>
              <a:t> s </a:t>
            </a:r>
            <a:r>
              <a:rPr lang="en-US" sz="1800" dirty="0" err="1">
                <a:solidFill>
                  <a:srgbClr val="1C2E78"/>
                </a:solidFill>
              </a:rPr>
              <a:t>plačilnimi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portali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javnih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služb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08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8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096250" y="2372139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558000" y="944486"/>
            <a:ext cx="10515600" cy="129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200"/>
            </a:pPr>
            <a:r>
              <a:rPr lang="en-US" sz="2000" dirty="0" err="1"/>
              <a:t>Enota</a:t>
            </a:r>
            <a:r>
              <a:rPr lang="en-US" sz="2000" dirty="0"/>
              <a:t> </a:t>
            </a:r>
            <a:r>
              <a:rPr lang="ro-RO" sz="2000" dirty="0"/>
              <a:t>4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4000" dirty="0" err="1"/>
              <a:t>Navigiranje</a:t>
            </a:r>
            <a:r>
              <a:rPr lang="en-US" sz="4000" b="1" dirty="0"/>
              <a:t> </a:t>
            </a:r>
            <a:r>
              <a:rPr lang="en-US" sz="4000" dirty="0"/>
              <a:t>po </a:t>
            </a:r>
            <a:r>
              <a:rPr lang="en-US" sz="4000" dirty="0" err="1"/>
              <a:t>portalih</a:t>
            </a:r>
            <a:r>
              <a:rPr lang="en-US" sz="4000" dirty="0"/>
              <a:t> </a:t>
            </a:r>
            <a:r>
              <a:rPr lang="sl-SI" sz="4000" dirty="0"/>
              <a:t>za</a:t>
            </a:r>
            <a:r>
              <a:rPr lang="en-US" sz="4000" dirty="0"/>
              <a:t> </a:t>
            </a:r>
            <a:r>
              <a:rPr lang="en-US" sz="4000" dirty="0" err="1"/>
              <a:t>plač</a:t>
            </a:r>
            <a:r>
              <a:rPr lang="sl-SI" sz="4000" dirty="0" err="1"/>
              <a:t>evanje</a:t>
            </a:r>
            <a:r>
              <a:rPr lang="sl-SI" sz="4000" dirty="0"/>
              <a:t> davkov in</a:t>
            </a:r>
            <a:r>
              <a:rPr lang="en-US" sz="4000" dirty="0"/>
              <a:t> </a:t>
            </a:r>
            <a:r>
              <a:rPr lang="en-US" sz="4000" dirty="0" err="1"/>
              <a:t>javnih</a:t>
            </a:r>
            <a:r>
              <a:rPr lang="en-US" sz="4000" dirty="0"/>
              <a:t> s</a:t>
            </a:r>
            <a:r>
              <a:rPr lang="sl-SI" sz="4000" dirty="0" err="1"/>
              <a:t>toritev</a:t>
            </a:r>
            <a:r>
              <a:rPr lang="en-US" sz="4000" dirty="0"/>
              <a:t/>
            </a:r>
            <a:br>
              <a:rPr lang="en-US" sz="4000" dirty="0"/>
            </a:br>
            <a:endParaRPr dirty="0"/>
          </a:p>
        </p:txBody>
      </p:sp>
      <p:sp>
        <p:nvSpPr>
          <p:cNvPr id="170" name="Google Shape;170;p8"/>
          <p:cNvSpPr txBox="1">
            <a:spLocks noGrp="1"/>
          </p:cNvSpPr>
          <p:nvPr>
            <p:ph type="body" idx="1"/>
          </p:nvPr>
        </p:nvSpPr>
        <p:spPr>
          <a:xfrm>
            <a:off x="558000" y="1985116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Cilji</a:t>
            </a:r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2"/>
          </p:nvPr>
        </p:nvSpPr>
        <p:spPr>
          <a:xfrm>
            <a:off x="617621" y="2466799"/>
            <a:ext cx="7307180" cy="3885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000" dirty="0"/>
              <a:t>Ob </a:t>
            </a:r>
            <a:r>
              <a:rPr lang="en-US" sz="2000" dirty="0" err="1"/>
              <a:t>zaključku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enote</a:t>
            </a:r>
            <a:r>
              <a:rPr lang="en-US" sz="2000" dirty="0"/>
              <a:t> </a:t>
            </a:r>
            <a:r>
              <a:rPr lang="en-US" sz="2000" dirty="0" err="1"/>
              <a:t>boste</a:t>
            </a:r>
            <a:endParaRPr sz="2000" dirty="0"/>
          </a:p>
          <a:p>
            <a:pPr marL="342900" indent="-342900">
              <a:spcBef>
                <a:spcPts val="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 err="1"/>
              <a:t>znali</a:t>
            </a:r>
            <a:r>
              <a:rPr lang="en-US" sz="2000" dirty="0"/>
              <a:t> </a:t>
            </a:r>
            <a:r>
              <a:rPr lang="en-US" sz="2000" dirty="0" err="1"/>
              <a:t>dostopati</a:t>
            </a:r>
            <a:r>
              <a:rPr lang="en-US" sz="2000" dirty="0"/>
              <a:t> do </a:t>
            </a:r>
            <a:r>
              <a:rPr lang="en-US" sz="2000" dirty="0" err="1"/>
              <a:t>uradnih</a:t>
            </a:r>
            <a:r>
              <a:rPr lang="en-US" sz="2000" dirty="0"/>
              <a:t> </a:t>
            </a:r>
            <a:r>
              <a:rPr lang="en-US" sz="2000" dirty="0" err="1"/>
              <a:t>državnih</a:t>
            </a:r>
            <a:r>
              <a:rPr lang="en-US" sz="2000" dirty="0"/>
              <a:t> </a:t>
            </a:r>
            <a:r>
              <a:rPr lang="en-US" sz="2000" dirty="0" err="1"/>
              <a:t>spletnih</a:t>
            </a:r>
            <a:r>
              <a:rPr lang="en-US" sz="2000" dirty="0"/>
              <a:t> </a:t>
            </a:r>
            <a:r>
              <a:rPr lang="en-US" sz="2000" dirty="0" err="1"/>
              <a:t>mest</a:t>
            </a:r>
            <a:r>
              <a:rPr lang="en-US" sz="2000" dirty="0"/>
              <a:t> za </a:t>
            </a:r>
            <a:r>
              <a:rPr lang="en-US" sz="2000" dirty="0" err="1"/>
              <a:t>plačevanje</a:t>
            </a:r>
            <a:r>
              <a:rPr lang="en-US" sz="2000" dirty="0"/>
              <a:t> </a:t>
            </a:r>
            <a:r>
              <a:rPr lang="en-US" sz="2000" dirty="0" err="1"/>
              <a:t>davkov</a:t>
            </a:r>
            <a:r>
              <a:rPr lang="en-US" sz="2000" dirty="0"/>
              <a:t> in do </a:t>
            </a:r>
            <a:r>
              <a:rPr lang="en-US" sz="2000" dirty="0" err="1"/>
              <a:t>spletnih</a:t>
            </a:r>
            <a:r>
              <a:rPr lang="en-US" sz="2000" dirty="0"/>
              <a:t> </a:t>
            </a:r>
            <a:r>
              <a:rPr lang="en-US" sz="2000" dirty="0" err="1"/>
              <a:t>mest</a:t>
            </a:r>
            <a:r>
              <a:rPr lang="en-US" sz="2000" dirty="0"/>
              <a:t> </a:t>
            </a:r>
            <a:r>
              <a:rPr lang="en-US" sz="2000" dirty="0" err="1"/>
              <a:t>javnih</a:t>
            </a:r>
            <a:r>
              <a:rPr lang="en-US" sz="2000" dirty="0"/>
              <a:t> </a:t>
            </a:r>
            <a:r>
              <a:rPr lang="en-US" sz="2000" dirty="0" err="1"/>
              <a:t>služb</a:t>
            </a:r>
            <a:r>
              <a:rPr lang="en-US" sz="2000" dirty="0"/>
              <a:t> </a:t>
            </a:r>
            <a:r>
              <a:rPr lang="sl-SI" sz="2000" dirty="0"/>
              <a:t>za</a:t>
            </a:r>
            <a:r>
              <a:rPr lang="en-US" sz="2000" dirty="0"/>
              <a:t> </a:t>
            </a:r>
            <a:r>
              <a:rPr lang="en-US" sz="2000" dirty="0" err="1"/>
              <a:t>plačeva</a:t>
            </a:r>
            <a:r>
              <a:rPr lang="sl-SI" sz="2000" dirty="0"/>
              <a:t>nje storitev</a:t>
            </a:r>
            <a:r>
              <a:rPr lang="en-US" sz="2000" dirty="0"/>
              <a:t>;</a:t>
            </a:r>
          </a:p>
          <a:p>
            <a:pPr marL="342900" indent="-342900">
              <a:spcBef>
                <a:spcPts val="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 err="1"/>
              <a:t>razumeli</a:t>
            </a:r>
            <a:r>
              <a:rPr lang="en-US" sz="2000" dirty="0"/>
              <a:t>, </a:t>
            </a:r>
            <a:r>
              <a:rPr lang="en-US" sz="2000" dirty="0" err="1"/>
              <a:t>kako</a:t>
            </a:r>
            <a:r>
              <a:rPr lang="en-US" sz="2000" dirty="0"/>
              <a:t> se </a:t>
            </a:r>
            <a:r>
              <a:rPr lang="en-US" sz="2000" dirty="0" err="1"/>
              <a:t>varno</a:t>
            </a:r>
            <a:r>
              <a:rPr lang="en-US" sz="2000" dirty="0"/>
              <a:t> </a:t>
            </a:r>
            <a:r>
              <a:rPr lang="en-US" sz="2000" dirty="0" err="1"/>
              <a:t>prijaviti</a:t>
            </a:r>
            <a:r>
              <a:rPr lang="en-US" sz="2000" dirty="0"/>
              <a:t> v portal in </a:t>
            </a:r>
            <a:r>
              <a:rPr lang="en-US" sz="2000" dirty="0" err="1"/>
              <a:t>upravljati</a:t>
            </a:r>
            <a:r>
              <a:rPr lang="en-US" sz="2000" dirty="0"/>
              <a:t> </a:t>
            </a:r>
            <a:r>
              <a:rPr lang="en-US" sz="2000" dirty="0" err="1"/>
              <a:t>plačila</a:t>
            </a:r>
            <a:r>
              <a:rPr lang="en-US" sz="2000" dirty="0"/>
              <a:t> </a:t>
            </a:r>
            <a:r>
              <a:rPr lang="en-US" sz="2000" dirty="0" err="1"/>
              <a:t>prek</a:t>
            </a:r>
            <a:r>
              <a:rPr lang="en-US" sz="2000" dirty="0"/>
              <a:t> </a:t>
            </a:r>
            <a:r>
              <a:rPr lang="en-US" sz="2000" dirty="0" err="1"/>
              <a:t>šifriranih</a:t>
            </a:r>
            <a:r>
              <a:rPr lang="en-US" sz="2000" dirty="0"/>
              <a:t> </a:t>
            </a:r>
            <a:r>
              <a:rPr lang="en-US" sz="2000" dirty="0" err="1"/>
              <a:t>državnih</a:t>
            </a:r>
            <a:r>
              <a:rPr lang="en-US" sz="2000" dirty="0"/>
              <a:t> </a:t>
            </a:r>
            <a:r>
              <a:rPr lang="en-US" sz="2000" dirty="0" err="1"/>
              <a:t>portalov</a:t>
            </a:r>
            <a:r>
              <a:rPr lang="en-US" sz="2000" dirty="0"/>
              <a:t> in </a:t>
            </a:r>
            <a:r>
              <a:rPr lang="en-US" sz="2000" dirty="0" err="1"/>
              <a:t>portalov</a:t>
            </a:r>
            <a:r>
              <a:rPr lang="en-US" sz="2000" dirty="0"/>
              <a:t> </a:t>
            </a:r>
            <a:r>
              <a:rPr lang="en-US" sz="2000" dirty="0" err="1"/>
              <a:t>javnih</a:t>
            </a:r>
            <a:r>
              <a:rPr lang="en-US" sz="2000" dirty="0"/>
              <a:t> </a:t>
            </a:r>
            <a:r>
              <a:rPr lang="en-US" sz="2000" dirty="0" err="1"/>
              <a:t>služb</a:t>
            </a:r>
            <a:r>
              <a:rPr lang="en-US" sz="2000" dirty="0"/>
              <a:t>.</a:t>
            </a:r>
            <a:endParaRPr lang="en-US" dirty="0"/>
          </a:p>
          <a:p>
            <a:pPr marL="342900" indent="-342900">
              <a:spcBef>
                <a:spcPts val="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 err="1"/>
              <a:t>poznali</a:t>
            </a:r>
            <a:r>
              <a:rPr lang="en-US" sz="2000" dirty="0"/>
              <a:t> </a:t>
            </a:r>
            <a:r>
              <a:rPr lang="en-US" sz="2000" dirty="0" err="1"/>
              <a:t>uporabne</a:t>
            </a:r>
            <a:r>
              <a:rPr lang="en-US" sz="2000" dirty="0"/>
              <a:t> </a:t>
            </a:r>
            <a:r>
              <a:rPr lang="en-US" sz="2000" dirty="0" err="1"/>
              <a:t>možnosti</a:t>
            </a:r>
            <a:r>
              <a:rPr lang="en-US" sz="2000" dirty="0"/>
              <a:t>, </a:t>
            </a:r>
            <a:r>
              <a:rPr lang="en-US" sz="2000" dirty="0" err="1"/>
              <a:t>kot</a:t>
            </a:r>
            <a:r>
              <a:rPr lang="en-US" sz="2000" dirty="0"/>
              <a:t> so </a:t>
            </a:r>
            <a:r>
              <a:rPr lang="en-US" sz="2000" dirty="0" err="1"/>
              <a:t>oddaja</a:t>
            </a:r>
            <a:r>
              <a:rPr lang="en-US" sz="2000" dirty="0"/>
              <a:t> </a:t>
            </a:r>
            <a:r>
              <a:rPr lang="en-US" sz="2000" dirty="0" err="1"/>
              <a:t>davčnih</a:t>
            </a:r>
            <a:r>
              <a:rPr lang="en-US" sz="2000" dirty="0"/>
              <a:t> </a:t>
            </a:r>
            <a:r>
              <a:rPr lang="en-US" sz="2000" dirty="0" err="1"/>
              <a:t>obrazcev</a:t>
            </a:r>
            <a:r>
              <a:rPr lang="en-US" sz="2000" dirty="0"/>
              <a:t>, </a:t>
            </a:r>
            <a:r>
              <a:rPr lang="en-US" sz="2000" dirty="0" err="1"/>
              <a:t>sledenje</a:t>
            </a:r>
            <a:r>
              <a:rPr lang="en-US" sz="2000" dirty="0"/>
              <a:t> </a:t>
            </a:r>
            <a:r>
              <a:rPr lang="en-US" sz="2000" dirty="0" err="1"/>
              <a:t>zgodovini</a:t>
            </a:r>
            <a:r>
              <a:rPr lang="en-US" sz="2000" dirty="0"/>
              <a:t> </a:t>
            </a:r>
            <a:r>
              <a:rPr lang="en-US" sz="2000" dirty="0" err="1"/>
              <a:t>plačil</a:t>
            </a:r>
            <a:r>
              <a:rPr lang="en-US" sz="2000" dirty="0"/>
              <a:t> in </a:t>
            </a:r>
            <a:r>
              <a:rPr lang="en-US" sz="2000" dirty="0" err="1"/>
              <a:t>prejemanje</a:t>
            </a:r>
            <a:r>
              <a:rPr lang="en-US" sz="2000" dirty="0"/>
              <a:t> </a:t>
            </a:r>
            <a:r>
              <a:rPr lang="en-US" sz="2000" dirty="0" err="1"/>
              <a:t>obvestil</a:t>
            </a:r>
            <a:r>
              <a:rPr lang="en-US" sz="2000" dirty="0"/>
              <a:t> o </a:t>
            </a:r>
            <a:r>
              <a:rPr lang="en-US" sz="2000" dirty="0" err="1"/>
              <a:t>storitvah</a:t>
            </a:r>
            <a:r>
              <a:rPr lang="en-US" sz="2000" dirty="0"/>
              <a:t>.</a:t>
            </a:r>
          </a:p>
        </p:txBody>
      </p:sp>
      <p:sp>
        <p:nvSpPr>
          <p:cNvPr id="173" name="Google Shape;173;p8"/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000"/>
            </a:pP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Vectorjuice,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7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1F5FE669-B713-75BB-37A7-0392BC3E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Navigiranje</a:t>
            </a:r>
            <a:r>
              <a:rPr lang="en-US" dirty="0"/>
              <a:t> po </a:t>
            </a:r>
            <a:r>
              <a:rPr lang="en-US" dirty="0" err="1"/>
              <a:t>korakih</a:t>
            </a:r>
            <a:endParaRPr lang="ro-RO" dirty="0" err="1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CB815451-975C-5690-D08D-3C7A68B1B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8" y="2081486"/>
            <a:ext cx="7532841" cy="4433614"/>
          </a:xfrm>
        </p:spPr>
        <p:txBody>
          <a:bodyPr>
            <a:normAutofit fontScale="77500" lnSpcReduction="20000"/>
          </a:bodyPr>
          <a:lstStyle/>
          <a:p>
            <a:pPr marL="76200" indent="0">
              <a:spcAft>
                <a:spcPts val="600"/>
              </a:spcAft>
              <a:buNone/>
            </a:pPr>
            <a:r>
              <a:rPr lang="en-US" dirty="0" err="1"/>
              <a:t>Spletni</a:t>
            </a:r>
            <a:r>
              <a:rPr lang="en-US" dirty="0"/>
              <a:t> </a:t>
            </a:r>
            <a:r>
              <a:rPr lang="en-US" dirty="0" err="1"/>
              <a:t>plačilni</a:t>
            </a:r>
            <a:r>
              <a:rPr lang="en-US" dirty="0"/>
              <a:t> portal je varna </a:t>
            </a:r>
            <a:r>
              <a:rPr lang="en-US" dirty="0" err="1"/>
              <a:t>platforma</a:t>
            </a:r>
            <a:r>
              <a:rPr lang="en-US" dirty="0"/>
              <a:t>, </a:t>
            </a:r>
            <a:r>
              <a:rPr lang="en-US" dirty="0" err="1"/>
              <a:t>dostopna</a:t>
            </a:r>
            <a:r>
              <a:rPr lang="en-US" dirty="0"/>
              <a:t> </a:t>
            </a:r>
            <a:r>
              <a:rPr lang="en-US" dirty="0" err="1"/>
              <a:t>prek</a:t>
            </a:r>
            <a:r>
              <a:rPr lang="en-US" dirty="0"/>
              <a:t> </a:t>
            </a:r>
            <a:r>
              <a:rPr lang="en-US" dirty="0" err="1"/>
              <a:t>spletnega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aplikacije</a:t>
            </a:r>
            <a:r>
              <a:rPr lang="en-US" dirty="0"/>
              <a:t>, ki  </a:t>
            </a:r>
            <a:r>
              <a:rPr lang="en-US" dirty="0" err="1"/>
              <a:t>omogoča</a:t>
            </a:r>
            <a:r>
              <a:rPr lang="en-US" dirty="0"/>
              <a:t> </a:t>
            </a:r>
            <a:r>
              <a:rPr lang="en-US" dirty="0" err="1"/>
              <a:t>uporabniku</a:t>
            </a:r>
            <a:r>
              <a:rPr lang="en-US" dirty="0"/>
              <a:t> </a:t>
            </a:r>
            <a:r>
              <a:rPr lang="en-US" dirty="0" err="1"/>
              <a:t>plačevanje</a:t>
            </a:r>
            <a:r>
              <a:rPr lang="en-US" dirty="0"/>
              <a:t> </a:t>
            </a:r>
            <a:r>
              <a:rPr lang="en-US" dirty="0" err="1"/>
              <a:t>davkov</a:t>
            </a:r>
            <a:r>
              <a:rPr lang="en-US" dirty="0"/>
              <a:t> in </a:t>
            </a:r>
            <a:r>
              <a:rPr lang="en-US" dirty="0" err="1"/>
              <a:t>storitev</a:t>
            </a:r>
            <a:r>
              <a:rPr lang="en-US" dirty="0"/>
              <a:t> </a:t>
            </a:r>
            <a:r>
              <a:rPr lang="en-US" dirty="0" err="1"/>
              <a:t>neposredno</a:t>
            </a:r>
            <a:r>
              <a:rPr lang="en-US" dirty="0"/>
              <a:t> z </a:t>
            </a:r>
            <a:r>
              <a:rPr lang="en-US" dirty="0" err="1"/>
              <a:t>njegovega</a:t>
            </a:r>
            <a:r>
              <a:rPr lang="en-US" dirty="0"/>
              <a:t> </a:t>
            </a:r>
            <a:r>
              <a:rPr lang="en-US" dirty="0" err="1"/>
              <a:t>mobilnega</a:t>
            </a:r>
            <a:r>
              <a:rPr lang="en-US" dirty="0"/>
              <a:t> </a:t>
            </a:r>
            <a:r>
              <a:rPr lang="en-US" dirty="0" err="1"/>
              <a:t>telefona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digitalne</a:t>
            </a:r>
            <a:r>
              <a:rPr lang="en-US" dirty="0"/>
              <a:t> </a:t>
            </a:r>
            <a:r>
              <a:rPr lang="en-US" dirty="0" err="1"/>
              <a:t>naprave</a:t>
            </a:r>
            <a:r>
              <a:rPr lang="en-US" dirty="0"/>
              <a:t>.</a:t>
            </a:r>
            <a:endParaRPr lang="ro-RO" dirty="0"/>
          </a:p>
          <a:p>
            <a:pPr>
              <a:spcAft>
                <a:spcPts val="600"/>
              </a:spcAft>
            </a:pPr>
            <a:r>
              <a:rPr lang="en-US" b="1" dirty="0" err="1"/>
              <a:t>Poiščite</a:t>
            </a:r>
            <a:r>
              <a:rPr lang="en-US" b="1" dirty="0"/>
              <a:t> </a:t>
            </a:r>
            <a:r>
              <a:rPr lang="en-US" b="1" dirty="0" err="1"/>
              <a:t>razdelek</a:t>
            </a:r>
            <a:r>
              <a:rPr lang="en-US" b="1" dirty="0"/>
              <a:t> za </a:t>
            </a:r>
            <a:r>
              <a:rPr lang="en-US" b="1" dirty="0" err="1"/>
              <a:t>prijavo</a:t>
            </a:r>
            <a:r>
              <a:rPr lang="en-US" b="1" dirty="0"/>
              <a:t>: </a:t>
            </a:r>
            <a:r>
              <a:rPr lang="en-US" dirty="0"/>
              <a:t>Na </a:t>
            </a:r>
            <a:r>
              <a:rPr lang="en-US" dirty="0" err="1"/>
              <a:t>uradnem</a:t>
            </a:r>
            <a:r>
              <a:rPr lang="en-US" dirty="0"/>
              <a:t> </a:t>
            </a:r>
            <a:r>
              <a:rPr lang="en-US" dirty="0" err="1"/>
              <a:t>državnem</a:t>
            </a:r>
            <a:r>
              <a:rPr lang="en-US" dirty="0"/>
              <a:t> </a:t>
            </a:r>
            <a:r>
              <a:rPr lang="en-US" dirty="0" err="1"/>
              <a:t>spletnem</a:t>
            </a:r>
            <a:r>
              <a:rPr lang="en-US" dirty="0"/>
              <a:t> </a:t>
            </a:r>
            <a:r>
              <a:rPr lang="en-US" dirty="0" err="1"/>
              <a:t>mestu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spletnem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 </a:t>
            </a:r>
            <a:r>
              <a:rPr lang="en-US" dirty="0" err="1"/>
              <a:t>javne</a:t>
            </a:r>
            <a:r>
              <a:rPr lang="en-US" dirty="0"/>
              <a:t> </a:t>
            </a:r>
            <a:r>
              <a:rPr lang="en-US" dirty="0" err="1"/>
              <a:t>službe</a:t>
            </a:r>
            <a:r>
              <a:rPr lang="en-US" dirty="0"/>
              <a:t> </a:t>
            </a:r>
            <a:r>
              <a:rPr lang="en-US" dirty="0" err="1"/>
              <a:t>vpišite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prijavne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.</a:t>
            </a:r>
            <a:endParaRPr lang="ro-RO" dirty="0"/>
          </a:p>
          <a:p>
            <a:pPr>
              <a:spcAft>
                <a:spcPts val="600"/>
              </a:spcAft>
            </a:pPr>
            <a:r>
              <a:rPr lang="en-US" b="1" dirty="0" err="1"/>
              <a:t>Raziščite</a:t>
            </a:r>
            <a:r>
              <a:rPr lang="en-US" b="1" dirty="0"/>
              <a:t> </a:t>
            </a:r>
            <a:r>
              <a:rPr lang="en-US" b="1" dirty="0" err="1"/>
              <a:t>glavni</a:t>
            </a:r>
            <a:r>
              <a:rPr lang="en-US" b="1" dirty="0"/>
              <a:t> </a:t>
            </a:r>
            <a:r>
              <a:rPr lang="en-US" b="1" dirty="0" err="1"/>
              <a:t>meni</a:t>
            </a:r>
            <a:r>
              <a:rPr lang="en-US" b="1" dirty="0"/>
              <a:t>: </a:t>
            </a:r>
            <a:r>
              <a:rPr lang="en-US" dirty="0"/>
              <a:t> </a:t>
            </a:r>
            <a:r>
              <a:rPr lang="en-US" dirty="0" err="1"/>
              <a:t>Poiščite</a:t>
            </a:r>
            <a:r>
              <a:rPr lang="en-US" dirty="0"/>
              <a:t> 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razdelke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so "</a:t>
            </a:r>
            <a:r>
              <a:rPr lang="en-US" dirty="0" err="1"/>
              <a:t>Plačila</a:t>
            </a:r>
            <a:r>
              <a:rPr lang="en-US" dirty="0"/>
              <a:t>", "</a:t>
            </a:r>
            <a:r>
              <a:rPr lang="en-US" dirty="0" err="1"/>
              <a:t>Računi</a:t>
            </a:r>
            <a:r>
              <a:rPr lang="en-US" dirty="0"/>
              <a:t>", "</a:t>
            </a:r>
            <a:r>
              <a:rPr lang="en-US" dirty="0" err="1"/>
              <a:t>Nastavitve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" in "Podpora".</a:t>
            </a:r>
            <a:endParaRPr lang="ro-RO" dirty="0"/>
          </a:p>
          <a:p>
            <a:pPr>
              <a:spcAft>
                <a:spcPts val="600"/>
              </a:spcAft>
            </a:pPr>
            <a:r>
              <a:rPr lang="en-US" b="1" dirty="0" err="1"/>
              <a:t>Dostop</a:t>
            </a:r>
            <a:r>
              <a:rPr lang="en-US" b="1" dirty="0"/>
              <a:t> do </a:t>
            </a:r>
            <a:r>
              <a:rPr lang="en-US" b="1" dirty="0" err="1"/>
              <a:t>zgodovine</a:t>
            </a:r>
            <a:r>
              <a:rPr lang="en-US" b="1" dirty="0"/>
              <a:t> </a:t>
            </a:r>
            <a:r>
              <a:rPr lang="en-US" b="1" dirty="0" err="1"/>
              <a:t>transakcij</a:t>
            </a:r>
            <a:r>
              <a:rPr lang="en-US" b="1" dirty="0"/>
              <a:t>: </a:t>
            </a:r>
            <a:r>
              <a:rPr lang="en-US" dirty="0" err="1"/>
              <a:t>Pomaknite</a:t>
            </a:r>
            <a:r>
              <a:rPr lang="en-US" dirty="0"/>
              <a:t> se do </a:t>
            </a:r>
            <a:r>
              <a:rPr lang="en-US" dirty="0" err="1"/>
              <a:t>razdelka</a:t>
            </a:r>
            <a:r>
              <a:rPr lang="en-US" dirty="0"/>
              <a:t>, ki </a:t>
            </a:r>
            <a:r>
              <a:rPr lang="en-US" dirty="0" err="1"/>
              <a:t>kaže</a:t>
            </a:r>
            <a:r>
              <a:rPr lang="en-US" dirty="0"/>
              <a:t> </a:t>
            </a:r>
            <a:r>
              <a:rPr lang="en-US" dirty="0" err="1"/>
              <a:t>zgodovino</a:t>
            </a:r>
            <a:r>
              <a:rPr lang="en-US" dirty="0"/>
              <a:t> </a:t>
            </a:r>
            <a:r>
              <a:rPr lang="en-US" dirty="0" err="1"/>
              <a:t>plačil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račune</a:t>
            </a:r>
            <a:r>
              <a:rPr lang="en-US" dirty="0"/>
              <a:t>, </a:t>
            </a:r>
            <a:r>
              <a:rPr lang="sl-SI" dirty="0"/>
              <a:t>ter</a:t>
            </a:r>
            <a:r>
              <a:rPr lang="en-US" dirty="0"/>
              <a:t> </a:t>
            </a:r>
            <a:r>
              <a:rPr lang="en-US" dirty="0" err="1"/>
              <a:t>preglejte</a:t>
            </a:r>
            <a:r>
              <a:rPr lang="en-US" dirty="0"/>
              <a:t> </a:t>
            </a:r>
            <a:r>
              <a:rPr lang="en-US" dirty="0" err="1"/>
              <a:t>pretekle</a:t>
            </a:r>
            <a:r>
              <a:rPr lang="en-US" dirty="0"/>
              <a:t> </a:t>
            </a:r>
            <a:r>
              <a:rPr lang="en-US" dirty="0" err="1"/>
              <a:t>transakcije</a:t>
            </a:r>
            <a:r>
              <a:rPr lang="en-US" dirty="0"/>
              <a:t> in </a:t>
            </a:r>
            <a:r>
              <a:rPr lang="en-US" dirty="0" err="1"/>
              <a:t>potrdila</a:t>
            </a:r>
            <a:r>
              <a:rPr lang="en-US" dirty="0"/>
              <a:t>.</a:t>
            </a:r>
            <a:endParaRPr lang="ro-RO" dirty="0"/>
          </a:p>
          <a:p>
            <a:pPr>
              <a:spcAft>
                <a:spcPts val="600"/>
              </a:spcAft>
            </a:pPr>
            <a:r>
              <a:rPr lang="en-US" b="1" dirty="0" err="1"/>
              <a:t>Poiščite</a:t>
            </a:r>
            <a:r>
              <a:rPr lang="en-US" b="1" dirty="0"/>
              <a:t> </a:t>
            </a:r>
            <a:r>
              <a:rPr lang="en-US" b="1" dirty="0" err="1"/>
              <a:t>možnosti</a:t>
            </a:r>
            <a:r>
              <a:rPr lang="en-US" b="1" dirty="0"/>
              <a:t> </a:t>
            </a:r>
            <a:r>
              <a:rPr lang="en-US" b="1" dirty="0" err="1"/>
              <a:t>pomoči</a:t>
            </a:r>
            <a:r>
              <a:rPr lang="en-US" b="1" dirty="0"/>
              <a:t> in </a:t>
            </a:r>
            <a:r>
              <a:rPr lang="en-US" b="1" dirty="0" err="1"/>
              <a:t>podpore</a:t>
            </a:r>
            <a:r>
              <a:rPr lang="en-US" b="1" dirty="0"/>
              <a:t>: </a:t>
            </a:r>
            <a:r>
              <a:rPr lang="en-US" dirty="0" err="1"/>
              <a:t>Pomagate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s </a:t>
            </a:r>
            <a:r>
              <a:rPr lang="en-US" dirty="0" err="1"/>
              <a:t>seznamom</a:t>
            </a:r>
            <a:r>
              <a:rPr lang="en-US" dirty="0"/>
              <a:t> </a:t>
            </a:r>
            <a:r>
              <a:rPr lang="en-US" dirty="0" err="1"/>
              <a:t>pogosto</a:t>
            </a:r>
            <a:r>
              <a:rPr lang="en-US" dirty="0"/>
              <a:t> </a:t>
            </a:r>
            <a:r>
              <a:rPr lang="en-US" dirty="0" err="1"/>
              <a:t>zastavljenih</a:t>
            </a:r>
            <a:r>
              <a:rPr lang="en-US" dirty="0"/>
              <a:t> </a:t>
            </a:r>
            <a:r>
              <a:rPr lang="en-US" dirty="0" err="1"/>
              <a:t>vpašanj</a:t>
            </a:r>
            <a:r>
              <a:rPr lang="en-US" dirty="0"/>
              <a:t>, </a:t>
            </a:r>
            <a:r>
              <a:rPr lang="en-US" dirty="0" err="1"/>
              <a:t>spletnim</a:t>
            </a:r>
            <a:r>
              <a:rPr lang="en-US" dirty="0"/>
              <a:t> </a:t>
            </a:r>
            <a:r>
              <a:rPr lang="en-US" dirty="0" err="1"/>
              <a:t>klepetom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kontaktnimi</a:t>
            </a:r>
            <a:r>
              <a:rPr lang="en-US" dirty="0"/>
              <a:t> </a:t>
            </a:r>
            <a:r>
              <a:rPr lang="en-US" dirty="0" err="1"/>
              <a:t>podatki</a:t>
            </a:r>
            <a:r>
              <a:rPr lang="en-US" dirty="0"/>
              <a:t> </a:t>
            </a:r>
            <a:r>
              <a:rPr lang="en-US" dirty="0" err="1"/>
              <a:t>službe</a:t>
            </a:r>
            <a:r>
              <a:rPr lang="en-US" dirty="0"/>
              <a:t> za </a:t>
            </a:r>
            <a:r>
              <a:rPr lang="en-US" dirty="0" err="1"/>
              <a:t>pomoč</a:t>
            </a:r>
            <a:r>
              <a:rPr lang="en-US" dirty="0"/>
              <a:t> </a:t>
            </a:r>
            <a:r>
              <a:rPr lang="en-US" dirty="0" err="1"/>
              <a:t>strankam</a:t>
            </a:r>
            <a:r>
              <a:rPr lang="en-US" dirty="0"/>
              <a:t>.</a:t>
            </a:r>
          </a:p>
        </p:txBody>
      </p:sp>
      <p:pic>
        <p:nvPicPr>
          <p:cNvPr id="2051" name="Picture 3" descr="Estate planning abstract concept vector illustration. Real estate assets control, keep documents in order, trust account, attorney advise, life insurance, personal possession abstract metaphor.">
            <a:extLst>
              <a:ext uri="{FF2B5EF4-FFF2-40B4-BE49-F238E27FC236}">
                <a16:creationId xmlns:a16="http://schemas.microsoft.com/office/drawing/2014/main" id="{376BCAF5-0407-46AC-BC6C-3FE2B6E7E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99" y="1808162"/>
            <a:ext cx="4075401" cy="40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577F3A-9C5E-4613-B0B4-C110C0ACB8E2}"/>
              </a:ext>
            </a:extLst>
          </p:cNvPr>
          <p:cNvSpPr txBox="1"/>
          <p:nvPr/>
        </p:nvSpPr>
        <p:spPr>
          <a:xfrm>
            <a:off x="5403273" y="6096980"/>
            <a:ext cx="6096000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buSzPts val="1000"/>
            </a:pPr>
            <a:r>
              <a:rPr lang="en-US" sz="105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</a:t>
            </a:r>
            <a:r>
              <a:rPr lang="en-US" sz="1050" u="sng" dirty="0">
                <a:solidFill>
                  <a:schemeClr val="dk1"/>
                </a:solidFill>
              </a:rPr>
              <a:t>: V</a:t>
            </a:r>
            <a:r>
              <a:rPr lang="en-US" sz="105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ectorjuice,</a:t>
            </a:r>
            <a:r>
              <a:rPr lang="en-US" sz="105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lang="en-US" sz="1050" b="0" i="0" u="none" strike="noStrike" cap="none" dirty="0">
              <a:solidFill>
                <a:schemeClr val="dk1"/>
              </a:solidFill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4" name="Google Shape;193;p10">
            <a:extLst>
              <a:ext uri="{FF2B5EF4-FFF2-40B4-BE49-F238E27FC236}">
                <a16:creationId xmlns:a16="http://schemas.microsoft.com/office/drawing/2014/main" id="{A659D8C2-BEB2-A1B3-49C9-FDD13A7F6A12}"/>
              </a:ext>
            </a:extLst>
          </p:cNvPr>
          <p:cNvSpPr/>
          <p:nvPr/>
        </p:nvSpPr>
        <p:spPr>
          <a:xfrm>
            <a:off x="7211682" y="0"/>
            <a:ext cx="4974695" cy="4994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lnSpc>
                <a:spcPct val="90000"/>
              </a:lnSpc>
              <a:buSzPts val="1800"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1C2E78"/>
                </a:solidFill>
              </a:rPr>
              <a:t>6.4 </a:t>
            </a:r>
            <a:r>
              <a:rPr lang="en-US" sz="1800" dirty="0" err="1">
                <a:solidFill>
                  <a:srgbClr val="1C2E78"/>
                </a:solidFill>
              </a:rPr>
              <a:t>Navigiranje</a:t>
            </a:r>
            <a:r>
              <a:rPr lang="en-US" sz="1800" dirty="0">
                <a:solidFill>
                  <a:srgbClr val="1C2E78"/>
                </a:solidFill>
              </a:rPr>
              <a:t> po </a:t>
            </a:r>
            <a:r>
              <a:rPr lang="en-US" sz="1800" dirty="0" err="1">
                <a:solidFill>
                  <a:srgbClr val="1C2E78"/>
                </a:solidFill>
              </a:rPr>
              <a:t>portalih</a:t>
            </a:r>
            <a:r>
              <a:rPr lang="sl-SI" sz="1800" dirty="0">
                <a:solidFill>
                  <a:srgbClr val="1C2E78"/>
                </a:solidFill>
              </a:rPr>
              <a:t> za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plač</a:t>
            </a:r>
            <a:r>
              <a:rPr lang="sl-SI" sz="1800" dirty="0">
                <a:solidFill>
                  <a:srgbClr val="1C2E78"/>
                </a:solidFill>
              </a:rPr>
              <a:t>evanje davkov in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javnih</a:t>
            </a:r>
            <a:r>
              <a:rPr lang="en-US" sz="1800" dirty="0">
                <a:solidFill>
                  <a:srgbClr val="1C2E78"/>
                </a:solidFill>
              </a:rPr>
              <a:t> s</a:t>
            </a:r>
            <a:r>
              <a:rPr lang="sl-SI" sz="1800" dirty="0">
                <a:solidFill>
                  <a:srgbClr val="1C2E78"/>
                </a:solidFill>
              </a:rPr>
              <a:t>toritev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31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DEF2F-99B5-6571-8AA0-4A705B86C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2BE868-4A82-78A1-39DD-07AB285EC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860" y="1362221"/>
            <a:ext cx="3903518" cy="3903518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A35FCD1-AD6B-C796-5D2E-7F00DACE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Odpiranje</a:t>
            </a:r>
            <a:r>
              <a:rPr lang="en-US" dirty="0"/>
              <a:t> in </a:t>
            </a:r>
            <a:r>
              <a:rPr lang="en-US" dirty="0" err="1"/>
              <a:t>upravljanje</a:t>
            </a:r>
            <a:r>
              <a:rPr lang="en-US" sz="2800" b="1" dirty="0"/>
              <a:t> </a:t>
            </a:r>
            <a:r>
              <a:rPr lang="en-US" dirty="0" err="1"/>
              <a:t>uporabniškega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</a:t>
            </a:r>
            <a:r>
              <a:rPr lang="en-US" sz="2800" b="1" dirty="0"/>
              <a:t>(1/2)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93B18B2-68D9-EA69-25A2-1CE9F3A05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5" y="1714500"/>
            <a:ext cx="7803145" cy="473392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err="1"/>
              <a:t>Obiščite</a:t>
            </a:r>
            <a:r>
              <a:rPr lang="en-US" sz="2200" b="1" dirty="0"/>
              <a:t> </a:t>
            </a:r>
            <a:r>
              <a:rPr lang="en-US" sz="2200" b="1" dirty="0" err="1"/>
              <a:t>uradno</a:t>
            </a:r>
            <a:r>
              <a:rPr lang="en-US" sz="2200" b="1" dirty="0"/>
              <a:t> </a:t>
            </a:r>
            <a:r>
              <a:rPr lang="en-US" sz="2200" b="1" dirty="0" err="1"/>
              <a:t>spletno</a:t>
            </a:r>
            <a:r>
              <a:rPr lang="en-US" sz="2200" b="1" dirty="0"/>
              <a:t> mesto:</a:t>
            </a:r>
            <a:r>
              <a:rPr lang="en-US" sz="2200" dirty="0"/>
              <a:t> </a:t>
            </a:r>
            <a:r>
              <a:rPr lang="en-US" sz="2200" dirty="0" err="1"/>
              <a:t>Pojdite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uradno</a:t>
            </a:r>
            <a:r>
              <a:rPr lang="en-US" sz="2200" dirty="0"/>
              <a:t> </a:t>
            </a:r>
            <a:r>
              <a:rPr lang="en-US" sz="2200" dirty="0" err="1"/>
              <a:t>državno</a:t>
            </a:r>
            <a:r>
              <a:rPr lang="en-US" sz="2200" dirty="0"/>
              <a:t> </a:t>
            </a:r>
            <a:r>
              <a:rPr lang="en-US" sz="2200" dirty="0" err="1"/>
              <a:t>spletno</a:t>
            </a:r>
            <a:r>
              <a:rPr lang="en-US" sz="2200" dirty="0"/>
              <a:t> mesto </a:t>
            </a:r>
            <a:r>
              <a:rPr lang="en-US" sz="2200" dirty="0" err="1"/>
              <a:t>ali</a:t>
            </a:r>
            <a:r>
              <a:rPr lang="en-US" sz="2200" dirty="0"/>
              <a:t> </a:t>
            </a:r>
            <a:r>
              <a:rPr lang="en-US" sz="2200" dirty="0" err="1"/>
              <a:t>uradno</a:t>
            </a:r>
            <a:r>
              <a:rPr lang="en-US" sz="2200" dirty="0"/>
              <a:t> </a:t>
            </a:r>
            <a:r>
              <a:rPr lang="en-US" sz="2200" dirty="0" err="1"/>
              <a:t>spletno</a:t>
            </a:r>
            <a:r>
              <a:rPr lang="en-US" sz="2200" dirty="0"/>
              <a:t> mesto </a:t>
            </a:r>
            <a:r>
              <a:rPr lang="en-US" sz="2200" dirty="0" err="1"/>
              <a:t>javne</a:t>
            </a:r>
            <a:r>
              <a:rPr lang="en-US" sz="2200" dirty="0"/>
              <a:t> </a:t>
            </a:r>
            <a:r>
              <a:rPr lang="en-US" sz="2200" dirty="0" err="1"/>
              <a:t>službe</a:t>
            </a:r>
            <a:r>
              <a:rPr lang="en-US" sz="2200" dirty="0"/>
              <a:t> in </a:t>
            </a:r>
            <a:r>
              <a:rPr lang="en-US" sz="2200" dirty="0" err="1"/>
              <a:t>poiščite</a:t>
            </a:r>
            <a:r>
              <a:rPr lang="en-US" sz="2200" dirty="0"/>
              <a:t> </a:t>
            </a:r>
            <a:r>
              <a:rPr lang="en-US" sz="2200" dirty="0" err="1"/>
              <a:t>možnost</a:t>
            </a:r>
            <a:r>
              <a:rPr lang="en-US" sz="2200" dirty="0"/>
              <a:t> "</a:t>
            </a:r>
            <a:r>
              <a:rPr lang="en-US" sz="2200" dirty="0" err="1"/>
              <a:t>Registracija</a:t>
            </a:r>
            <a:r>
              <a:rPr lang="en-US" sz="2200" dirty="0"/>
              <a:t>" </a:t>
            </a:r>
            <a:r>
              <a:rPr lang="en-US" sz="2200" dirty="0" err="1"/>
              <a:t>ali</a:t>
            </a:r>
            <a:r>
              <a:rPr lang="en-US" sz="2200" dirty="0"/>
              <a:t> "</a:t>
            </a:r>
            <a:r>
              <a:rPr lang="en-US" sz="2200" dirty="0" err="1"/>
              <a:t>Ustvari</a:t>
            </a:r>
            <a:r>
              <a:rPr lang="en-US" sz="2200" dirty="0"/>
              <a:t> </a:t>
            </a:r>
            <a:r>
              <a:rPr lang="en-US" sz="2200" dirty="0" err="1"/>
              <a:t>račun</a:t>
            </a:r>
            <a:r>
              <a:rPr lang="en-US" sz="2200" dirty="0"/>
              <a:t>".</a:t>
            </a:r>
            <a:endParaRPr lang="ro-RO" sz="2200" dirty="0"/>
          </a:p>
          <a:p>
            <a:pPr>
              <a:spcAft>
                <a:spcPts val="600"/>
              </a:spcAft>
            </a:pPr>
            <a:r>
              <a:rPr lang="en-US" sz="2200" b="1" dirty="0" err="1"/>
              <a:t>Ustvari</a:t>
            </a:r>
            <a:r>
              <a:rPr lang="sl-SI" sz="2200" b="1" dirty="0"/>
              <a:t>te</a:t>
            </a:r>
            <a:r>
              <a:rPr lang="en-US" sz="2200" b="1" dirty="0"/>
              <a:t> </a:t>
            </a:r>
            <a:r>
              <a:rPr lang="en-US" sz="2200" b="1" dirty="0" err="1"/>
              <a:t>račun</a:t>
            </a:r>
            <a:r>
              <a:rPr lang="en-US" sz="2200" b="1" dirty="0"/>
              <a:t>: </a:t>
            </a:r>
            <a:r>
              <a:rPr lang="en-US" sz="2200" dirty="0" err="1"/>
              <a:t>Vpišite</a:t>
            </a:r>
            <a:r>
              <a:rPr lang="en-US" sz="2200" dirty="0"/>
              <a:t> </a:t>
            </a:r>
            <a:r>
              <a:rPr lang="en-US" sz="2200" dirty="0" err="1"/>
              <a:t>osebne</a:t>
            </a:r>
            <a:r>
              <a:rPr lang="en-US" sz="2200" dirty="0"/>
              <a:t> </a:t>
            </a:r>
            <a:r>
              <a:rPr lang="en-US" sz="2200" dirty="0" err="1"/>
              <a:t>podatke</a:t>
            </a:r>
            <a:r>
              <a:rPr lang="en-US" sz="2200" dirty="0"/>
              <a:t> (</a:t>
            </a:r>
            <a:r>
              <a:rPr lang="en-US" sz="2200" dirty="0" err="1"/>
              <a:t>ime</a:t>
            </a:r>
            <a:r>
              <a:rPr lang="en-US" sz="2200" dirty="0"/>
              <a:t>, e-</a:t>
            </a:r>
            <a:r>
              <a:rPr lang="en-US" sz="2200" dirty="0" err="1"/>
              <a:t>poštni</a:t>
            </a:r>
            <a:r>
              <a:rPr lang="en-US" sz="2200" dirty="0"/>
              <a:t> </a:t>
            </a:r>
            <a:r>
              <a:rPr lang="en-US" sz="2200" dirty="0" err="1"/>
              <a:t>naslov</a:t>
            </a:r>
            <a:r>
              <a:rPr lang="en-US" sz="2200" dirty="0"/>
              <a:t>, </a:t>
            </a:r>
            <a:r>
              <a:rPr lang="en-US" sz="2200" dirty="0" err="1"/>
              <a:t>telefonska</a:t>
            </a:r>
            <a:r>
              <a:rPr lang="en-US" sz="2200" dirty="0"/>
              <a:t> </a:t>
            </a:r>
            <a:r>
              <a:rPr lang="en-US" sz="2200" dirty="0" err="1"/>
              <a:t>številka</a:t>
            </a:r>
            <a:r>
              <a:rPr lang="en-US" sz="2200" dirty="0"/>
              <a:t>) in </a:t>
            </a:r>
            <a:r>
              <a:rPr lang="en-US" sz="2200" dirty="0" err="1"/>
              <a:t>nastavite</a:t>
            </a:r>
            <a:r>
              <a:rPr lang="en-US" sz="2200" dirty="0"/>
              <a:t> </a:t>
            </a:r>
            <a:r>
              <a:rPr lang="en-US" sz="2200" dirty="0" err="1"/>
              <a:t>močno</a:t>
            </a:r>
            <a:r>
              <a:rPr lang="en-US" sz="2200" dirty="0"/>
              <a:t> </a:t>
            </a:r>
            <a:r>
              <a:rPr lang="en-US" sz="2200" dirty="0" err="1"/>
              <a:t>geslo</a:t>
            </a:r>
            <a:r>
              <a:rPr lang="en-US" sz="2200" dirty="0"/>
              <a:t>.</a:t>
            </a:r>
            <a:endParaRPr lang="ro-RO" sz="2200" dirty="0"/>
          </a:p>
          <a:p>
            <a:pPr>
              <a:spcAft>
                <a:spcPts val="600"/>
              </a:spcAft>
            </a:pPr>
            <a:r>
              <a:rPr lang="en-US" sz="2200" b="1" dirty="0" err="1"/>
              <a:t>Potrdite</a:t>
            </a:r>
            <a:r>
              <a:rPr lang="en-US" sz="2200" b="1" dirty="0"/>
              <a:t> </a:t>
            </a:r>
            <a:r>
              <a:rPr lang="en-US" sz="2200" b="1" dirty="0" err="1"/>
              <a:t>svojo</a:t>
            </a:r>
            <a:r>
              <a:rPr lang="en-US" sz="2200" b="1" dirty="0"/>
              <a:t> </a:t>
            </a:r>
            <a:r>
              <a:rPr lang="en-US" sz="2200" b="1" dirty="0" err="1"/>
              <a:t>identiteto</a:t>
            </a:r>
            <a:r>
              <a:rPr lang="en-US" sz="2200" b="1" dirty="0"/>
              <a:t>: </a:t>
            </a:r>
            <a:r>
              <a:rPr lang="en-US" sz="2200" dirty="0" err="1"/>
              <a:t>Zaključite</a:t>
            </a:r>
            <a:r>
              <a:rPr lang="en-US" sz="2200" dirty="0"/>
              <a:t> </a:t>
            </a:r>
            <a:r>
              <a:rPr lang="en-US" sz="2200" dirty="0" err="1"/>
              <a:t>vse</a:t>
            </a:r>
            <a:r>
              <a:rPr lang="en-US" sz="2200" dirty="0"/>
              <a:t> </a:t>
            </a:r>
            <a:r>
              <a:rPr lang="en-US" sz="2200" dirty="0" err="1"/>
              <a:t>korake</a:t>
            </a:r>
            <a:r>
              <a:rPr lang="en-US" sz="2200" dirty="0"/>
              <a:t> </a:t>
            </a:r>
            <a:r>
              <a:rPr lang="en-US" sz="2200" dirty="0" err="1"/>
              <a:t>preverjanja</a:t>
            </a:r>
            <a:r>
              <a:rPr lang="en-US" sz="2200" dirty="0"/>
              <a:t>, </a:t>
            </a:r>
            <a:r>
              <a:rPr lang="en-US" sz="2200" dirty="0" err="1"/>
              <a:t>kot</a:t>
            </a:r>
            <a:r>
              <a:rPr lang="en-US" sz="2200" dirty="0"/>
              <a:t> so </a:t>
            </a:r>
            <a:r>
              <a:rPr lang="en-US" sz="2200" dirty="0" err="1"/>
              <a:t>potrjevanje</a:t>
            </a:r>
            <a:r>
              <a:rPr lang="en-US" sz="2200" dirty="0"/>
              <a:t> z e-</a:t>
            </a:r>
            <a:r>
              <a:rPr lang="en-US" sz="2200" dirty="0" err="1"/>
              <a:t>poštnim</a:t>
            </a:r>
            <a:r>
              <a:rPr lang="en-US" sz="2200" dirty="0"/>
              <a:t> </a:t>
            </a:r>
            <a:r>
              <a:rPr lang="en-US" sz="2200" dirty="0" err="1"/>
              <a:t>sporočilom</a:t>
            </a:r>
            <a:r>
              <a:rPr lang="en-US" sz="2200" dirty="0"/>
              <a:t>, </a:t>
            </a:r>
            <a:r>
              <a:rPr lang="en-US" sz="2200" dirty="0" err="1"/>
              <a:t>enkratnim</a:t>
            </a:r>
            <a:r>
              <a:rPr lang="en-US" sz="2200" dirty="0"/>
              <a:t> </a:t>
            </a:r>
            <a:r>
              <a:rPr lang="en-US" sz="2200" dirty="0" err="1"/>
              <a:t>geslom</a:t>
            </a:r>
            <a:r>
              <a:rPr lang="en-US" sz="2200" dirty="0"/>
              <a:t> </a:t>
            </a:r>
            <a:r>
              <a:rPr lang="en-US" sz="2200" dirty="0" err="1"/>
              <a:t>prek</a:t>
            </a:r>
            <a:r>
              <a:rPr lang="en-US" sz="2200" dirty="0"/>
              <a:t> </a:t>
            </a:r>
            <a:r>
              <a:rPr lang="en-US" sz="2200" dirty="0" err="1"/>
              <a:t>telefona</a:t>
            </a:r>
            <a:r>
              <a:rPr lang="en-US" sz="2200" dirty="0"/>
              <a:t> </a:t>
            </a:r>
            <a:r>
              <a:rPr lang="en-US" sz="2200" dirty="0" err="1"/>
              <a:t>ali</a:t>
            </a:r>
            <a:r>
              <a:rPr lang="en-US" sz="2200" dirty="0"/>
              <a:t> </a:t>
            </a:r>
            <a:r>
              <a:rPr lang="en-US" sz="2200" dirty="0" err="1"/>
              <a:t>varnostnimi</a:t>
            </a:r>
            <a:r>
              <a:rPr lang="en-US" sz="2200" dirty="0"/>
              <a:t> </a:t>
            </a:r>
            <a:r>
              <a:rPr lang="en-US" sz="2200" dirty="0" err="1"/>
              <a:t>vprašanji</a:t>
            </a:r>
            <a:r>
              <a:rPr lang="en-US" sz="2200" dirty="0"/>
              <a:t>.</a:t>
            </a:r>
            <a:endParaRPr lang="ro-RO" sz="2200" dirty="0"/>
          </a:p>
          <a:p>
            <a:pPr>
              <a:spcAft>
                <a:spcPts val="600"/>
              </a:spcAft>
            </a:pPr>
            <a:r>
              <a:rPr lang="en-US" sz="2200" b="1" dirty="0" err="1"/>
              <a:t>Nastavite</a:t>
            </a:r>
            <a:r>
              <a:rPr lang="en-US" sz="2200" b="1" dirty="0"/>
              <a:t> </a:t>
            </a:r>
            <a:r>
              <a:rPr lang="en-US" sz="2200" b="1" dirty="0" err="1"/>
              <a:t>način</a:t>
            </a:r>
            <a:r>
              <a:rPr lang="en-US" sz="2200" b="1" dirty="0"/>
              <a:t> </a:t>
            </a:r>
            <a:r>
              <a:rPr lang="en-US" sz="2200" b="1" dirty="0" err="1"/>
              <a:t>plačila</a:t>
            </a:r>
            <a:r>
              <a:rPr lang="en-US" sz="2200" b="1" dirty="0"/>
              <a:t>: </a:t>
            </a:r>
            <a:r>
              <a:rPr lang="en-US" sz="2200" dirty="0"/>
              <a:t>V</a:t>
            </a:r>
            <a:r>
              <a:rPr lang="sl-SI" sz="2200" dirty="0"/>
              <a:t>pišite</a:t>
            </a:r>
            <a:r>
              <a:rPr lang="en-US" sz="2200" dirty="0"/>
              <a:t> </a:t>
            </a:r>
            <a:r>
              <a:rPr lang="en-US" sz="2200" dirty="0" err="1"/>
              <a:t>podatk</a:t>
            </a:r>
            <a:r>
              <a:rPr lang="sl-SI" sz="2200" dirty="0"/>
              <a:t>e</a:t>
            </a:r>
            <a:r>
              <a:rPr lang="en-US" sz="2200" dirty="0"/>
              <a:t> o </a:t>
            </a:r>
            <a:r>
              <a:rPr lang="en-US" sz="2200" dirty="0" err="1"/>
              <a:t>bančnem</a:t>
            </a:r>
            <a:r>
              <a:rPr lang="en-US" sz="2200" dirty="0"/>
              <a:t> </a:t>
            </a:r>
            <a:r>
              <a:rPr lang="en-US" sz="2200" dirty="0" err="1"/>
              <a:t>računu</a:t>
            </a:r>
            <a:r>
              <a:rPr lang="sl-SI" sz="2200" dirty="0"/>
              <a:t> oz.</a:t>
            </a:r>
            <a:r>
              <a:rPr lang="en-US" sz="2200" dirty="0"/>
              <a:t> </a:t>
            </a:r>
            <a:r>
              <a:rPr lang="en-US" sz="2200" dirty="0" err="1"/>
              <a:t>debetni</a:t>
            </a:r>
            <a:r>
              <a:rPr lang="en-US" sz="2200" dirty="0"/>
              <a:t>/</a:t>
            </a:r>
            <a:r>
              <a:rPr lang="en-US" sz="2200" dirty="0" err="1"/>
              <a:t>kreditni</a:t>
            </a:r>
            <a:r>
              <a:rPr lang="en-US" sz="2200" dirty="0"/>
              <a:t> </a:t>
            </a:r>
            <a:r>
              <a:rPr lang="en-US" sz="2200" dirty="0" err="1"/>
              <a:t>kartici</a:t>
            </a:r>
            <a:r>
              <a:rPr lang="en-US" sz="2200" dirty="0"/>
              <a:t> </a:t>
            </a:r>
            <a:r>
              <a:rPr lang="en-US" sz="2200" dirty="0" err="1"/>
              <a:t>ali</a:t>
            </a:r>
            <a:r>
              <a:rPr lang="en-US" sz="2200" dirty="0"/>
              <a:t> </a:t>
            </a:r>
            <a:r>
              <a:rPr lang="sl-SI" sz="2200" dirty="0"/>
              <a:t>za transakcije nastavite povezavo </a:t>
            </a:r>
            <a:r>
              <a:rPr lang="en-US" sz="2200" dirty="0"/>
              <a:t>s </a:t>
            </a:r>
            <a:r>
              <a:rPr lang="en-US" sz="2200" dirty="0" err="1"/>
              <a:t>spletno</a:t>
            </a:r>
            <a:r>
              <a:rPr lang="en-US" sz="2200" dirty="0"/>
              <a:t> </a:t>
            </a:r>
            <a:r>
              <a:rPr lang="en-US" sz="2200" dirty="0" err="1"/>
              <a:t>denarnico</a:t>
            </a:r>
            <a:r>
              <a:rPr lang="en-US" sz="2200" dirty="0"/>
              <a:t>. </a:t>
            </a:r>
            <a:endParaRPr lang="ro-RO" sz="2200" dirty="0"/>
          </a:p>
          <a:p>
            <a:pPr>
              <a:spcAft>
                <a:spcPts val="600"/>
              </a:spcAft>
            </a:pP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02E3D-6D24-6AC8-292B-323F67B3EE04}"/>
              </a:ext>
            </a:extLst>
          </p:cNvPr>
          <p:cNvSpPr txBox="1"/>
          <p:nvPr/>
        </p:nvSpPr>
        <p:spPr>
          <a:xfrm>
            <a:off x="5403273" y="6096980"/>
            <a:ext cx="6096000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50" u="sng" err="1">
                <a:solidFill>
                  <a:schemeClr val="dk1"/>
                </a:solidFill>
              </a:rPr>
              <a:t>Slika</a:t>
            </a:r>
            <a:r>
              <a:rPr lang="en-US" sz="1050" u="sng" dirty="0">
                <a:solidFill>
                  <a:schemeClr val="dk1"/>
                </a:solidFill>
              </a:rPr>
              <a:t>:</a:t>
            </a:r>
            <a:r>
              <a:rPr lang="en-US" sz="105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5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Vectorjuice,</a:t>
            </a:r>
            <a:r>
              <a:rPr lang="en-US" sz="105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lang="en-US" sz="1050" b="0" i="0" u="none" strike="noStrike" cap="none" dirty="0">
              <a:solidFill>
                <a:schemeClr val="dk1"/>
              </a:solidFill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8" name="Google Shape;193;p10">
            <a:extLst>
              <a:ext uri="{FF2B5EF4-FFF2-40B4-BE49-F238E27FC236}">
                <a16:creationId xmlns:a16="http://schemas.microsoft.com/office/drawing/2014/main" id="{333AC4C3-B4BA-FCA5-CB02-AA759E01A906}"/>
              </a:ext>
            </a:extLst>
          </p:cNvPr>
          <p:cNvSpPr/>
          <p:nvPr/>
        </p:nvSpPr>
        <p:spPr>
          <a:xfrm>
            <a:off x="7211682" y="0"/>
            <a:ext cx="4974695" cy="4994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lnSpc>
                <a:spcPct val="90000"/>
              </a:lnSpc>
              <a:buSzPts val="1800"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1C2E78"/>
                </a:solidFill>
              </a:rPr>
              <a:t>6.4 </a:t>
            </a:r>
            <a:r>
              <a:rPr lang="en-US" sz="1800" dirty="0" err="1">
                <a:solidFill>
                  <a:srgbClr val="1C2E78"/>
                </a:solidFill>
              </a:rPr>
              <a:t>Navigiranje</a:t>
            </a:r>
            <a:r>
              <a:rPr lang="en-US" sz="1800" dirty="0">
                <a:solidFill>
                  <a:srgbClr val="1C2E78"/>
                </a:solidFill>
              </a:rPr>
              <a:t> po </a:t>
            </a:r>
            <a:r>
              <a:rPr lang="en-US" sz="1800" dirty="0" err="1">
                <a:solidFill>
                  <a:srgbClr val="1C2E78"/>
                </a:solidFill>
              </a:rPr>
              <a:t>portalih</a:t>
            </a:r>
            <a:r>
              <a:rPr lang="sl-SI" sz="1800" dirty="0">
                <a:solidFill>
                  <a:srgbClr val="1C2E78"/>
                </a:solidFill>
              </a:rPr>
              <a:t> za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plač</a:t>
            </a:r>
            <a:r>
              <a:rPr lang="sl-SI" sz="1800" dirty="0">
                <a:solidFill>
                  <a:srgbClr val="1C2E78"/>
                </a:solidFill>
              </a:rPr>
              <a:t>evanje davkov in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javnih</a:t>
            </a:r>
            <a:r>
              <a:rPr lang="en-US" sz="1800" dirty="0">
                <a:solidFill>
                  <a:srgbClr val="1C2E78"/>
                </a:solidFill>
              </a:rPr>
              <a:t> s</a:t>
            </a:r>
            <a:r>
              <a:rPr lang="sl-SI" sz="1800" dirty="0">
                <a:solidFill>
                  <a:srgbClr val="1C2E78"/>
                </a:solidFill>
              </a:rPr>
              <a:t>toritev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320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3BB15F-BBA1-4C8F-9763-A32B51760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207" y="1367881"/>
            <a:ext cx="3687618" cy="3687618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AD4910E-3ECE-BC02-41E1-DC88E41C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Odpiranje</a:t>
            </a:r>
            <a:r>
              <a:rPr lang="en-US" dirty="0"/>
              <a:t> in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uporabniškega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 </a:t>
            </a:r>
            <a:r>
              <a:rPr lang="en-US" sz="2800" b="1" dirty="0"/>
              <a:t>(2/2)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F7FD8A2-AB07-EA88-E601-00661323B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6" y="1714500"/>
            <a:ext cx="7711070" cy="473392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err="1"/>
              <a:t>Nastavite</a:t>
            </a:r>
            <a:r>
              <a:rPr lang="en-US" sz="2200" b="1" dirty="0"/>
              <a:t> </a:t>
            </a:r>
            <a:r>
              <a:rPr lang="en-US" sz="2200" b="1" dirty="0" err="1"/>
              <a:t>varnostne</a:t>
            </a:r>
            <a:r>
              <a:rPr lang="en-US" sz="2200" b="1" dirty="0"/>
              <a:t> </a:t>
            </a:r>
            <a:r>
              <a:rPr lang="en-US" sz="2200" b="1" dirty="0" err="1"/>
              <a:t>funkcije</a:t>
            </a:r>
            <a:r>
              <a:rPr lang="en-US" sz="2200" b="1" dirty="0"/>
              <a:t>:</a:t>
            </a:r>
            <a:r>
              <a:rPr lang="en-US" sz="2200" dirty="0"/>
              <a:t> </a:t>
            </a:r>
            <a:r>
              <a:rPr lang="en-US" sz="2200" dirty="0" err="1"/>
              <a:t>Omogočite</a:t>
            </a:r>
            <a:r>
              <a:rPr lang="en-US" sz="2200" dirty="0"/>
              <a:t> </a:t>
            </a:r>
            <a:r>
              <a:rPr lang="en-US" sz="2200" dirty="0" err="1"/>
              <a:t>dvofaktorsko</a:t>
            </a:r>
            <a:r>
              <a:rPr lang="en-US" sz="2200" dirty="0"/>
              <a:t> </a:t>
            </a:r>
            <a:r>
              <a:rPr lang="en-US" sz="2200" dirty="0" err="1"/>
              <a:t>avtentikacijo</a:t>
            </a:r>
            <a:r>
              <a:rPr lang="en-US" sz="2200" dirty="0"/>
              <a:t>, </a:t>
            </a:r>
            <a:r>
              <a:rPr lang="en-US" sz="2200" dirty="0" err="1"/>
              <a:t>nastavite</a:t>
            </a:r>
            <a:r>
              <a:rPr lang="en-US" sz="2200" dirty="0"/>
              <a:t> </a:t>
            </a:r>
            <a:r>
              <a:rPr lang="en-US" sz="2200" dirty="0" err="1"/>
              <a:t>opozorila</a:t>
            </a:r>
            <a:r>
              <a:rPr lang="en-US" sz="2200" dirty="0"/>
              <a:t> za </a:t>
            </a:r>
            <a:r>
              <a:rPr lang="en-US" sz="2200" dirty="0" err="1"/>
              <a:t>transakcije</a:t>
            </a:r>
            <a:r>
              <a:rPr lang="en-US" sz="2200" dirty="0"/>
              <a:t> in </a:t>
            </a:r>
            <a:r>
              <a:rPr lang="en-US" sz="2200" dirty="0" err="1"/>
              <a:t>uporabite</a:t>
            </a:r>
            <a:r>
              <a:rPr lang="en-US" sz="2200" dirty="0"/>
              <a:t> </a:t>
            </a:r>
            <a:r>
              <a:rPr lang="en-US" sz="2200" dirty="0" err="1"/>
              <a:t>močna</a:t>
            </a:r>
            <a:r>
              <a:rPr lang="en-US" sz="2200" dirty="0"/>
              <a:t> </a:t>
            </a:r>
            <a:r>
              <a:rPr lang="en-US" sz="2200" dirty="0" err="1"/>
              <a:t>gesla</a:t>
            </a:r>
            <a:r>
              <a:rPr lang="en-US" sz="2200" dirty="0"/>
              <a:t>.</a:t>
            </a:r>
            <a:endParaRPr lang="ro-RO" sz="2200" dirty="0"/>
          </a:p>
          <a:p>
            <a:pPr>
              <a:spcAft>
                <a:spcPts val="600"/>
              </a:spcAft>
            </a:pPr>
            <a:r>
              <a:rPr lang="en-US" sz="2200" b="1" dirty="0" err="1"/>
              <a:t>Upravljaj</a:t>
            </a:r>
            <a:r>
              <a:rPr lang="sl-SI" sz="2200" b="1" dirty="0"/>
              <a:t>te</a:t>
            </a:r>
            <a:r>
              <a:rPr lang="en-US" sz="2200" b="1" dirty="0"/>
              <a:t> </a:t>
            </a:r>
            <a:r>
              <a:rPr lang="en-US" sz="2200" b="1" dirty="0" err="1"/>
              <a:t>nastavitve</a:t>
            </a:r>
            <a:r>
              <a:rPr lang="en-US" sz="2200" b="1" dirty="0"/>
              <a:t> </a:t>
            </a:r>
            <a:r>
              <a:rPr lang="en-US" sz="2200" b="1" dirty="0" err="1"/>
              <a:t>računa</a:t>
            </a:r>
            <a:r>
              <a:rPr lang="en-US" sz="2200" b="1" dirty="0"/>
              <a:t>: </a:t>
            </a:r>
            <a:r>
              <a:rPr lang="en-US" sz="2200" dirty="0" err="1"/>
              <a:t>Posodobite</a:t>
            </a:r>
            <a:r>
              <a:rPr lang="en-US" sz="2200" dirty="0"/>
              <a:t> </a:t>
            </a:r>
            <a:r>
              <a:rPr lang="en-US" sz="2200" dirty="0" err="1"/>
              <a:t>kontaktne</a:t>
            </a:r>
            <a:r>
              <a:rPr lang="en-US" sz="2200" dirty="0"/>
              <a:t> </a:t>
            </a:r>
            <a:r>
              <a:rPr lang="en-US" sz="2200" dirty="0" err="1"/>
              <a:t>podatke</a:t>
            </a:r>
            <a:r>
              <a:rPr lang="en-US" sz="2200" dirty="0"/>
              <a:t>, po </a:t>
            </a:r>
            <a:r>
              <a:rPr lang="en-US" sz="2200" dirty="0" err="1"/>
              <a:t>želji</a:t>
            </a:r>
            <a:r>
              <a:rPr lang="en-US" sz="2200" dirty="0"/>
              <a:t> </a:t>
            </a:r>
            <a:r>
              <a:rPr lang="en-US" sz="2200" dirty="0" err="1"/>
              <a:t>nastavite</a:t>
            </a:r>
            <a:r>
              <a:rPr lang="en-US" sz="2200" dirty="0"/>
              <a:t> </a:t>
            </a:r>
            <a:r>
              <a:rPr lang="en-US" sz="2200" dirty="0" err="1"/>
              <a:t>samodejno</a:t>
            </a:r>
            <a:r>
              <a:rPr lang="en-US" sz="2200" dirty="0"/>
              <a:t> </a:t>
            </a:r>
            <a:r>
              <a:rPr lang="en-US" sz="2200" dirty="0" err="1"/>
              <a:t>plačevanje</a:t>
            </a:r>
            <a:r>
              <a:rPr lang="en-US" sz="2200" dirty="0"/>
              <a:t> in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prilagodite</a:t>
            </a:r>
            <a:r>
              <a:rPr lang="en-US" sz="2200" dirty="0"/>
              <a:t> </a:t>
            </a:r>
            <a:r>
              <a:rPr lang="en-US" sz="2200" dirty="0" err="1"/>
              <a:t>nastavitve</a:t>
            </a:r>
            <a:r>
              <a:rPr lang="en-US" sz="2200" dirty="0"/>
              <a:t> </a:t>
            </a:r>
            <a:r>
              <a:rPr lang="en-US" sz="2200" dirty="0" err="1"/>
              <a:t>obveščanja</a:t>
            </a:r>
            <a:r>
              <a:rPr lang="en-US" sz="2200" dirty="0"/>
              <a:t> za </a:t>
            </a:r>
            <a:r>
              <a:rPr lang="en-US" sz="2200" dirty="0" err="1"/>
              <a:t>pošiljanje</a:t>
            </a:r>
            <a:r>
              <a:rPr lang="en-US" sz="2200" dirty="0"/>
              <a:t> </a:t>
            </a:r>
            <a:r>
              <a:rPr lang="en-US" sz="2200" dirty="0" err="1"/>
              <a:t>opomnikov</a:t>
            </a:r>
            <a:r>
              <a:rPr lang="en-US" sz="2200" dirty="0"/>
              <a:t> o </a:t>
            </a:r>
            <a:r>
              <a:rPr lang="en-US" sz="2200" dirty="0" err="1"/>
              <a:t>plačilih</a:t>
            </a:r>
            <a:r>
              <a:rPr lang="en-US" sz="2200" dirty="0"/>
              <a:t>. </a:t>
            </a:r>
            <a:endParaRPr lang="ro-RO" sz="2200" dirty="0"/>
          </a:p>
          <a:p>
            <a:pPr>
              <a:spcAft>
                <a:spcPts val="600"/>
              </a:spcAft>
            </a:pPr>
            <a:r>
              <a:rPr lang="en-US" sz="2200" b="1" dirty="0" err="1"/>
              <a:t>Preizkusite</a:t>
            </a:r>
            <a:r>
              <a:rPr lang="en-US" sz="2200" b="1" dirty="0"/>
              <a:t> </a:t>
            </a:r>
            <a:r>
              <a:rPr lang="en-US" sz="2200" b="1" dirty="0" err="1"/>
              <a:t>delovanje</a:t>
            </a:r>
            <a:r>
              <a:rPr lang="en-US" sz="2200" b="1" dirty="0"/>
              <a:t> </a:t>
            </a:r>
            <a:r>
              <a:rPr lang="en-US" sz="2200" b="1" dirty="0" err="1"/>
              <a:t>računa</a:t>
            </a:r>
            <a:r>
              <a:rPr lang="en-US" sz="2200" b="1" dirty="0"/>
              <a:t>:</a:t>
            </a:r>
            <a:r>
              <a:rPr lang="en-US" sz="2200" dirty="0"/>
              <a:t> </a:t>
            </a:r>
            <a:r>
              <a:rPr lang="en-US" sz="2200" dirty="0" err="1"/>
              <a:t>Izvedite</a:t>
            </a:r>
            <a:r>
              <a:rPr lang="en-US" sz="2200" dirty="0"/>
              <a:t> </a:t>
            </a:r>
            <a:r>
              <a:rPr lang="en-US" sz="2200" dirty="0" err="1"/>
              <a:t>plačilo</a:t>
            </a:r>
            <a:r>
              <a:rPr lang="en-US" sz="2200" dirty="0"/>
              <a:t> </a:t>
            </a:r>
            <a:r>
              <a:rPr lang="en-US" sz="2200" dirty="0" err="1"/>
              <a:t>majhnega</a:t>
            </a:r>
            <a:r>
              <a:rPr lang="en-US" sz="2200" dirty="0"/>
              <a:t> </a:t>
            </a:r>
            <a:r>
              <a:rPr lang="en-US" sz="2200" dirty="0" err="1"/>
              <a:t>zneska</a:t>
            </a:r>
            <a:r>
              <a:rPr lang="en-US" sz="2200" dirty="0"/>
              <a:t> </a:t>
            </a:r>
            <a:r>
              <a:rPr lang="en-US" sz="2200" dirty="0" err="1"/>
              <a:t>ali</a:t>
            </a:r>
            <a:r>
              <a:rPr lang="en-US" sz="2200" dirty="0"/>
              <a:t> </a:t>
            </a:r>
            <a:r>
              <a:rPr lang="en-US" sz="2200" dirty="0" err="1"/>
              <a:t>preverite</a:t>
            </a:r>
            <a:r>
              <a:rPr lang="en-US" sz="2200" dirty="0"/>
              <a:t> </a:t>
            </a:r>
            <a:r>
              <a:rPr lang="en-US" sz="2200" dirty="0" err="1"/>
              <a:t>podatke</a:t>
            </a:r>
            <a:r>
              <a:rPr lang="en-US" sz="2200" dirty="0"/>
              <a:t> </a:t>
            </a:r>
            <a:r>
              <a:rPr lang="en-US" sz="2200" dirty="0" err="1"/>
              <a:t>obračun</a:t>
            </a:r>
            <a:r>
              <a:rPr lang="sl-SI" sz="2200" dirty="0"/>
              <a:t>a</a:t>
            </a:r>
            <a:r>
              <a:rPr lang="en-US" sz="2200" dirty="0"/>
              <a:t> in se </a:t>
            </a:r>
            <a:r>
              <a:rPr lang="en-US" sz="2200" dirty="0" err="1"/>
              <a:t>prepričajte</a:t>
            </a:r>
            <a:r>
              <a:rPr lang="en-US" sz="2200" dirty="0"/>
              <a:t>, da je </a:t>
            </a:r>
            <a:r>
              <a:rPr lang="en-US" sz="2200" dirty="0" err="1"/>
              <a:t>vse</a:t>
            </a:r>
            <a:r>
              <a:rPr lang="en-US" sz="2200" dirty="0"/>
              <a:t> </a:t>
            </a:r>
            <a:r>
              <a:rPr lang="en-US" sz="2200" dirty="0" err="1"/>
              <a:t>pravilno</a:t>
            </a:r>
            <a:r>
              <a:rPr lang="en-US" sz="2200" dirty="0"/>
              <a:t> </a:t>
            </a:r>
            <a:r>
              <a:rPr lang="en-US" sz="2200" dirty="0" err="1"/>
              <a:t>nastavljeno</a:t>
            </a:r>
            <a:r>
              <a:rPr lang="en-US" sz="2200" dirty="0"/>
              <a:t>.</a:t>
            </a:r>
            <a:endParaRPr lang="ro-RO" sz="2200" dirty="0"/>
          </a:p>
          <a:p>
            <a:pPr>
              <a:spcAft>
                <a:spcPts val="600"/>
              </a:spcAft>
            </a:pP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C0E94-08BE-4708-AFC7-8D2F645E7EC4}"/>
              </a:ext>
            </a:extLst>
          </p:cNvPr>
          <p:cNvSpPr txBox="1"/>
          <p:nvPr/>
        </p:nvSpPr>
        <p:spPr>
          <a:xfrm>
            <a:off x="5403273" y="6096980"/>
            <a:ext cx="6096000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buSzPts val="1000"/>
            </a:pPr>
            <a:r>
              <a:rPr lang="en-US" sz="105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Vectorjuice,</a:t>
            </a:r>
            <a:r>
              <a:rPr lang="en-US" sz="105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lang="en-US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93;p10">
            <a:extLst>
              <a:ext uri="{FF2B5EF4-FFF2-40B4-BE49-F238E27FC236}">
                <a16:creationId xmlns:a16="http://schemas.microsoft.com/office/drawing/2014/main" id="{8FC71374-06EF-83DC-8385-C43B8CC32D54}"/>
              </a:ext>
            </a:extLst>
          </p:cNvPr>
          <p:cNvSpPr/>
          <p:nvPr/>
        </p:nvSpPr>
        <p:spPr>
          <a:xfrm>
            <a:off x="7211682" y="0"/>
            <a:ext cx="4974695" cy="4994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lnSpc>
                <a:spcPct val="90000"/>
              </a:lnSpc>
              <a:buSzPts val="1800"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1C2E78"/>
                </a:solidFill>
              </a:rPr>
              <a:t>6.4 </a:t>
            </a:r>
            <a:r>
              <a:rPr lang="en-US" sz="1800" dirty="0" err="1">
                <a:solidFill>
                  <a:srgbClr val="1C2E78"/>
                </a:solidFill>
              </a:rPr>
              <a:t>Navigiranje</a:t>
            </a:r>
            <a:r>
              <a:rPr lang="en-US" sz="1800" dirty="0">
                <a:solidFill>
                  <a:srgbClr val="1C2E78"/>
                </a:solidFill>
              </a:rPr>
              <a:t> po </a:t>
            </a:r>
            <a:r>
              <a:rPr lang="en-US" sz="1800" dirty="0" err="1">
                <a:solidFill>
                  <a:srgbClr val="1C2E78"/>
                </a:solidFill>
              </a:rPr>
              <a:t>portalih</a:t>
            </a:r>
            <a:r>
              <a:rPr lang="sl-SI" sz="1800" dirty="0">
                <a:solidFill>
                  <a:srgbClr val="1C2E78"/>
                </a:solidFill>
              </a:rPr>
              <a:t> za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plač</a:t>
            </a:r>
            <a:r>
              <a:rPr lang="sl-SI" sz="1800" dirty="0">
                <a:solidFill>
                  <a:srgbClr val="1C2E78"/>
                </a:solidFill>
              </a:rPr>
              <a:t>evanje davkov in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javnih</a:t>
            </a:r>
            <a:r>
              <a:rPr lang="en-US" sz="1800" dirty="0">
                <a:solidFill>
                  <a:srgbClr val="1C2E78"/>
                </a:solidFill>
              </a:rPr>
              <a:t> s</a:t>
            </a:r>
            <a:r>
              <a:rPr lang="sl-SI" sz="1800" dirty="0">
                <a:solidFill>
                  <a:srgbClr val="1C2E78"/>
                </a:solidFill>
              </a:rPr>
              <a:t>toritev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64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FB11BA0C-7930-C171-638C-9B07E825E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8" descr="High ROI content abstract concept illustration">
            <a:extLst>
              <a:ext uri="{FF2B5EF4-FFF2-40B4-BE49-F238E27FC236}">
                <a16:creationId xmlns:a16="http://schemas.microsoft.com/office/drawing/2014/main" id="{B19369E1-CE40-6A01-B031-5E257E7C93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096250" y="2372139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>
            <a:extLst>
              <a:ext uri="{FF2B5EF4-FFF2-40B4-BE49-F238E27FC236}">
                <a16:creationId xmlns:a16="http://schemas.microsoft.com/office/drawing/2014/main" id="{671554D6-C580-E4E5-111B-125E7B7625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129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2200"/>
            </a:pPr>
            <a:r>
              <a:rPr lang="en-US" sz="2000" dirty="0" err="1"/>
              <a:t>Enota</a:t>
            </a:r>
            <a:r>
              <a:rPr lang="en-US" sz="2000" dirty="0"/>
              <a:t> </a:t>
            </a:r>
            <a:r>
              <a:rPr lang="ro-RO" sz="2000" dirty="0"/>
              <a:t>5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4000" dirty="0"/>
              <a:t>Varno </a:t>
            </a:r>
            <a:r>
              <a:rPr lang="en-US" sz="4000" dirty="0" err="1"/>
              <a:t>izvajanje</a:t>
            </a:r>
            <a:r>
              <a:rPr lang="en-US" sz="4000" dirty="0"/>
              <a:t> </a:t>
            </a:r>
            <a:r>
              <a:rPr lang="en-US" sz="4000" dirty="0" err="1"/>
              <a:t>spletnih</a:t>
            </a:r>
            <a:r>
              <a:rPr lang="en-US" sz="4000" dirty="0"/>
              <a:t> </a:t>
            </a:r>
            <a:r>
              <a:rPr lang="en-US" sz="4000" dirty="0" err="1"/>
              <a:t>transakcij</a:t>
            </a:r>
            <a:endParaRPr dirty="0" err="1">
              <a:highlight>
                <a:srgbClr val="FFFF00"/>
              </a:highlight>
            </a:endParaRPr>
          </a:p>
        </p:txBody>
      </p:sp>
      <p:sp>
        <p:nvSpPr>
          <p:cNvPr id="170" name="Google Shape;170;p8">
            <a:extLst>
              <a:ext uri="{FF2B5EF4-FFF2-40B4-BE49-F238E27FC236}">
                <a16:creationId xmlns:a16="http://schemas.microsoft.com/office/drawing/2014/main" id="{980304E0-A01F-FEE4-3D16-3C3894FCF9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Cilji</a:t>
            </a:r>
          </a:p>
        </p:txBody>
      </p:sp>
      <p:sp>
        <p:nvSpPr>
          <p:cNvPr id="171" name="Google Shape;171;p8">
            <a:extLst>
              <a:ext uri="{FF2B5EF4-FFF2-40B4-BE49-F238E27FC236}">
                <a16:creationId xmlns:a16="http://schemas.microsoft.com/office/drawing/2014/main" id="{8E387F91-7F6F-B55B-C020-1580070254A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620" y="2849843"/>
            <a:ext cx="6557557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US" sz="2000" dirty="0"/>
              <a:t>Ob </a:t>
            </a:r>
            <a:r>
              <a:rPr lang="en-US" sz="2000" dirty="0" err="1"/>
              <a:t>zaključku</a:t>
            </a:r>
            <a:r>
              <a:rPr lang="en-US" sz="2000" dirty="0"/>
              <a:t> 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enote</a:t>
            </a:r>
            <a:r>
              <a:rPr lang="en-US" sz="2000" dirty="0"/>
              <a:t> </a:t>
            </a:r>
            <a:r>
              <a:rPr lang="en-US" sz="2000" dirty="0" err="1"/>
              <a:t>boste</a:t>
            </a:r>
            <a:endParaRPr dirty="0"/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varno</a:t>
            </a:r>
            <a:r>
              <a:rPr lang="en-US" sz="2000" dirty="0"/>
              <a:t> </a:t>
            </a:r>
            <a:r>
              <a:rPr lang="en-US" sz="2000" dirty="0" err="1"/>
              <a:t>izvajali</a:t>
            </a:r>
            <a:r>
              <a:rPr lang="en-US" sz="2000" dirty="0"/>
              <a:t> </a:t>
            </a:r>
            <a:r>
              <a:rPr lang="en-US" sz="2000" dirty="0" err="1"/>
              <a:t>spletne</a:t>
            </a:r>
            <a:r>
              <a:rPr lang="en-US" sz="2000" dirty="0"/>
              <a:t> </a:t>
            </a:r>
            <a:r>
              <a:rPr lang="en-US" sz="2000" dirty="0" err="1"/>
              <a:t>transakcije</a:t>
            </a:r>
            <a:r>
              <a:rPr lang="en-US" sz="2000" dirty="0"/>
              <a:t>, 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samozavestno</a:t>
            </a:r>
            <a:r>
              <a:rPr lang="en-US" sz="2000" dirty="0"/>
              <a:t> in </a:t>
            </a:r>
            <a:r>
              <a:rPr lang="en-US" sz="2000" dirty="0" err="1"/>
              <a:t>varno</a:t>
            </a:r>
            <a:r>
              <a:rPr lang="en-US" sz="2000" dirty="0"/>
              <a:t> </a:t>
            </a:r>
            <a:r>
              <a:rPr lang="en-US" sz="2000" dirty="0" err="1"/>
              <a:t>uporabljali</a:t>
            </a:r>
            <a:r>
              <a:rPr lang="en-US" sz="2000" dirty="0"/>
              <a:t> </a:t>
            </a:r>
            <a:r>
              <a:rPr lang="en-US" sz="2000" dirty="0" err="1"/>
              <a:t>spletne</a:t>
            </a:r>
            <a:r>
              <a:rPr lang="en-US" sz="2000" dirty="0"/>
              <a:t> </a:t>
            </a:r>
            <a:r>
              <a:rPr lang="en-US" sz="2000" dirty="0" err="1"/>
              <a:t>plačilne</a:t>
            </a:r>
            <a:r>
              <a:rPr lang="en-US" sz="2000" dirty="0"/>
              <a:t> </a:t>
            </a:r>
            <a:r>
              <a:rPr lang="en-US" sz="2000" dirty="0" err="1"/>
              <a:t>portale</a:t>
            </a:r>
            <a:r>
              <a:rPr lang="sl-SI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izvaja</a:t>
            </a:r>
            <a:r>
              <a:rPr lang="sl-SI" sz="2000" dirty="0"/>
              <a:t>li</a:t>
            </a:r>
            <a:r>
              <a:rPr lang="en-US" sz="2000" dirty="0"/>
              <a:t> </a:t>
            </a:r>
            <a:r>
              <a:rPr lang="en-US" sz="2000" dirty="0" err="1"/>
              <a:t>plačil</a:t>
            </a:r>
            <a:r>
              <a:rPr lang="sl-SI" sz="2000" dirty="0"/>
              <a:t>a</a:t>
            </a:r>
            <a:r>
              <a:rPr lang="en-US" sz="2000" dirty="0"/>
              <a:t>, </a:t>
            </a:r>
            <a:r>
              <a:rPr lang="en-US" sz="2000" dirty="0" err="1"/>
              <a:t>prejema</a:t>
            </a:r>
            <a:r>
              <a:rPr lang="sl-SI" sz="2000" dirty="0"/>
              <a:t>li</a:t>
            </a:r>
            <a:r>
              <a:rPr lang="en-US" sz="2000" dirty="0"/>
              <a:t> denar </a:t>
            </a:r>
            <a:r>
              <a:rPr lang="sl-SI" sz="2000" dirty="0"/>
              <a:t>ter</a:t>
            </a:r>
            <a:r>
              <a:rPr lang="en-US" sz="2000" dirty="0"/>
              <a:t> </a:t>
            </a:r>
            <a:r>
              <a:rPr lang="en-US" sz="2000" dirty="0" err="1"/>
              <a:t>prepoznava</a:t>
            </a:r>
            <a:r>
              <a:rPr lang="sl-SI" sz="2000" dirty="0"/>
              <a:t>li</a:t>
            </a:r>
            <a:r>
              <a:rPr lang="en-US" sz="2000" dirty="0"/>
              <a:t> </a:t>
            </a:r>
            <a:r>
              <a:rPr lang="en-US" sz="2000" dirty="0" err="1"/>
              <a:t>goljufij</a:t>
            </a:r>
            <a:r>
              <a:rPr lang="sl-SI" sz="2000" dirty="0"/>
              <a:t>e</a:t>
            </a:r>
            <a:r>
              <a:rPr lang="en-US" sz="2000" dirty="0"/>
              <a:t> in </a:t>
            </a:r>
            <a:r>
              <a:rPr lang="en-US" sz="2000" dirty="0" err="1"/>
              <a:t>prevare</a:t>
            </a:r>
            <a:r>
              <a:rPr lang="en-US" sz="2000" dirty="0"/>
              <a:t>.</a:t>
            </a:r>
          </a:p>
        </p:txBody>
      </p:sp>
      <p:sp>
        <p:nvSpPr>
          <p:cNvPr id="173" name="Google Shape;173;p8">
            <a:extLst>
              <a:ext uri="{FF2B5EF4-FFF2-40B4-BE49-F238E27FC236}">
                <a16:creationId xmlns:a16="http://schemas.microsoft.com/office/drawing/2014/main" id="{9D63347A-7D78-A1AC-0E2B-3D685873FABA}"/>
              </a:ext>
            </a:extLst>
          </p:cNvPr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000"/>
            </a:pP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Vectorjuice,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3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/>
        </p:nvSpPr>
        <p:spPr>
          <a:xfrm>
            <a:off x="0" y="2556925"/>
            <a:ext cx="348532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r>
              <a:rPr lang="en-US" sz="5400" b="1" dirty="0" err="1">
                <a:solidFill>
                  <a:srgbClr val="1C2E78"/>
                </a:solidFill>
              </a:rPr>
              <a:t>Partnerji</a:t>
            </a:r>
            <a:endParaRPr sz="5400" b="1" i="0" u="none" strike="noStrike" cap="none" dirty="0" err="1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0436" y="6150614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220" y="1827889"/>
            <a:ext cx="2591848" cy="122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4438" y="2448698"/>
            <a:ext cx="2283890" cy="188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28560" y="2490690"/>
            <a:ext cx="1783319" cy="178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53068" y="5283376"/>
            <a:ext cx="3944079" cy="99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45718" y="5148127"/>
            <a:ext cx="3336531" cy="1145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2"/>
          <p:cNvCxnSpPr/>
          <p:nvPr/>
        </p:nvCxnSpPr>
        <p:spPr>
          <a:xfrm flipH="1">
            <a:off x="1855304" y="0"/>
            <a:ext cx="2882348" cy="6827757"/>
          </a:xfrm>
          <a:prstGeom prst="straightConnector1">
            <a:avLst/>
          </a:prstGeom>
          <a:noFill/>
          <a:ln w="19050" cap="flat" cmpd="sng">
            <a:solidFill>
              <a:srgbClr val="FFC2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2"/>
          <p:cNvSpPr txBox="1"/>
          <p:nvPr/>
        </p:nvSpPr>
        <p:spPr>
          <a:xfrm>
            <a:off x="3616857" y="4360916"/>
            <a:ext cx="23729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Zavod IZRIIS, </a:t>
            </a:r>
            <a:r>
              <a:rPr lang="en-US" sz="1600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Slovenija</a:t>
            </a:r>
            <a:endParaRPr sz="1600" b="0" i="0" u="none" strike="noStrike" cap="none" dirty="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6024352" y="4367310"/>
            <a:ext cx="32930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E-SENIORS: INITIATION DES SENIORS AUX NTIC ASSOCIATION, </a:t>
            </a:r>
            <a:r>
              <a:rPr lang="en-US" sz="1600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Francija</a:t>
            </a:r>
            <a:endParaRPr sz="1600" b="0" i="0" u="none" strike="noStrike" cap="none" dirty="0" err="1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3180270" y="6236156"/>
            <a:ext cx="34404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Asociatia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Niciodata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Singur –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Prietenii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Varstnicilor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600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Romunija</a:t>
            </a:r>
            <a:endParaRPr sz="1600" b="0" i="0" u="none" strike="noStrike" cap="none" dirty="0" err="1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7400272" y="6242982"/>
            <a:ext cx="405766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Fundació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Gesmed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Fundació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Comunitat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Valenciana, </a:t>
            </a:r>
            <a:r>
              <a:rPr lang="en-US" sz="1600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Španija</a:t>
            </a:r>
            <a:endParaRPr sz="1600" b="0" i="0" u="none" strike="noStrike" cap="none" dirty="0" err="1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6096000" y="1852454"/>
            <a:ext cx="43927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rgbClr val="2E75B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Asociatia</a:t>
            </a:r>
            <a:r>
              <a:rPr lang="en-US" sz="2000" b="0" i="0" u="none" strike="noStrike" cap="none" dirty="0">
                <a:solidFill>
                  <a:srgbClr val="2E75B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Four Change, </a:t>
            </a:r>
            <a:r>
              <a:rPr lang="en-US" sz="2000" dirty="0" err="1">
                <a:solidFill>
                  <a:srgbClr val="2E75B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Romunija</a:t>
            </a:r>
            <a:endParaRPr sz="2000" b="0" i="0" u="none" strike="noStrike" cap="none" dirty="0" err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9023700" y="4349183"/>
            <a:ext cx="2958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GUnet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600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Grčija</a:t>
            </a:r>
            <a:endParaRPr sz="1600" b="0" i="0" u="none" strike="noStrike" cap="none" dirty="0" err="1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847168" y="1060542"/>
            <a:ext cx="3283197" cy="46436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2"/>
          <p:cNvCxnSpPr/>
          <p:nvPr/>
        </p:nvCxnSpPr>
        <p:spPr>
          <a:xfrm flipH="1">
            <a:off x="1909382" y="-4912"/>
            <a:ext cx="2882348" cy="6827757"/>
          </a:xfrm>
          <a:prstGeom prst="straightConnector1">
            <a:avLst/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30655" y="38584"/>
            <a:ext cx="4580088" cy="1862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4669E-A3BF-3D3D-0FD6-503FEDCDC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AD1078-A859-D2ED-E360-1CC58BDE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varnih</a:t>
            </a:r>
            <a:r>
              <a:rPr lang="en-US" dirty="0"/>
              <a:t> </a:t>
            </a:r>
            <a:r>
              <a:rPr lang="en-US" dirty="0" err="1"/>
              <a:t>spletnih</a:t>
            </a:r>
            <a:r>
              <a:rPr lang="en-US" dirty="0"/>
              <a:t> </a:t>
            </a:r>
            <a:r>
              <a:rPr lang="en-US" dirty="0" err="1"/>
              <a:t>transakcij</a:t>
            </a:r>
            <a:r>
              <a:rPr lang="en-US" sz="2800" b="1" dirty="0"/>
              <a:t> (1/3)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1E290-B703-4472-8010-EF05FA8C16F7}"/>
              </a:ext>
            </a:extLst>
          </p:cNvPr>
          <p:cNvSpPr txBox="1"/>
          <p:nvPr/>
        </p:nvSpPr>
        <p:spPr>
          <a:xfrm>
            <a:off x="583758" y="1843183"/>
            <a:ext cx="7722041" cy="3108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200" b="1" dirty="0" err="1"/>
              <a:t>Priročnost</a:t>
            </a:r>
            <a:r>
              <a:rPr lang="en-US" sz="2200" b="1" dirty="0"/>
              <a:t> in </a:t>
            </a:r>
            <a:r>
              <a:rPr lang="en-US" sz="2200" b="1" dirty="0" err="1"/>
              <a:t>zanesljivost</a:t>
            </a:r>
            <a:r>
              <a:rPr lang="en-US" sz="2200" b="1" dirty="0"/>
              <a:t>: </a:t>
            </a:r>
            <a:r>
              <a:rPr lang="en-US" sz="2200" dirty="0" err="1"/>
              <a:t>Plačevanje</a:t>
            </a:r>
            <a:r>
              <a:rPr lang="en-US" sz="2200" dirty="0"/>
              <a:t> </a:t>
            </a:r>
            <a:r>
              <a:rPr lang="en-US" sz="2200" dirty="0" err="1"/>
              <a:t>računov</a:t>
            </a:r>
            <a:r>
              <a:rPr lang="en-US" sz="2200" dirty="0"/>
              <a:t>, </a:t>
            </a:r>
            <a:r>
              <a:rPr lang="en-US" sz="2200" dirty="0" err="1"/>
              <a:t>nakupovanje</a:t>
            </a:r>
            <a:r>
              <a:rPr lang="en-US" sz="2200" dirty="0"/>
              <a:t> in </a:t>
            </a:r>
            <a:r>
              <a:rPr lang="en-US" sz="2200" dirty="0" err="1"/>
              <a:t>upravljanje</a:t>
            </a:r>
            <a:r>
              <a:rPr lang="en-US" sz="2200" dirty="0"/>
              <a:t> </a:t>
            </a:r>
            <a:r>
              <a:rPr lang="en-US" sz="2200" dirty="0" err="1"/>
              <a:t>financ</a:t>
            </a:r>
            <a:r>
              <a:rPr lang="en-US" sz="2200" dirty="0"/>
              <a:t> </a:t>
            </a:r>
            <a:r>
              <a:rPr lang="en-US" sz="2200" dirty="0" err="1"/>
              <a:t>prek</a:t>
            </a:r>
            <a:r>
              <a:rPr lang="en-US" sz="2200" dirty="0"/>
              <a:t> </a:t>
            </a:r>
            <a:r>
              <a:rPr lang="en-US" sz="2200" dirty="0" err="1"/>
              <a:t>spleta</a:t>
            </a:r>
            <a:r>
              <a:rPr lang="en-US" sz="2200" dirty="0"/>
              <a:t> </a:t>
            </a:r>
            <a:r>
              <a:rPr lang="en-US" sz="2200" dirty="0" err="1"/>
              <a:t>nam</a:t>
            </a:r>
            <a:r>
              <a:rPr lang="en-US" sz="2200" dirty="0"/>
              <a:t> </a:t>
            </a:r>
            <a:r>
              <a:rPr lang="en-US" sz="2200" dirty="0" err="1"/>
              <a:t>prihrani</a:t>
            </a:r>
            <a:r>
              <a:rPr lang="en-US" sz="2200" dirty="0"/>
              <a:t> </a:t>
            </a:r>
            <a:r>
              <a:rPr lang="en-US" sz="2200" dirty="0" err="1"/>
              <a:t>poti</a:t>
            </a:r>
            <a:r>
              <a:rPr lang="en-US" sz="2200" dirty="0"/>
              <a:t> do </a:t>
            </a:r>
            <a:r>
              <a:rPr lang="en-US" sz="2200" dirty="0" err="1"/>
              <a:t>fizičnih</a:t>
            </a:r>
            <a:r>
              <a:rPr lang="en-US" sz="2200" dirty="0"/>
              <a:t> </a:t>
            </a:r>
            <a:r>
              <a:rPr lang="en-US" sz="2200" dirty="0" err="1"/>
              <a:t>lokacij</a:t>
            </a:r>
            <a:r>
              <a:rPr lang="en-US" sz="2200" dirty="0"/>
              <a:t>.</a:t>
            </a:r>
            <a:endParaRPr lang="ro-RO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200" b="1" dirty="0" err="1"/>
              <a:t>Šifrirani</a:t>
            </a:r>
            <a:r>
              <a:rPr lang="en-US" sz="2200" b="1" dirty="0"/>
              <a:t> </a:t>
            </a:r>
            <a:r>
              <a:rPr lang="en-US" sz="2200" b="1" dirty="0" err="1"/>
              <a:t>portali</a:t>
            </a:r>
            <a:r>
              <a:rPr lang="en-US" sz="2200" b="1" dirty="0"/>
              <a:t> </a:t>
            </a:r>
            <a:r>
              <a:rPr lang="en-US" sz="2200" b="1" dirty="0" err="1"/>
              <a:t>ščitijo</a:t>
            </a:r>
            <a:r>
              <a:rPr lang="en-US" sz="2200" b="1" dirty="0"/>
              <a:t> </a:t>
            </a:r>
            <a:r>
              <a:rPr lang="en-US" sz="2200" b="1" dirty="0" err="1"/>
              <a:t>podatke</a:t>
            </a:r>
            <a:r>
              <a:rPr lang="en-US" sz="2200" b="1" dirty="0"/>
              <a:t>: </a:t>
            </a:r>
            <a:r>
              <a:rPr lang="en-US" sz="2200" dirty="0" err="1"/>
              <a:t>Plačila</a:t>
            </a:r>
            <a:r>
              <a:rPr lang="en-US" sz="2200" dirty="0"/>
              <a:t> so </a:t>
            </a:r>
            <a:r>
              <a:rPr lang="en-US" sz="2200" dirty="0" err="1"/>
              <a:t>obdelana</a:t>
            </a:r>
            <a:r>
              <a:rPr lang="en-US" sz="2200" dirty="0"/>
              <a:t> </a:t>
            </a:r>
            <a:r>
              <a:rPr lang="en-US" sz="2200" dirty="0" err="1"/>
              <a:t>prek</a:t>
            </a:r>
            <a:r>
              <a:rPr lang="en-US" sz="2200" dirty="0"/>
              <a:t> </a:t>
            </a:r>
            <a:r>
              <a:rPr lang="en-US" sz="2200" dirty="0" err="1"/>
              <a:t>varnih</a:t>
            </a:r>
            <a:r>
              <a:rPr lang="en-US" sz="2200" dirty="0"/>
              <a:t>, </a:t>
            </a:r>
            <a:r>
              <a:rPr lang="en-US" sz="2200" dirty="0" err="1"/>
              <a:t>šifriranih</a:t>
            </a:r>
            <a:r>
              <a:rPr lang="en-US" sz="2200" dirty="0"/>
              <a:t> </a:t>
            </a:r>
            <a:r>
              <a:rPr lang="en-US" sz="2200" dirty="0" err="1"/>
              <a:t>spletnih</a:t>
            </a:r>
            <a:r>
              <a:rPr lang="en-US" sz="2200" dirty="0"/>
              <a:t> </a:t>
            </a:r>
            <a:r>
              <a:rPr lang="en-US" sz="2200" dirty="0" err="1"/>
              <a:t>mest</a:t>
            </a:r>
            <a:r>
              <a:rPr lang="en-US" sz="2200" dirty="0"/>
              <a:t> </a:t>
            </a:r>
            <a:r>
              <a:rPr lang="en-US" sz="2200" dirty="0" err="1"/>
              <a:t>ali</a:t>
            </a:r>
            <a:r>
              <a:rPr lang="en-US" sz="2200" dirty="0"/>
              <a:t> </a:t>
            </a:r>
            <a:r>
              <a:rPr lang="en-US" sz="2200" dirty="0" err="1"/>
              <a:t>mobilnih</a:t>
            </a:r>
            <a:r>
              <a:rPr lang="en-US" sz="2200" dirty="0"/>
              <a:t> </a:t>
            </a:r>
            <a:r>
              <a:rPr lang="en-US" sz="2200" dirty="0" err="1"/>
              <a:t>aplikacij</a:t>
            </a:r>
            <a:r>
              <a:rPr lang="en-US" sz="2200" dirty="0"/>
              <a:t>.</a:t>
            </a:r>
            <a:endParaRPr lang="ro-RO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200" b="1" dirty="0" err="1"/>
              <a:t>Več</a:t>
            </a:r>
            <a:r>
              <a:rPr lang="en-US" sz="2200" b="1" dirty="0"/>
              <a:t> </a:t>
            </a:r>
            <a:r>
              <a:rPr lang="en-US" sz="2200" b="1" dirty="0" err="1"/>
              <a:t>možnosti</a:t>
            </a:r>
            <a:r>
              <a:rPr lang="en-US" sz="2200" b="1" dirty="0"/>
              <a:t> </a:t>
            </a:r>
            <a:r>
              <a:rPr lang="en-US" sz="2200" b="1" dirty="0" err="1"/>
              <a:t>plačevanja</a:t>
            </a:r>
            <a:r>
              <a:rPr lang="en-US" sz="2200" dirty="0"/>
              <a:t>: Kot </a:t>
            </a:r>
            <a:r>
              <a:rPr lang="en-US" sz="2200" dirty="0" err="1"/>
              <a:t>način</a:t>
            </a:r>
            <a:r>
              <a:rPr lang="en-US" sz="2200" dirty="0"/>
              <a:t> </a:t>
            </a:r>
            <a:r>
              <a:rPr lang="en-US" sz="2200" dirty="0" err="1"/>
              <a:t>plačila</a:t>
            </a:r>
            <a:r>
              <a:rPr lang="en-US" sz="2200" dirty="0"/>
              <a:t> </a:t>
            </a:r>
            <a:r>
              <a:rPr lang="en-US" sz="2200" dirty="0" err="1"/>
              <a:t>lahko</a:t>
            </a:r>
            <a:r>
              <a:rPr lang="en-US" sz="2200" dirty="0"/>
              <a:t> </a:t>
            </a:r>
            <a:r>
              <a:rPr lang="en-US" sz="2200" dirty="0" err="1"/>
              <a:t>izberete</a:t>
            </a:r>
            <a:r>
              <a:rPr lang="en-US" sz="2200" dirty="0"/>
              <a:t> </a:t>
            </a:r>
            <a:r>
              <a:rPr lang="en-US" sz="2200" dirty="0" err="1"/>
              <a:t>bančni</a:t>
            </a:r>
            <a:r>
              <a:rPr lang="en-US" sz="2200" dirty="0"/>
              <a:t> </a:t>
            </a:r>
            <a:r>
              <a:rPr lang="en-US" sz="2200" dirty="0" err="1"/>
              <a:t>račun</a:t>
            </a:r>
            <a:r>
              <a:rPr lang="en-US" sz="2200" dirty="0"/>
              <a:t>, </a:t>
            </a:r>
            <a:r>
              <a:rPr lang="en-US" sz="2200" dirty="0" err="1"/>
              <a:t>kreditno</a:t>
            </a:r>
            <a:r>
              <a:rPr lang="en-US" sz="2200" dirty="0"/>
              <a:t>/</a:t>
            </a:r>
            <a:r>
              <a:rPr lang="en-US" sz="2200" dirty="0" err="1"/>
              <a:t>debetno</a:t>
            </a:r>
            <a:r>
              <a:rPr lang="en-US" sz="2200" dirty="0"/>
              <a:t> </a:t>
            </a:r>
            <a:r>
              <a:rPr lang="en-US" sz="2200" dirty="0" err="1"/>
              <a:t>kartico</a:t>
            </a:r>
            <a:r>
              <a:rPr lang="en-US" sz="2200" dirty="0"/>
              <a:t> </a:t>
            </a:r>
            <a:r>
              <a:rPr lang="en-US" sz="2200" dirty="0" err="1"/>
              <a:t>ali</a:t>
            </a:r>
            <a:r>
              <a:rPr lang="en-US" sz="2200" dirty="0"/>
              <a:t> </a:t>
            </a:r>
            <a:r>
              <a:rPr lang="en-US" sz="2200" dirty="0" err="1"/>
              <a:t>digitalno</a:t>
            </a:r>
            <a:r>
              <a:rPr lang="en-US" sz="2200" dirty="0"/>
              <a:t> </a:t>
            </a:r>
            <a:r>
              <a:rPr lang="en-US" sz="2200" dirty="0" err="1"/>
              <a:t>denarnico</a:t>
            </a:r>
            <a:r>
              <a:rPr lang="en-US" sz="2200" dirty="0"/>
              <a:t> in </a:t>
            </a:r>
            <a:r>
              <a:rPr lang="en-US" sz="2200" dirty="0" err="1"/>
              <a:t>omogočite</a:t>
            </a:r>
            <a:r>
              <a:rPr lang="en-US" sz="2200" dirty="0"/>
              <a:t> </a:t>
            </a:r>
            <a:r>
              <a:rPr lang="en-US" sz="2200" dirty="0" err="1"/>
              <a:t>hitre</a:t>
            </a:r>
            <a:r>
              <a:rPr lang="en-US" sz="2200" dirty="0"/>
              <a:t> </a:t>
            </a:r>
            <a:r>
              <a:rPr lang="en-US" sz="2200" dirty="0" err="1"/>
              <a:t>transakcije</a:t>
            </a:r>
            <a:r>
              <a:rPr lang="en-US" sz="2200" dirty="0"/>
              <a:t>.</a:t>
            </a:r>
            <a:endParaRPr lang="ro-RO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AFF0DA-DB82-4404-8E2F-B69E24C4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587" y="1178346"/>
            <a:ext cx="3516604" cy="3516604"/>
          </a:xfrm>
          <a:prstGeom prst="rect">
            <a:avLst/>
          </a:prstGeom>
        </p:spPr>
      </p:pic>
      <p:sp>
        <p:nvSpPr>
          <p:cNvPr id="13" name="Google Shape;173;p8">
            <a:extLst>
              <a:ext uri="{FF2B5EF4-FFF2-40B4-BE49-F238E27FC236}">
                <a16:creationId xmlns:a16="http://schemas.microsoft.com/office/drawing/2014/main" id="{D4B56079-6CF9-4DB4-9B3C-F3068BD5C496}"/>
              </a:ext>
            </a:extLst>
          </p:cNvPr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000"/>
            </a:pP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Vectorjuice,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3;p10">
            <a:extLst>
              <a:ext uri="{FF2B5EF4-FFF2-40B4-BE49-F238E27FC236}">
                <a16:creationId xmlns:a16="http://schemas.microsoft.com/office/drawing/2014/main" id="{0B7FB9F5-5A3A-6943-391B-FEDFC93E44AE}"/>
              </a:ext>
            </a:extLst>
          </p:cNvPr>
          <p:cNvSpPr/>
          <p:nvPr/>
        </p:nvSpPr>
        <p:spPr>
          <a:xfrm>
            <a:off x="8305799" y="0"/>
            <a:ext cx="3889985" cy="3968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lnSpc>
                <a:spcPct val="90000"/>
              </a:lnSpc>
              <a:buSzPts val="1800"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1C2E78"/>
                </a:solidFill>
              </a:rPr>
              <a:t>Varno </a:t>
            </a:r>
            <a:r>
              <a:rPr lang="en-US" sz="1800" dirty="0" err="1">
                <a:solidFill>
                  <a:srgbClr val="1C2E78"/>
                </a:solidFill>
              </a:rPr>
              <a:t>izvajanje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spletnih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transakcij</a:t>
            </a:r>
            <a:endParaRPr lang="en-US"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00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53319-F02C-B2A5-9E2D-21A573C24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772A3A-45D2-0AFD-97B4-DE58203B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varnih</a:t>
            </a:r>
            <a:r>
              <a:rPr lang="en-US" dirty="0"/>
              <a:t> </a:t>
            </a:r>
            <a:r>
              <a:rPr lang="en-US" dirty="0" err="1"/>
              <a:t>spletnih</a:t>
            </a:r>
            <a:r>
              <a:rPr lang="en-US" dirty="0"/>
              <a:t> </a:t>
            </a:r>
            <a:r>
              <a:rPr lang="en-US" dirty="0" err="1"/>
              <a:t>transakcij</a:t>
            </a:r>
            <a:r>
              <a:rPr lang="en-US" dirty="0"/>
              <a:t> </a:t>
            </a:r>
            <a:r>
              <a:rPr lang="en-US" sz="2800" b="1" dirty="0"/>
              <a:t>(2/3)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1EB186-4B90-F804-2EAE-1ACEC1DC6E3A}"/>
              </a:ext>
            </a:extLst>
          </p:cNvPr>
          <p:cNvSpPr txBox="1"/>
          <p:nvPr/>
        </p:nvSpPr>
        <p:spPr>
          <a:xfrm>
            <a:off x="583758" y="1843183"/>
            <a:ext cx="7417241" cy="26161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400" b="1" dirty="0" err="1"/>
              <a:t>Samodejna</a:t>
            </a:r>
            <a:r>
              <a:rPr lang="en-US" sz="2400" b="1" dirty="0"/>
              <a:t> </a:t>
            </a:r>
            <a:r>
              <a:rPr lang="en-US" sz="2400" b="1" dirty="0" err="1"/>
              <a:t>plačila</a:t>
            </a:r>
            <a:r>
              <a:rPr lang="en-US" sz="2400" b="1" dirty="0"/>
              <a:t>: </a:t>
            </a:r>
            <a:r>
              <a:rPr lang="en-US" sz="2400" dirty="0" err="1"/>
              <a:t>Nastavitev</a:t>
            </a:r>
            <a:r>
              <a:rPr lang="en-US" sz="2400" dirty="0"/>
              <a:t> </a:t>
            </a:r>
            <a:r>
              <a:rPr lang="en-US" sz="2400" dirty="0" err="1"/>
              <a:t>ponavljajočih</a:t>
            </a:r>
            <a:r>
              <a:rPr lang="en-US" sz="2400" dirty="0"/>
              <a:t> se </a:t>
            </a:r>
            <a:r>
              <a:rPr lang="en-US" sz="2400" dirty="0" err="1"/>
              <a:t>plačil</a:t>
            </a:r>
            <a:r>
              <a:rPr lang="en-US" sz="2400" dirty="0"/>
              <a:t> </a:t>
            </a:r>
            <a:r>
              <a:rPr lang="en-US" sz="2400" dirty="0" err="1"/>
              <a:t>vam</a:t>
            </a:r>
            <a:r>
              <a:rPr lang="en-US" sz="2400" dirty="0"/>
              <a:t> </a:t>
            </a:r>
            <a:r>
              <a:rPr lang="en-US" sz="2400" dirty="0" err="1"/>
              <a:t>dodatno</a:t>
            </a:r>
            <a:r>
              <a:rPr lang="en-US" sz="2400" dirty="0"/>
              <a:t> </a:t>
            </a:r>
            <a:r>
              <a:rPr lang="en-US" sz="2400" dirty="0" err="1"/>
              <a:t>olajša</a:t>
            </a:r>
            <a:r>
              <a:rPr lang="en-US" sz="2400" dirty="0"/>
              <a:t> </a:t>
            </a:r>
            <a:r>
              <a:rPr lang="en-US" sz="2400" dirty="0" err="1"/>
              <a:t>delo</a:t>
            </a:r>
            <a:r>
              <a:rPr lang="en-US" sz="2400" dirty="0"/>
              <a:t>.</a:t>
            </a:r>
            <a:endParaRPr lang="ro-RO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400" b="1" dirty="0" err="1"/>
              <a:t>Spremljanje</a:t>
            </a:r>
            <a:r>
              <a:rPr lang="en-US" sz="2400" b="1" dirty="0"/>
              <a:t> </a:t>
            </a:r>
            <a:r>
              <a:rPr lang="en-US" sz="2400" b="1" dirty="0" err="1"/>
              <a:t>transakcij</a:t>
            </a:r>
            <a:r>
              <a:rPr lang="en-US" sz="2400" b="1" dirty="0"/>
              <a:t>: </a:t>
            </a:r>
            <a:r>
              <a:rPr lang="en-US" sz="2400" dirty="0"/>
              <a:t>Za </a:t>
            </a:r>
            <a:r>
              <a:rPr lang="en-US" sz="2400" dirty="0" err="1"/>
              <a:t>lažje</a:t>
            </a:r>
            <a:r>
              <a:rPr lang="en-US" sz="2400" dirty="0"/>
              <a:t> </a:t>
            </a:r>
            <a:r>
              <a:rPr lang="en-US" sz="2400" dirty="0" err="1"/>
              <a:t>upravljanje</a:t>
            </a:r>
            <a:r>
              <a:rPr lang="en-US" sz="2400" dirty="0"/>
              <a:t> </a:t>
            </a:r>
            <a:r>
              <a:rPr lang="en-US" sz="2400" dirty="0" err="1"/>
              <a:t>spremljajte</a:t>
            </a:r>
            <a:r>
              <a:rPr lang="en-US" sz="2400" dirty="0"/>
              <a:t> </a:t>
            </a:r>
            <a:r>
              <a:rPr lang="en-US" sz="2400" dirty="0" err="1"/>
              <a:t>transakcije</a:t>
            </a:r>
            <a:r>
              <a:rPr lang="en-US" sz="2400" dirty="0"/>
              <a:t> in </a:t>
            </a:r>
            <a:r>
              <a:rPr lang="en-US" sz="2400" dirty="0" err="1"/>
              <a:t>digitalna</a:t>
            </a:r>
            <a:r>
              <a:rPr lang="en-US" sz="2400" dirty="0"/>
              <a:t> </a:t>
            </a:r>
            <a:r>
              <a:rPr lang="en-US" sz="2400" dirty="0" err="1"/>
              <a:t>potrdila</a:t>
            </a:r>
            <a:r>
              <a:rPr lang="en-US" sz="2400" dirty="0"/>
              <a:t>.</a:t>
            </a:r>
            <a:endParaRPr lang="ro-RO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400" b="1" dirty="0" err="1"/>
              <a:t>Prijetna</a:t>
            </a:r>
            <a:r>
              <a:rPr lang="en-US" sz="2400" b="1" dirty="0"/>
              <a:t> </a:t>
            </a:r>
            <a:r>
              <a:rPr lang="sl-SI" sz="2400" b="1" dirty="0"/>
              <a:t>obveznost</a:t>
            </a:r>
            <a:r>
              <a:rPr lang="en-US" sz="2400" b="1" dirty="0"/>
              <a:t>: </a:t>
            </a:r>
            <a:r>
              <a:rPr lang="en-US" sz="2400" dirty="0" err="1"/>
              <a:t>Uživajte</a:t>
            </a:r>
            <a:r>
              <a:rPr lang="en-US" sz="2400" dirty="0"/>
              <a:t> v </a:t>
            </a:r>
            <a:r>
              <a:rPr lang="en-US" sz="2400" dirty="0" err="1"/>
              <a:t>tekočem</a:t>
            </a:r>
            <a:r>
              <a:rPr lang="en-US" sz="2400" dirty="0"/>
              <a:t>, </a:t>
            </a:r>
            <a:r>
              <a:rPr lang="en-US" sz="2400" dirty="0" err="1"/>
              <a:t>hitrem</a:t>
            </a:r>
            <a:r>
              <a:rPr lang="en-US" sz="2400" dirty="0"/>
              <a:t> </a:t>
            </a:r>
            <a:r>
              <a:rPr lang="en-US" sz="2400" dirty="0" err="1"/>
              <a:t>postopku</a:t>
            </a:r>
            <a:r>
              <a:rPr lang="en-US" sz="2400" dirty="0"/>
              <a:t> </a:t>
            </a:r>
            <a:r>
              <a:rPr lang="en-US" sz="2400" dirty="0" err="1"/>
              <a:t>plačevanja</a:t>
            </a:r>
            <a:r>
              <a:rPr lang="en-US" sz="2400" dirty="0"/>
              <a:t>.</a:t>
            </a:r>
            <a:endParaRPr lang="ro-RO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A5950A-4E45-38A5-DC52-ACC0CEF3F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512" y="1239964"/>
            <a:ext cx="3516604" cy="3516604"/>
          </a:xfrm>
          <a:prstGeom prst="rect">
            <a:avLst/>
          </a:prstGeom>
        </p:spPr>
      </p:pic>
      <p:sp>
        <p:nvSpPr>
          <p:cNvPr id="13" name="Google Shape;173;p8">
            <a:extLst>
              <a:ext uri="{FF2B5EF4-FFF2-40B4-BE49-F238E27FC236}">
                <a16:creationId xmlns:a16="http://schemas.microsoft.com/office/drawing/2014/main" id="{AC45E821-499F-D881-588D-93D4E9137B55}"/>
              </a:ext>
            </a:extLst>
          </p:cNvPr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Vectorjuice,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93;p10">
            <a:extLst>
              <a:ext uri="{FF2B5EF4-FFF2-40B4-BE49-F238E27FC236}">
                <a16:creationId xmlns:a16="http://schemas.microsoft.com/office/drawing/2014/main" id="{D5C26E90-C375-859B-31F1-25227869DFF5}"/>
              </a:ext>
            </a:extLst>
          </p:cNvPr>
          <p:cNvSpPr/>
          <p:nvPr/>
        </p:nvSpPr>
        <p:spPr>
          <a:xfrm>
            <a:off x="8305799" y="0"/>
            <a:ext cx="3889985" cy="3968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lnSpc>
                <a:spcPct val="90000"/>
              </a:lnSpc>
              <a:buSzPts val="1800"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1C2E78"/>
                </a:solidFill>
              </a:rPr>
              <a:t>Varno </a:t>
            </a:r>
            <a:r>
              <a:rPr lang="en-US" sz="1800" dirty="0" err="1">
                <a:solidFill>
                  <a:srgbClr val="1C2E78"/>
                </a:solidFill>
              </a:rPr>
              <a:t>izvajanje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spletnih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transakcij</a:t>
            </a:r>
            <a:endParaRPr lang="en-US"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65EF75-8A9C-2678-6F71-F24737E0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varnih</a:t>
            </a:r>
            <a:r>
              <a:rPr lang="en-US" dirty="0"/>
              <a:t> </a:t>
            </a:r>
            <a:r>
              <a:rPr lang="en-US" dirty="0" err="1"/>
              <a:t>spletnih</a:t>
            </a:r>
            <a:r>
              <a:rPr lang="en-US" dirty="0"/>
              <a:t> </a:t>
            </a:r>
            <a:r>
              <a:rPr lang="en-US" dirty="0" err="1"/>
              <a:t>transakcij</a:t>
            </a:r>
            <a:r>
              <a:rPr lang="en-US" dirty="0"/>
              <a:t> </a:t>
            </a:r>
            <a:r>
              <a:rPr lang="en-US" sz="2800" b="1" dirty="0"/>
              <a:t>(3/3)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ED56D0C-A2F2-F56C-F485-9D85AEC17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spcAft>
                <a:spcPts val="600"/>
              </a:spcAft>
              <a:buNone/>
            </a:pPr>
            <a:r>
              <a:rPr lang="en-US" b="1" dirty="0" err="1">
                <a:solidFill>
                  <a:schemeClr val="tx1"/>
                </a:solidFill>
              </a:rPr>
              <a:t>Primeri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Plačevanje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računov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za </a:t>
            </a:r>
            <a:r>
              <a:rPr lang="sl-SI" dirty="0">
                <a:solidFill>
                  <a:schemeClr val="tx1"/>
                </a:solidFill>
              </a:rPr>
              <a:t>javne </a:t>
            </a:r>
            <a:r>
              <a:rPr lang="en-US" dirty="0" err="1">
                <a:solidFill>
                  <a:schemeClr val="tx1"/>
                </a:solidFill>
              </a:rPr>
              <a:t>storitve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elektrika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voda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plin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ipd</a:t>
            </a:r>
            <a:r>
              <a:rPr lang="en-US" dirty="0">
                <a:solidFill>
                  <a:schemeClr val="tx1"/>
                </a:solidFill>
              </a:rPr>
              <a:t>.)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Naročnine</a:t>
            </a:r>
            <a:r>
              <a:rPr lang="en-US" sz="2400" dirty="0">
                <a:solidFill>
                  <a:schemeClr val="tx1"/>
                </a:solidFill>
              </a:rPr>
              <a:t> (TV, internet, </a:t>
            </a:r>
            <a:r>
              <a:rPr lang="en-US" dirty="0" err="1">
                <a:solidFill>
                  <a:schemeClr val="tx1"/>
                </a:solidFill>
              </a:rPr>
              <a:t>pretočne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storitve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Plačila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zavarovanj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dirty="0" err="1">
                <a:solidFill>
                  <a:schemeClr val="tx1"/>
                </a:solidFill>
              </a:rPr>
              <a:t>posojil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računov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za </a:t>
            </a:r>
            <a:r>
              <a:rPr lang="en-US" dirty="0" err="1">
                <a:solidFill>
                  <a:schemeClr val="tx1"/>
                </a:solidFill>
              </a:rPr>
              <a:t>kreditne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kartice</a:t>
            </a:r>
            <a:endParaRPr lang="en-US" sz="2400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sp>
        <p:nvSpPr>
          <p:cNvPr id="6" name="Google Shape;193;p10">
            <a:extLst>
              <a:ext uri="{FF2B5EF4-FFF2-40B4-BE49-F238E27FC236}">
                <a16:creationId xmlns:a16="http://schemas.microsoft.com/office/drawing/2014/main" id="{C1265910-ED56-4F87-D817-6C5DE554F75E}"/>
              </a:ext>
            </a:extLst>
          </p:cNvPr>
          <p:cNvSpPr/>
          <p:nvPr/>
        </p:nvSpPr>
        <p:spPr>
          <a:xfrm>
            <a:off x="8305799" y="0"/>
            <a:ext cx="3889985" cy="3968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lnSpc>
                <a:spcPct val="90000"/>
              </a:lnSpc>
              <a:buSzPts val="1800"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1C2E78"/>
                </a:solidFill>
              </a:rPr>
              <a:t>Varno </a:t>
            </a:r>
            <a:r>
              <a:rPr lang="en-US" sz="1800" dirty="0" err="1">
                <a:solidFill>
                  <a:srgbClr val="1C2E78"/>
                </a:solidFill>
              </a:rPr>
              <a:t>izvajanje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spletnih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transakcij</a:t>
            </a:r>
            <a:endParaRPr lang="en-US"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4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4669E-A3BF-3D3D-0FD6-503FEDCDC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AD1078-A859-D2ED-E360-1CC58BDE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54" y="765964"/>
            <a:ext cx="11059692" cy="728162"/>
          </a:xfrm>
        </p:spPr>
        <p:txBody>
          <a:bodyPr>
            <a:normAutofit/>
          </a:bodyPr>
          <a:lstStyle/>
          <a:p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koraki</a:t>
            </a:r>
            <a:r>
              <a:rPr lang="en-US" dirty="0"/>
              <a:t> (1/2)</a:t>
            </a:r>
            <a:endParaRPr lang="el-GR" dirty="0"/>
          </a:p>
        </p:txBody>
      </p:sp>
      <p:sp>
        <p:nvSpPr>
          <p:cNvPr id="4" name="Θέση κειμένου 2">
            <a:extLst>
              <a:ext uri="{FF2B5EF4-FFF2-40B4-BE49-F238E27FC236}">
                <a16:creationId xmlns:a16="http://schemas.microsoft.com/office/drawing/2014/main" id="{6FCEA988-8294-4939-A126-EBA09D0A5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1672846"/>
            <a:ext cx="9644646" cy="5032106"/>
          </a:xfrm>
          <a:noFill/>
        </p:spPr>
        <p:txBody>
          <a:bodyPr wrap="square">
            <a:spAutoFit/>
          </a:bodyPr>
          <a:lstStyle/>
          <a:p>
            <a:pPr marL="533400" indent="-45720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en-US" sz="2200" b="1" dirty="0" err="1">
                <a:solidFill>
                  <a:srgbClr val="000000"/>
                </a:solidFill>
              </a:rPr>
              <a:t>Prijavite</a:t>
            </a:r>
            <a:r>
              <a:rPr lang="en-US" sz="2200" b="1" dirty="0">
                <a:solidFill>
                  <a:srgbClr val="000000"/>
                </a:solidFill>
              </a:rPr>
              <a:t> se </a:t>
            </a:r>
            <a:r>
              <a:rPr lang="en-US" sz="2200" b="1" dirty="0" err="1">
                <a:solidFill>
                  <a:srgbClr val="000000"/>
                </a:solidFill>
              </a:rPr>
              <a:t>na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uradno</a:t>
            </a:r>
            <a:r>
              <a:rPr lang="en-US" sz="2200" b="1" dirty="0">
                <a:solidFill>
                  <a:srgbClr val="000000"/>
                </a:solidFill>
              </a:rPr>
              <a:t> </a:t>
            </a:r>
            <a:r>
              <a:rPr lang="en-US" sz="2200" b="1" dirty="0" err="1">
                <a:solidFill>
                  <a:srgbClr val="000000"/>
                </a:solidFill>
              </a:rPr>
              <a:t>spletno</a:t>
            </a:r>
            <a:r>
              <a:rPr lang="en-US" sz="2200" b="1" dirty="0">
                <a:solidFill>
                  <a:srgbClr val="000000"/>
                </a:solidFill>
              </a:rPr>
              <a:t> mesto:</a:t>
            </a:r>
            <a:r>
              <a:rPr lang="en-US" sz="2200" dirty="0">
                <a:solidFill>
                  <a:srgbClr val="000000"/>
                </a:solidFill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Prepričajte</a:t>
            </a:r>
            <a:r>
              <a:rPr lang="en-US" sz="2200" dirty="0">
                <a:solidFill>
                  <a:srgbClr val="000000"/>
                </a:solidFill>
              </a:rPr>
              <a:t> se, da </a:t>
            </a:r>
            <a:r>
              <a:rPr lang="en-US" sz="2200" dirty="0" err="1">
                <a:solidFill>
                  <a:srgbClr val="000000"/>
                </a:solidFill>
              </a:rPr>
              <a:t>ste</a:t>
            </a:r>
            <a:r>
              <a:rPr lang="en-US" sz="2200" dirty="0">
                <a:solidFill>
                  <a:srgbClr val="000000"/>
                </a:solidFill>
              </a:rPr>
              <a:t> </a:t>
            </a:r>
            <a:r>
              <a:rPr lang="en-US" sz="2200" dirty="0" err="1">
                <a:solidFill>
                  <a:srgbClr val="000000"/>
                </a:solidFill>
              </a:rPr>
              <a:t>na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sl-SI" sz="2200" dirty="0">
                <a:solidFill>
                  <a:srgbClr val="000000"/>
                </a:solidFill>
              </a:rPr>
              <a:t>urad</a:t>
            </a:r>
            <a:r>
              <a:rPr lang="en-US" sz="2200" dirty="0" err="1">
                <a:solidFill>
                  <a:srgbClr val="000000"/>
                </a:solidFill>
              </a:rPr>
              <a:t>nem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državnem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spletnem</a:t>
            </a:r>
            <a:r>
              <a:rPr lang="en-US" sz="2200" dirty="0">
                <a:solidFill>
                  <a:srgbClr val="000000"/>
                </a:solidFill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mestu</a:t>
            </a:r>
            <a:r>
              <a:rPr lang="en-US" sz="2200" dirty="0">
                <a:solidFill>
                  <a:srgbClr val="000000"/>
                </a:solidFill>
              </a:rPr>
              <a:t> </a:t>
            </a:r>
            <a:r>
              <a:rPr lang="en-US" sz="2200" dirty="0" err="1">
                <a:solidFill>
                  <a:srgbClr val="000000"/>
                </a:solidFill>
              </a:rPr>
              <a:t>ali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spletnem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mestu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javne</a:t>
            </a:r>
            <a:r>
              <a:rPr lang="en-US" sz="2200" dirty="0">
                <a:solidFill>
                  <a:srgbClr val="000000"/>
                </a:solidFill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službe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  <a:sym typeface="Calibri"/>
              </a:rPr>
              <a:t>(</a:t>
            </a:r>
            <a:r>
              <a:rPr lang="en-US" sz="2200" dirty="0" err="1">
                <a:solidFill>
                  <a:srgbClr val="000000"/>
                </a:solidFill>
              </a:rPr>
              <a:t>preverite</a:t>
            </a:r>
            <a:r>
              <a:rPr lang="en-US" sz="2200" dirty="0">
                <a:solidFill>
                  <a:srgbClr val="000000"/>
                </a:solidFill>
                <a:sym typeface="Calibri"/>
              </a:rPr>
              <a:t> "https://"</a:t>
            </a:r>
            <a:r>
              <a:rPr lang="en-US" sz="2200" dirty="0">
                <a:solidFill>
                  <a:srgbClr val="000000"/>
                </a:solidFill>
              </a:rPr>
              <a:t> in</a:t>
            </a:r>
            <a:r>
              <a:rPr lang="en-US" sz="2200" dirty="0">
                <a:solidFill>
                  <a:srgbClr val="000000"/>
                </a:solidFill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uradno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domeno</a:t>
            </a:r>
            <a:r>
              <a:rPr lang="en-US" sz="2200" dirty="0">
                <a:solidFill>
                  <a:srgbClr val="000000"/>
                </a:solidFill>
                <a:sym typeface="Calibri"/>
              </a:rPr>
              <a:t>).</a:t>
            </a:r>
            <a:endParaRPr lang="ro-RO" sz="2200" dirty="0">
              <a:solidFill>
                <a:srgbClr val="000000"/>
              </a:solidFill>
              <a:sym typeface="Calibri"/>
            </a:endParaRPr>
          </a:p>
          <a:p>
            <a:pPr marL="533400" indent="-45720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en-US" sz="2200" b="1" dirty="0" err="1">
                <a:solidFill>
                  <a:srgbClr val="000000"/>
                </a:solidFill>
              </a:rPr>
              <a:t>Premaknite</a:t>
            </a:r>
            <a:r>
              <a:rPr lang="en-US" sz="2200" b="1" dirty="0">
                <a:solidFill>
                  <a:srgbClr val="000000"/>
                </a:solidFill>
              </a:rPr>
              <a:t> se v </a:t>
            </a:r>
            <a:r>
              <a:rPr lang="en-US" sz="2200" b="1" dirty="0" err="1">
                <a:solidFill>
                  <a:srgbClr val="000000"/>
                </a:solidFill>
              </a:rPr>
              <a:t>razdelek</a:t>
            </a:r>
            <a:r>
              <a:rPr lang="en-US" sz="2200" b="1" dirty="0">
                <a:solidFill>
                  <a:srgbClr val="000000"/>
                </a:solidFill>
              </a:rPr>
              <a:t> </a:t>
            </a:r>
            <a:r>
              <a:rPr lang="en-US" sz="2200" b="1" dirty="0" err="1">
                <a:solidFill>
                  <a:srgbClr val="000000"/>
                </a:solidFill>
              </a:rPr>
              <a:t>Plačila</a:t>
            </a:r>
            <a:r>
              <a:rPr lang="en-US" sz="2200" b="1" dirty="0">
                <a:solidFill>
                  <a:srgbClr val="000000"/>
                </a:solidFill>
              </a:rPr>
              <a:t>:</a:t>
            </a:r>
            <a:r>
              <a:rPr lang="en-US" sz="2200" dirty="0">
                <a:solidFill>
                  <a:srgbClr val="000000"/>
                </a:solidFill>
              </a:rPr>
              <a:t> Na </a:t>
            </a:r>
            <a:r>
              <a:rPr lang="en-US" sz="2200" dirty="0" err="1">
                <a:solidFill>
                  <a:srgbClr val="000000"/>
                </a:solidFill>
              </a:rPr>
              <a:t>spletnem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mestu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poiščite</a:t>
            </a:r>
            <a:r>
              <a:rPr lang="en-US" sz="2200" dirty="0">
                <a:solidFill>
                  <a:srgbClr val="000000"/>
                </a:solidFill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zavihek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  <a:sym typeface="Calibri"/>
              </a:rPr>
              <a:t>"</a:t>
            </a:r>
            <a:r>
              <a:rPr lang="en-US" sz="2200" dirty="0" err="1">
                <a:solidFill>
                  <a:srgbClr val="000000"/>
                </a:solidFill>
              </a:rPr>
              <a:t>Plačaj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račun</a:t>
            </a:r>
            <a:r>
              <a:rPr lang="en-US" sz="2200" dirty="0">
                <a:solidFill>
                  <a:srgbClr val="000000"/>
                </a:solidFill>
              </a:rPr>
              <a:t>",</a:t>
            </a:r>
            <a:r>
              <a:rPr lang="en-US" sz="2200" dirty="0">
                <a:solidFill>
                  <a:srgbClr val="000000"/>
                </a:solidFill>
                <a:sym typeface="Calibri"/>
              </a:rPr>
              <a:t> "</a:t>
            </a:r>
            <a:r>
              <a:rPr lang="en-US" sz="2200" dirty="0" err="1">
                <a:solidFill>
                  <a:srgbClr val="000000"/>
                </a:solidFill>
              </a:rPr>
              <a:t>Plačilo</a:t>
            </a:r>
            <a:r>
              <a:rPr lang="en-US" sz="2200" dirty="0">
                <a:solidFill>
                  <a:srgbClr val="000000"/>
                </a:solidFill>
              </a:rPr>
              <a:t>" </a:t>
            </a:r>
            <a:r>
              <a:rPr lang="en-US" sz="2200" dirty="0" err="1">
                <a:solidFill>
                  <a:srgbClr val="000000"/>
                </a:solidFill>
              </a:rPr>
              <a:t>ali</a:t>
            </a:r>
            <a:r>
              <a:rPr lang="en-US" sz="2200" dirty="0">
                <a:solidFill>
                  <a:srgbClr val="000000"/>
                </a:solidFill>
                <a:sym typeface="Calibri"/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"</a:t>
            </a:r>
            <a:r>
              <a:rPr lang="en-US" sz="2200" dirty="0" err="1">
                <a:solidFill>
                  <a:srgbClr val="000000"/>
                </a:solidFill>
              </a:rPr>
              <a:t>Obračun</a:t>
            </a:r>
            <a:r>
              <a:rPr lang="en-US" sz="2200" dirty="0">
                <a:solidFill>
                  <a:srgbClr val="000000"/>
                </a:solidFill>
              </a:rPr>
              <a:t>".</a:t>
            </a:r>
            <a:endParaRPr lang="ro-RO" sz="2200" dirty="0">
              <a:solidFill>
                <a:srgbClr val="000000"/>
              </a:solidFill>
              <a:sym typeface="Calibri"/>
            </a:endParaRPr>
          </a:p>
          <a:p>
            <a:pPr marL="533400" indent="-457200">
              <a:buClr>
                <a:srgbClr val="92D050"/>
              </a:buClr>
              <a:buFont typeface="+mj-lt"/>
              <a:buAutoNum type="arabicPeriod"/>
            </a:pPr>
            <a:r>
              <a:rPr lang="en-US" sz="2200" b="1" dirty="0" err="1">
                <a:solidFill>
                  <a:srgbClr val="000000"/>
                </a:solidFill>
              </a:rPr>
              <a:t>Izberite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način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plačila</a:t>
            </a:r>
            <a:r>
              <a:rPr lang="en-US" sz="2200" b="1" dirty="0">
                <a:solidFill>
                  <a:srgbClr val="000000"/>
                </a:solidFill>
              </a:rPr>
              <a:t>:</a:t>
            </a:r>
            <a:r>
              <a:rPr lang="en-US" sz="2200" b="1" dirty="0">
                <a:solidFill>
                  <a:srgbClr val="000000"/>
                </a:solidFill>
                <a:sym typeface="Calibri"/>
              </a:rPr>
              <a:t> </a:t>
            </a:r>
            <a:endParaRPr lang="ro-RO" sz="2200" b="1" dirty="0">
              <a:solidFill>
                <a:srgbClr val="000000"/>
              </a:solidFill>
              <a:sym typeface="Calibri"/>
            </a:endParaRPr>
          </a:p>
          <a:p>
            <a:pPr lvl="1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Kreditna</a:t>
            </a:r>
            <a:r>
              <a:rPr lang="en-US" dirty="0"/>
              <a:t>/</a:t>
            </a:r>
            <a:r>
              <a:rPr lang="en-US" dirty="0" err="1"/>
              <a:t>debetna</a:t>
            </a:r>
            <a:r>
              <a:rPr lang="en-US" dirty="0"/>
              <a:t> </a:t>
            </a:r>
            <a:r>
              <a:rPr lang="en-US" dirty="0" err="1"/>
              <a:t>kartica</a:t>
            </a:r>
            <a:r>
              <a:rPr lang="en-US" dirty="0"/>
              <a:t>: </a:t>
            </a:r>
            <a:r>
              <a:rPr lang="en-US" dirty="0" err="1"/>
              <a:t>vpišite</a:t>
            </a:r>
            <a:r>
              <a:rPr lang="en-US" dirty="0"/>
              <a:t> </a:t>
            </a:r>
            <a:r>
              <a:rPr lang="en-US" dirty="0" err="1"/>
              <a:t>številko</a:t>
            </a:r>
            <a:r>
              <a:rPr lang="en-US" dirty="0"/>
              <a:t> </a:t>
            </a:r>
            <a:r>
              <a:rPr lang="en-US" dirty="0" err="1"/>
              <a:t>kartice</a:t>
            </a:r>
            <a:r>
              <a:rPr lang="en-US" dirty="0"/>
              <a:t>, datum </a:t>
            </a:r>
            <a:r>
              <a:rPr lang="en-US" dirty="0" err="1"/>
              <a:t>izteka</a:t>
            </a:r>
            <a:r>
              <a:rPr lang="en-US" dirty="0"/>
              <a:t>, </a:t>
            </a:r>
            <a:r>
              <a:rPr lang="en-US" dirty="0" err="1"/>
              <a:t>varnostno</a:t>
            </a:r>
            <a:r>
              <a:rPr lang="en-US" dirty="0"/>
              <a:t> </a:t>
            </a:r>
            <a:r>
              <a:rPr lang="en-US" dirty="0" err="1"/>
              <a:t>kodo</a:t>
            </a:r>
            <a:r>
              <a:rPr lang="en-US" dirty="0"/>
              <a:t> (CVV) in </a:t>
            </a:r>
            <a:r>
              <a:rPr lang="en-US" dirty="0" err="1"/>
              <a:t>naslov</a:t>
            </a:r>
            <a:r>
              <a:rPr lang="en-US" dirty="0"/>
              <a:t> za </a:t>
            </a:r>
            <a:r>
              <a:rPr lang="en-US" dirty="0" err="1"/>
              <a:t>obračun</a:t>
            </a:r>
            <a:r>
              <a:rPr lang="en-US" dirty="0"/>
              <a:t>.</a:t>
            </a:r>
          </a:p>
          <a:p>
            <a:pPr lvl="1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Bančno</a:t>
            </a:r>
            <a:r>
              <a:rPr lang="en-US" dirty="0"/>
              <a:t> </a:t>
            </a:r>
            <a:r>
              <a:rPr lang="en-US" dirty="0" err="1"/>
              <a:t>nakazilo</a:t>
            </a:r>
            <a:r>
              <a:rPr lang="en-US" dirty="0"/>
              <a:t>: </a:t>
            </a:r>
            <a:r>
              <a:rPr lang="en-US" dirty="0" err="1"/>
              <a:t>navedite</a:t>
            </a:r>
            <a:r>
              <a:rPr lang="en-US" dirty="0"/>
              <a:t> </a:t>
            </a:r>
            <a:r>
              <a:rPr lang="en-US" dirty="0" err="1"/>
              <a:t>številko</a:t>
            </a:r>
            <a:r>
              <a:rPr lang="en-US" dirty="0"/>
              <a:t> </a:t>
            </a:r>
            <a:r>
              <a:rPr lang="en-US" dirty="0" err="1"/>
              <a:t>bančnega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 in </a:t>
            </a:r>
            <a:r>
              <a:rPr lang="en-US" dirty="0" err="1"/>
              <a:t>usmerjevalno</a:t>
            </a:r>
            <a:r>
              <a:rPr lang="en-US" dirty="0"/>
              <a:t> </a:t>
            </a:r>
            <a:r>
              <a:rPr lang="en-US" dirty="0" err="1"/>
              <a:t>številko</a:t>
            </a:r>
            <a:r>
              <a:rPr lang="en-US" dirty="0"/>
              <a:t> </a:t>
            </a:r>
            <a:r>
              <a:rPr lang="en-US" dirty="0" err="1"/>
              <a:t>banke</a:t>
            </a:r>
            <a:r>
              <a:rPr lang="en-US" dirty="0"/>
              <a:t> za </a:t>
            </a:r>
            <a:r>
              <a:rPr lang="en-US" dirty="0" err="1"/>
              <a:t>neposredno</a:t>
            </a:r>
            <a:r>
              <a:rPr lang="en-US" dirty="0"/>
              <a:t> </a:t>
            </a:r>
            <a:r>
              <a:rPr lang="en-US" dirty="0" err="1"/>
              <a:t>plačilo</a:t>
            </a:r>
            <a:r>
              <a:rPr lang="en-US" dirty="0"/>
              <a:t> z </a:t>
            </a:r>
            <a:r>
              <a:rPr lang="en-US" dirty="0" err="1"/>
              <a:t>banke</a:t>
            </a:r>
            <a:r>
              <a:rPr lang="en-US" dirty="0"/>
              <a:t>.</a:t>
            </a:r>
          </a:p>
          <a:p>
            <a:pPr lvl="1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Mobilna</a:t>
            </a:r>
            <a:r>
              <a:rPr lang="en-US" dirty="0"/>
              <a:t> </a:t>
            </a:r>
            <a:r>
              <a:rPr lang="en-US" dirty="0" err="1"/>
              <a:t>denarnica</a:t>
            </a:r>
            <a:r>
              <a:rPr lang="en-US" dirty="0"/>
              <a:t> (</a:t>
            </a:r>
            <a:r>
              <a:rPr lang="en-US" dirty="0" err="1"/>
              <a:t>če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voljo</a:t>
            </a:r>
            <a:r>
              <a:rPr lang="en-US" dirty="0"/>
              <a:t>): </a:t>
            </a:r>
            <a:r>
              <a:rPr lang="en-US" dirty="0" err="1"/>
              <a:t>vnesite</a:t>
            </a:r>
            <a:r>
              <a:rPr lang="en-US" dirty="0"/>
              <a:t> </a:t>
            </a:r>
            <a:r>
              <a:rPr lang="en-US" dirty="0" err="1"/>
              <a:t>številko</a:t>
            </a:r>
            <a:r>
              <a:rPr lang="en-US" dirty="0"/>
              <a:t> </a:t>
            </a:r>
            <a:r>
              <a:rPr lang="en-US" dirty="0" err="1"/>
              <a:t>svojega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 </a:t>
            </a:r>
            <a:r>
              <a:rPr lang="sl-SI" dirty="0"/>
              <a:t>za </a:t>
            </a:r>
            <a:r>
              <a:rPr lang="en-US" dirty="0" err="1"/>
              <a:t>mobilno</a:t>
            </a:r>
            <a:r>
              <a:rPr lang="en-US" dirty="0"/>
              <a:t> </a:t>
            </a:r>
            <a:r>
              <a:rPr lang="en-US" dirty="0" err="1"/>
              <a:t>denarnico</a:t>
            </a:r>
            <a:r>
              <a:rPr lang="en-US" dirty="0"/>
              <a:t> in </a:t>
            </a:r>
            <a:r>
              <a:rPr lang="en-US" dirty="0" err="1"/>
              <a:t>potrdite</a:t>
            </a:r>
            <a:r>
              <a:rPr lang="en-US" dirty="0"/>
              <a:t> </a:t>
            </a:r>
            <a:r>
              <a:rPr lang="en-US" dirty="0" err="1"/>
              <a:t>transakcijo</a:t>
            </a:r>
            <a:r>
              <a:rPr lang="en-US" dirty="0"/>
              <a:t> </a:t>
            </a:r>
            <a:r>
              <a:rPr lang="en-US" dirty="0" err="1"/>
              <a:t>prek</a:t>
            </a:r>
            <a:r>
              <a:rPr lang="en-US" dirty="0"/>
              <a:t> </a:t>
            </a:r>
            <a:r>
              <a:rPr lang="en-US" dirty="0" err="1"/>
              <a:t>telefona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ro-RO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93;p10">
            <a:extLst>
              <a:ext uri="{FF2B5EF4-FFF2-40B4-BE49-F238E27FC236}">
                <a16:creationId xmlns:a16="http://schemas.microsoft.com/office/drawing/2014/main" id="{C5E49B2A-4BC5-0748-64D1-B6641624568F}"/>
              </a:ext>
            </a:extLst>
          </p:cNvPr>
          <p:cNvSpPr/>
          <p:nvPr/>
        </p:nvSpPr>
        <p:spPr>
          <a:xfrm>
            <a:off x="8305799" y="0"/>
            <a:ext cx="3889985" cy="3968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lnSpc>
                <a:spcPct val="90000"/>
              </a:lnSpc>
              <a:buSzPts val="1800"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1C2E78"/>
                </a:solidFill>
              </a:rPr>
              <a:t>Varno </a:t>
            </a:r>
            <a:r>
              <a:rPr lang="en-US" sz="1800" dirty="0" err="1">
                <a:solidFill>
                  <a:srgbClr val="1C2E78"/>
                </a:solidFill>
              </a:rPr>
              <a:t>izvajanje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spletnih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transakcij</a:t>
            </a:r>
            <a:endParaRPr lang="en-US"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7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481B8-C72C-BDA5-D444-595D0192A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A95476-B174-4D9B-29D9-ADCFDFEF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54" y="765964"/>
            <a:ext cx="11059692" cy="728162"/>
          </a:xfrm>
        </p:spPr>
        <p:txBody>
          <a:bodyPr>
            <a:normAutofit/>
          </a:bodyPr>
          <a:lstStyle/>
          <a:p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koraki</a:t>
            </a:r>
            <a:r>
              <a:rPr lang="en-US" dirty="0"/>
              <a:t> (2/2)</a:t>
            </a:r>
            <a:endParaRPr lang="el-GR" dirty="0"/>
          </a:p>
        </p:txBody>
      </p:sp>
      <p:sp>
        <p:nvSpPr>
          <p:cNvPr id="4" name="Θέση κειμένου 2">
            <a:extLst>
              <a:ext uri="{FF2B5EF4-FFF2-40B4-BE49-F238E27FC236}">
                <a16:creationId xmlns:a16="http://schemas.microsoft.com/office/drawing/2014/main" id="{613C6A1F-B664-235D-7019-BA22CCFF7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1672846"/>
            <a:ext cx="9073146" cy="2585283"/>
          </a:xfrm>
          <a:noFill/>
        </p:spPr>
        <p:txBody>
          <a:bodyPr wrap="square">
            <a:spAutoFit/>
          </a:bodyPr>
          <a:lstStyle/>
          <a:p>
            <a:pPr marL="533400" indent="-457200">
              <a:spcAft>
                <a:spcPts val="600"/>
              </a:spcAft>
              <a:buClr>
                <a:srgbClr val="92D050"/>
              </a:buClr>
              <a:buFont typeface="+mj-lt"/>
              <a:buAutoNum type="arabicPeriod" startAt="4"/>
            </a:pPr>
            <a:r>
              <a:rPr lang="en-US" sz="2200" b="1" dirty="0" err="1">
                <a:solidFill>
                  <a:srgbClr val="000000"/>
                </a:solidFill>
              </a:rPr>
              <a:t>Vpišite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podatke</a:t>
            </a:r>
            <a:r>
              <a:rPr lang="en-US" sz="2200" b="1" dirty="0">
                <a:solidFill>
                  <a:srgbClr val="000000"/>
                </a:solidFill>
              </a:rPr>
              <a:t> o </a:t>
            </a:r>
            <a:r>
              <a:rPr lang="en-US" sz="2200" b="1" dirty="0" err="1">
                <a:solidFill>
                  <a:srgbClr val="000000"/>
                </a:solidFill>
              </a:rPr>
              <a:t>plačilu</a:t>
            </a:r>
            <a:r>
              <a:rPr lang="en-US" sz="2200" b="1" dirty="0">
                <a:solidFill>
                  <a:srgbClr val="000000"/>
                </a:solidFill>
              </a:rPr>
              <a:t>: </a:t>
            </a:r>
            <a:r>
              <a:rPr lang="en-US" sz="2200" dirty="0" err="1">
                <a:solidFill>
                  <a:srgbClr val="000000"/>
                </a:solidFill>
              </a:rPr>
              <a:t>Vnesite</a:t>
            </a:r>
            <a:r>
              <a:rPr lang="en-US" sz="2200" dirty="0">
                <a:solidFill>
                  <a:srgbClr val="000000"/>
                </a:solidFill>
              </a:rPr>
              <a:t> </a:t>
            </a:r>
            <a:r>
              <a:rPr lang="en-US" sz="2200" dirty="0" err="1">
                <a:solidFill>
                  <a:srgbClr val="000000"/>
                </a:solidFill>
              </a:rPr>
              <a:t>znesek</a:t>
            </a:r>
            <a:r>
              <a:rPr lang="en-US" sz="2200" dirty="0">
                <a:solidFill>
                  <a:srgbClr val="000000"/>
                </a:solidFill>
                <a:sym typeface="Calibri"/>
              </a:rPr>
              <a:t>,</a:t>
            </a:r>
            <a:r>
              <a:rPr lang="en-US" sz="2200" dirty="0">
                <a:solidFill>
                  <a:srgbClr val="000000"/>
                </a:solidFill>
              </a:rPr>
              <a:t> </a:t>
            </a:r>
            <a:r>
              <a:rPr lang="en-US" sz="2200" dirty="0" err="1">
                <a:solidFill>
                  <a:srgbClr val="000000"/>
                </a:solidFill>
              </a:rPr>
              <a:t>obračunsko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obdobje</a:t>
            </a:r>
            <a:r>
              <a:rPr lang="en-US" sz="2200" dirty="0">
                <a:solidFill>
                  <a:srgbClr val="000000"/>
                </a:solidFill>
              </a:rPr>
              <a:t> in </a:t>
            </a:r>
            <a:r>
              <a:rPr lang="en-US" sz="2200" dirty="0" err="1">
                <a:solidFill>
                  <a:srgbClr val="000000"/>
                </a:solidFill>
              </a:rPr>
              <a:t>zahtevane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referenčne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številke</a:t>
            </a:r>
            <a:r>
              <a:rPr lang="en-US" sz="2200" dirty="0">
                <a:solidFill>
                  <a:srgbClr val="000000"/>
                </a:solidFill>
                <a:sym typeface="Calibri"/>
              </a:rPr>
              <a:t>.</a:t>
            </a:r>
            <a:endParaRPr lang="ro-RO" sz="2200" dirty="0">
              <a:solidFill>
                <a:srgbClr val="000000"/>
              </a:solidFill>
              <a:sym typeface="Calibri"/>
            </a:endParaRPr>
          </a:p>
          <a:p>
            <a:pPr marL="533400" indent="-457200">
              <a:spcAft>
                <a:spcPts val="600"/>
              </a:spcAft>
              <a:buClr>
                <a:srgbClr val="92D050"/>
              </a:buClr>
              <a:buAutoNum type="arabicPeriod"/>
            </a:pPr>
            <a:r>
              <a:rPr lang="en-US" sz="2200" b="1" dirty="0" err="1">
                <a:solidFill>
                  <a:srgbClr val="000000"/>
                </a:solidFill>
              </a:rPr>
              <a:t>Preverite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podatke</a:t>
            </a:r>
            <a:r>
              <a:rPr lang="en-US" sz="2200" b="1" dirty="0">
                <a:solidFill>
                  <a:srgbClr val="000000"/>
                </a:solidFill>
              </a:rPr>
              <a:t> o </a:t>
            </a:r>
            <a:r>
              <a:rPr lang="en-US" sz="2200" b="1" dirty="0" err="1">
                <a:solidFill>
                  <a:srgbClr val="000000"/>
                </a:solidFill>
              </a:rPr>
              <a:t>transakciji</a:t>
            </a:r>
            <a:r>
              <a:rPr lang="en-US" sz="2200" b="1" dirty="0">
                <a:solidFill>
                  <a:srgbClr val="000000"/>
                </a:solidFill>
              </a:rPr>
              <a:t>:</a:t>
            </a:r>
            <a:r>
              <a:rPr lang="en-US" sz="2200" dirty="0">
                <a:solidFill>
                  <a:srgbClr val="000000"/>
                </a:solidFill>
                <a:sym typeface="Calibri"/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Pred </a:t>
            </a:r>
            <a:r>
              <a:rPr lang="en-US" sz="2200" dirty="0" err="1">
                <a:solidFill>
                  <a:srgbClr val="000000"/>
                </a:solidFill>
              </a:rPr>
              <a:t>nadaljevanjem</a:t>
            </a:r>
            <a:r>
              <a:rPr lang="en-US" sz="2200" dirty="0">
                <a:solidFill>
                  <a:srgbClr val="000000"/>
                </a:solidFill>
              </a:rPr>
              <a:t> v </a:t>
            </a:r>
            <a:r>
              <a:rPr lang="en-US" sz="2200" dirty="0" err="1">
                <a:solidFill>
                  <a:srgbClr val="000000"/>
                </a:solidFill>
              </a:rPr>
              <a:t>povzetku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plačila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pazljivo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preverite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točnost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podatkov</a:t>
            </a:r>
            <a:r>
              <a:rPr lang="en-US" sz="2200" dirty="0">
                <a:solidFill>
                  <a:srgbClr val="000000"/>
                </a:solidFill>
                <a:sym typeface="Calibri"/>
              </a:rPr>
              <a:t>.</a:t>
            </a:r>
            <a:endParaRPr lang="ro-RO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457200">
              <a:spcAft>
                <a:spcPts val="600"/>
              </a:spcAft>
              <a:buClr>
                <a:srgbClr val="92D050"/>
              </a:buClr>
              <a:buAutoNum type="arabicPeriod"/>
            </a:pPr>
            <a:r>
              <a:rPr lang="en-US" sz="2200" b="1" dirty="0" err="1">
                <a:solidFill>
                  <a:srgbClr val="000000"/>
                </a:solidFill>
              </a:rPr>
              <a:t>Potrdite</a:t>
            </a:r>
            <a:r>
              <a:rPr lang="en-US" sz="2200" b="1" dirty="0">
                <a:solidFill>
                  <a:srgbClr val="000000"/>
                </a:solidFill>
              </a:rPr>
              <a:t> in </a:t>
            </a:r>
            <a:r>
              <a:rPr lang="en-US" sz="2200" b="1" dirty="0" err="1">
                <a:solidFill>
                  <a:srgbClr val="000000"/>
                </a:solidFill>
              </a:rPr>
              <a:t>zaključite</a:t>
            </a:r>
            <a:r>
              <a:rPr lang="en-US" sz="2200" b="1" dirty="0">
                <a:solidFill>
                  <a:srgbClr val="000000"/>
                </a:solidFill>
              </a:rPr>
              <a:t> </a:t>
            </a:r>
            <a:r>
              <a:rPr lang="en-US" sz="2200" b="1" dirty="0" err="1">
                <a:solidFill>
                  <a:srgbClr val="000000"/>
                </a:solidFill>
              </a:rPr>
              <a:t>plačilo</a:t>
            </a:r>
            <a:r>
              <a:rPr lang="en-US" sz="2200" b="1" dirty="0">
                <a:solidFill>
                  <a:srgbClr val="000000"/>
                </a:solidFill>
              </a:rPr>
              <a:t>:</a:t>
            </a:r>
            <a:r>
              <a:rPr lang="en-US" sz="2200" dirty="0">
                <a:solidFill>
                  <a:srgbClr val="000000"/>
                </a:solidFill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Pošljite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plačilo</a:t>
            </a:r>
            <a:r>
              <a:rPr lang="en-US" sz="2200" dirty="0">
                <a:solidFill>
                  <a:srgbClr val="000000"/>
                </a:solidFill>
              </a:rPr>
              <a:t> in </a:t>
            </a:r>
            <a:r>
              <a:rPr lang="en-US" sz="2200" dirty="0" err="1">
                <a:solidFill>
                  <a:srgbClr val="000000"/>
                </a:solidFill>
              </a:rPr>
              <a:t>počakajte</a:t>
            </a:r>
            <a:r>
              <a:rPr lang="en-US" sz="2200" dirty="0">
                <a:solidFill>
                  <a:srgbClr val="000000"/>
                </a:solidFill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na</a:t>
            </a:r>
            <a:r>
              <a:rPr lang="en-US" sz="2200" dirty="0">
                <a:solidFill>
                  <a:srgbClr val="000000"/>
                </a:solidFill>
              </a:rPr>
              <a:t> </a:t>
            </a:r>
            <a:r>
              <a:rPr lang="en-US" sz="2200" dirty="0" err="1">
                <a:solidFill>
                  <a:srgbClr val="000000"/>
                </a:solidFill>
              </a:rPr>
              <a:t>potrditveno</a:t>
            </a:r>
            <a:r>
              <a:rPr lang="en-US" sz="2200" dirty="0">
                <a:solidFill>
                  <a:srgbClr val="000000"/>
                </a:solidFill>
              </a:rPr>
              <a:t> SMS </a:t>
            </a:r>
            <a:r>
              <a:rPr lang="en-US" sz="2200" dirty="0" err="1">
                <a:solidFill>
                  <a:srgbClr val="000000"/>
                </a:solidFill>
              </a:rPr>
              <a:t>sporočilo</a:t>
            </a:r>
            <a:r>
              <a:rPr lang="en-US" sz="2200" dirty="0">
                <a:solidFill>
                  <a:srgbClr val="000000"/>
                </a:solidFill>
              </a:rPr>
              <a:t> </a:t>
            </a:r>
            <a:r>
              <a:rPr lang="en-US" sz="2200" dirty="0" err="1">
                <a:solidFill>
                  <a:srgbClr val="000000"/>
                </a:solidFill>
              </a:rPr>
              <a:t>ali</a:t>
            </a:r>
            <a:r>
              <a:rPr lang="en-US" sz="2200" dirty="0">
                <a:solidFill>
                  <a:srgbClr val="000000"/>
                </a:solidFill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potrdilo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prek</a:t>
            </a:r>
            <a:r>
              <a:rPr lang="en-US" sz="2200" dirty="0">
                <a:solidFill>
                  <a:srgbClr val="000000"/>
                </a:solidFill>
              </a:rPr>
              <a:t> e-</a:t>
            </a:r>
            <a:r>
              <a:rPr lang="en-US" sz="2200" dirty="0" err="1">
                <a:solidFill>
                  <a:srgbClr val="000000"/>
                </a:solidFill>
              </a:rPr>
              <a:t>pošte</a:t>
            </a:r>
            <a:r>
              <a:rPr lang="en-US" sz="2200" dirty="0">
                <a:solidFill>
                  <a:srgbClr val="000000"/>
                </a:solidFill>
                <a:sym typeface="Calibri"/>
              </a:rPr>
              <a:t>.</a:t>
            </a:r>
            <a:endParaRPr lang="ro-RO" sz="2200" dirty="0">
              <a:solidFill>
                <a:srgbClr val="000000"/>
              </a:solidFill>
            </a:endParaRPr>
          </a:p>
        </p:txBody>
      </p:sp>
      <p:sp>
        <p:nvSpPr>
          <p:cNvPr id="6" name="Google Shape;193;p10">
            <a:extLst>
              <a:ext uri="{FF2B5EF4-FFF2-40B4-BE49-F238E27FC236}">
                <a16:creationId xmlns:a16="http://schemas.microsoft.com/office/drawing/2014/main" id="{D5465E91-068A-8D19-DCF4-4D8CEEBE163C}"/>
              </a:ext>
            </a:extLst>
          </p:cNvPr>
          <p:cNvSpPr/>
          <p:nvPr/>
        </p:nvSpPr>
        <p:spPr>
          <a:xfrm>
            <a:off x="8305799" y="0"/>
            <a:ext cx="3889985" cy="3968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lnSpc>
                <a:spcPct val="90000"/>
              </a:lnSpc>
              <a:buSzPts val="1800"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1C2E78"/>
                </a:solidFill>
              </a:rPr>
              <a:t>Varno </a:t>
            </a:r>
            <a:r>
              <a:rPr lang="en-US" sz="1800" dirty="0" err="1">
                <a:solidFill>
                  <a:srgbClr val="1C2E78"/>
                </a:solidFill>
              </a:rPr>
              <a:t>izvajanje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spletnih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transakcij</a:t>
            </a:r>
            <a:endParaRPr lang="en-US"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0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A85618-AD12-E512-ADD3-87489E05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Prenašanje</a:t>
            </a:r>
            <a:r>
              <a:rPr lang="en-US" dirty="0"/>
              <a:t> in </a:t>
            </a:r>
            <a:r>
              <a:rPr lang="en-US" dirty="0" err="1"/>
              <a:t>shranjevanje</a:t>
            </a:r>
            <a:r>
              <a:rPr lang="en-US" dirty="0"/>
              <a:t> </a:t>
            </a:r>
            <a:r>
              <a:rPr lang="en-US" dirty="0" err="1"/>
              <a:t>potrdil</a:t>
            </a:r>
            <a:endParaRPr lang="el-GR" dirty="0" err="1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5283520-7AFD-B387-08E5-C452856F8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9" y="1970649"/>
            <a:ext cx="7912542" cy="3941326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Prenos</a:t>
            </a:r>
            <a:r>
              <a:rPr lang="en-US" b="1" dirty="0"/>
              <a:t> </a:t>
            </a:r>
            <a:r>
              <a:rPr lang="en-US" b="1" dirty="0" err="1"/>
              <a:t>potrdila</a:t>
            </a:r>
            <a:r>
              <a:rPr lang="en-US" b="1" dirty="0"/>
              <a:t>: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Po </a:t>
            </a:r>
            <a:r>
              <a:rPr lang="en-US" err="1"/>
              <a:t>oddaji</a:t>
            </a:r>
            <a:r>
              <a:rPr lang="en-US" dirty="0"/>
              <a:t> </a:t>
            </a:r>
            <a:r>
              <a:rPr lang="en-US" err="1"/>
              <a:t>davčne</a:t>
            </a:r>
            <a:r>
              <a:rPr lang="en-US" dirty="0"/>
              <a:t> </a:t>
            </a:r>
            <a:r>
              <a:rPr lang="en-US" err="1"/>
              <a:t>napovedi</a:t>
            </a:r>
            <a:r>
              <a:rPr lang="en-US" dirty="0"/>
              <a:t> </a:t>
            </a:r>
            <a:r>
              <a:rPr lang="en-US" err="1"/>
              <a:t>ali</a:t>
            </a:r>
            <a:r>
              <a:rPr lang="en-US" dirty="0"/>
              <a:t> </a:t>
            </a:r>
            <a:r>
              <a:rPr lang="en-US" err="1"/>
              <a:t>izvedenem</a:t>
            </a:r>
            <a:r>
              <a:rPr lang="en-US" dirty="0"/>
              <a:t> </a:t>
            </a:r>
            <a:r>
              <a:rPr lang="en-US" err="1"/>
              <a:t>plačilu</a:t>
            </a:r>
            <a:r>
              <a:rPr lang="en-US" dirty="0"/>
              <a:t> portal </a:t>
            </a:r>
            <a:r>
              <a:rPr lang="en-US" err="1"/>
              <a:t>običajno</a:t>
            </a:r>
            <a:r>
              <a:rPr lang="en-US" dirty="0"/>
              <a:t> </a:t>
            </a:r>
            <a:r>
              <a:rPr lang="en-US" err="1"/>
              <a:t>ponudi</a:t>
            </a:r>
            <a:r>
              <a:rPr lang="en-US" dirty="0"/>
              <a:t> </a:t>
            </a:r>
            <a:r>
              <a:rPr lang="en-US" err="1"/>
              <a:t>možnost</a:t>
            </a:r>
            <a:r>
              <a:rPr lang="en-US" dirty="0"/>
              <a:t>, da </a:t>
            </a:r>
            <a:r>
              <a:rPr lang="en-US" err="1"/>
              <a:t>si</a:t>
            </a:r>
            <a:r>
              <a:rPr lang="en-US" dirty="0"/>
              <a:t> </a:t>
            </a:r>
            <a:r>
              <a:rPr lang="en-US" err="1"/>
              <a:t>prenesete</a:t>
            </a:r>
            <a:r>
              <a:rPr lang="en-US" dirty="0"/>
              <a:t> </a:t>
            </a:r>
            <a:r>
              <a:rPr lang="en-US" err="1"/>
              <a:t>potrdilo</a:t>
            </a:r>
            <a:r>
              <a:rPr lang="en-US" dirty="0"/>
              <a:t> v </a:t>
            </a:r>
            <a:r>
              <a:rPr lang="en-US" err="1"/>
              <a:t>obliki</a:t>
            </a:r>
            <a:r>
              <a:rPr lang="en-US" dirty="0"/>
              <a:t> PDF </a:t>
            </a:r>
            <a:r>
              <a:rPr lang="en-US" err="1"/>
              <a:t>dokumenta</a:t>
            </a:r>
            <a:r>
              <a:rPr lang="en-US" dirty="0"/>
              <a:t> </a:t>
            </a:r>
            <a:r>
              <a:rPr lang="en-US" err="1"/>
              <a:t>ali</a:t>
            </a:r>
            <a:r>
              <a:rPr lang="en-US" dirty="0"/>
              <a:t> </a:t>
            </a:r>
            <a:r>
              <a:rPr lang="en-US" err="1"/>
              <a:t>prejmete</a:t>
            </a:r>
            <a:r>
              <a:rPr lang="en-US" dirty="0"/>
              <a:t> </a:t>
            </a:r>
            <a:r>
              <a:rPr lang="en-US" err="1"/>
              <a:t>kopijo</a:t>
            </a:r>
            <a:r>
              <a:rPr lang="en-US" dirty="0"/>
              <a:t> po e-</a:t>
            </a:r>
            <a:r>
              <a:rPr lang="en-US" err="1"/>
              <a:t>pošti</a:t>
            </a:r>
            <a:r>
              <a:rPr lang="en-US" dirty="0"/>
              <a:t>.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n-US" err="1"/>
              <a:t>Kliknite</a:t>
            </a:r>
            <a:r>
              <a:rPr lang="en-US" dirty="0"/>
              <a:t> </a:t>
            </a:r>
            <a:r>
              <a:rPr lang="en-US" err="1"/>
              <a:t>gumb</a:t>
            </a:r>
            <a:r>
              <a:rPr lang="en-US" dirty="0"/>
              <a:t> “</a:t>
            </a:r>
            <a:r>
              <a:rPr lang="en-US" err="1"/>
              <a:t>Prenos</a:t>
            </a:r>
            <a:r>
              <a:rPr lang="en-US" dirty="0"/>
              <a:t> </a:t>
            </a:r>
            <a:r>
              <a:rPr lang="en-US" err="1"/>
              <a:t>potrdila</a:t>
            </a:r>
            <a:r>
              <a:rPr lang="en-US" dirty="0"/>
              <a:t>” in </a:t>
            </a:r>
            <a:r>
              <a:rPr lang="en-US" err="1"/>
              <a:t>shranite</a:t>
            </a:r>
            <a:r>
              <a:rPr lang="en-US" dirty="0"/>
              <a:t> </a:t>
            </a:r>
            <a:r>
              <a:rPr lang="en-US" err="1"/>
              <a:t>datoteko</a:t>
            </a:r>
            <a:r>
              <a:rPr lang="en-US" dirty="0"/>
              <a:t> v </a:t>
            </a:r>
            <a:r>
              <a:rPr lang="en-US" err="1"/>
              <a:t>svoj</a:t>
            </a:r>
            <a:r>
              <a:rPr lang="en-US" dirty="0"/>
              <a:t> </a:t>
            </a:r>
            <a:r>
              <a:rPr lang="en-US" err="1"/>
              <a:t>računalnik</a:t>
            </a:r>
            <a:r>
              <a:rPr lang="en-US" dirty="0"/>
              <a:t> </a:t>
            </a:r>
            <a:r>
              <a:rPr lang="en-US" err="1"/>
              <a:t>ali</a:t>
            </a:r>
            <a:r>
              <a:rPr lang="en-US" dirty="0"/>
              <a:t> </a:t>
            </a:r>
            <a:r>
              <a:rPr lang="en-US" err="1"/>
              <a:t>mobilno</a:t>
            </a:r>
            <a:r>
              <a:rPr lang="en-US" dirty="0"/>
              <a:t> </a:t>
            </a:r>
            <a:r>
              <a:rPr lang="en-US" err="1"/>
              <a:t>napravo</a:t>
            </a:r>
            <a:r>
              <a:rPr lang="en-US" dirty="0"/>
              <a:t>.  </a:t>
            </a:r>
          </a:p>
          <a:p>
            <a:pPr marL="518160" lvl="1" indent="0">
              <a:buSzPct val="100000"/>
              <a:buNone/>
            </a:pPr>
            <a:r>
              <a:rPr lang="en-US" b="1" dirty="0" err="1"/>
              <a:t>Potrdilo</a:t>
            </a:r>
            <a:r>
              <a:rPr lang="en-US" b="1" dirty="0"/>
              <a:t> </a:t>
            </a:r>
            <a:r>
              <a:rPr lang="en-US" b="1" dirty="0" err="1"/>
              <a:t>prek</a:t>
            </a:r>
            <a:r>
              <a:rPr lang="en-US" b="1" dirty="0"/>
              <a:t> e-</a:t>
            </a:r>
            <a:r>
              <a:rPr lang="en-US" b="1" dirty="0" err="1"/>
              <a:t>pošte</a:t>
            </a:r>
            <a:r>
              <a:rPr lang="en-US" b="1" dirty="0"/>
              <a:t>:</a:t>
            </a:r>
            <a:endParaRPr lang="en-US"/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n-US" dirty="0" err="1"/>
              <a:t>Večina</a:t>
            </a:r>
            <a:r>
              <a:rPr lang="en-US" dirty="0"/>
              <a:t> </a:t>
            </a:r>
            <a:r>
              <a:rPr lang="en-US" dirty="0" err="1"/>
              <a:t>davčnih</a:t>
            </a:r>
            <a:r>
              <a:rPr lang="en-US" dirty="0"/>
              <a:t> </a:t>
            </a:r>
            <a:r>
              <a:rPr lang="en-US" dirty="0" err="1"/>
              <a:t>portalov</a:t>
            </a:r>
            <a:r>
              <a:rPr lang="en-US" dirty="0"/>
              <a:t> </a:t>
            </a:r>
            <a:r>
              <a:rPr lang="en-US" dirty="0" err="1"/>
              <a:t>samodejno</a:t>
            </a:r>
            <a:r>
              <a:rPr lang="en-US" dirty="0"/>
              <a:t> </a:t>
            </a:r>
            <a:r>
              <a:rPr lang="en-US" dirty="0" err="1"/>
              <a:t>pošlje</a:t>
            </a:r>
            <a:r>
              <a:rPr lang="en-US" dirty="0"/>
              <a:t> </a:t>
            </a:r>
            <a:r>
              <a:rPr lang="en-US" dirty="0" err="1"/>
              <a:t>potrditveno</a:t>
            </a:r>
            <a:r>
              <a:rPr lang="en-US" dirty="0"/>
              <a:t> e-</a:t>
            </a:r>
            <a:r>
              <a:rPr lang="en-US" dirty="0" err="1"/>
              <a:t>poštno</a:t>
            </a:r>
            <a:r>
              <a:rPr lang="en-US" dirty="0"/>
              <a:t> </a:t>
            </a:r>
            <a:r>
              <a:rPr lang="en-US" dirty="0" err="1"/>
              <a:t>sporočilo</a:t>
            </a:r>
            <a:r>
              <a:rPr lang="en-US" dirty="0"/>
              <a:t> z </a:t>
            </a:r>
            <a:r>
              <a:rPr lang="en-US" dirty="0" err="1"/>
              <a:t>digitalno</a:t>
            </a:r>
            <a:r>
              <a:rPr lang="en-US" dirty="0"/>
              <a:t> </a:t>
            </a:r>
            <a:r>
              <a:rPr lang="en-US" dirty="0" err="1"/>
              <a:t>kopijo</a:t>
            </a:r>
            <a:r>
              <a:rPr lang="en-US" dirty="0"/>
              <a:t> </a:t>
            </a:r>
            <a:r>
              <a:rPr lang="en-US" dirty="0" err="1"/>
              <a:t>potrdila</a:t>
            </a:r>
            <a:r>
              <a:rPr lang="en-US" dirty="0"/>
              <a:t>. Ne </a:t>
            </a:r>
            <a:r>
              <a:rPr lang="en-US" dirty="0" err="1"/>
              <a:t>pozabite</a:t>
            </a:r>
            <a:r>
              <a:rPr lang="en-US" dirty="0"/>
              <a:t> ga </a:t>
            </a:r>
            <a:r>
              <a:rPr lang="en-US" dirty="0" err="1"/>
              <a:t>poiskati</a:t>
            </a:r>
            <a:r>
              <a:rPr lang="en-US" dirty="0"/>
              <a:t> v </a:t>
            </a:r>
            <a:r>
              <a:rPr lang="en-US" dirty="0" err="1"/>
              <a:t>svojem</a:t>
            </a:r>
            <a:r>
              <a:rPr lang="en-US" dirty="0"/>
              <a:t> </a:t>
            </a:r>
            <a:r>
              <a:rPr lang="en-US" dirty="0" err="1"/>
              <a:t>nabiralniku</a:t>
            </a:r>
            <a:r>
              <a:rPr lang="en-US" dirty="0"/>
              <a:t> in </a:t>
            </a:r>
            <a:r>
              <a:rPr lang="en-US" dirty="0" err="1"/>
              <a:t>shraniti</a:t>
            </a:r>
            <a:r>
              <a:rPr lang="en-US" dirty="0"/>
              <a:t> za </a:t>
            </a:r>
            <a:r>
              <a:rPr lang="en-US" dirty="0" err="1"/>
              <a:t>svojo</a:t>
            </a:r>
            <a:r>
              <a:rPr lang="en-US" dirty="0"/>
              <a:t> </a:t>
            </a:r>
            <a:r>
              <a:rPr lang="en-US" dirty="0" err="1"/>
              <a:t>evidenco</a:t>
            </a:r>
            <a:r>
              <a:rPr lang="en-US" dirty="0"/>
              <a:t>.</a:t>
            </a:r>
          </a:p>
          <a:p>
            <a:endParaRPr lang="el-GR" dirty="0"/>
          </a:p>
        </p:txBody>
      </p:sp>
      <p:sp>
        <p:nvSpPr>
          <p:cNvPr id="4" name="Google Shape;173;p8">
            <a:extLst>
              <a:ext uri="{FF2B5EF4-FFF2-40B4-BE49-F238E27FC236}">
                <a16:creationId xmlns:a16="http://schemas.microsoft.com/office/drawing/2014/main" id="{451157AC-B2EA-42F6-AF1D-BEB90C9D7B62}"/>
              </a:ext>
            </a:extLst>
          </p:cNvPr>
          <p:cNvSpPr txBox="1"/>
          <p:nvPr/>
        </p:nvSpPr>
        <p:spPr>
          <a:xfrm>
            <a:off x="9731748" y="6305665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</a:t>
            </a:r>
            <a:r>
              <a:rPr lang="en-US" sz="1000" u="sng" dirty="0">
                <a:solidFill>
                  <a:schemeClr val="dk1"/>
                </a:solidFill>
              </a:rPr>
              <a:t>: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u="sng" dirty="0">
                <a:solidFill>
                  <a:schemeClr val="dk1"/>
                </a:solidFill>
              </a:rPr>
              <a:t>S</a:t>
            </a:r>
            <a:r>
              <a:rPr lang="ro-RO" sz="10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toryset</a:t>
            </a:r>
            <a:r>
              <a:rPr lang="ro-RO" sz="1000" u="sng" dirty="0">
                <a:solidFill>
                  <a:schemeClr val="dk1"/>
                </a:solidFill>
              </a:rPr>
              <a:t>,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sym typeface="Calibri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pic>
        <p:nvPicPr>
          <p:cNvPr id="9218" name="Picture 2" descr="E-wallet concept illustration">
            <a:extLst>
              <a:ext uri="{FF2B5EF4-FFF2-40B4-BE49-F238E27FC236}">
                <a16:creationId xmlns:a16="http://schemas.microsoft.com/office/drawing/2014/main" id="{76F7D6BA-97C4-4BA8-91D5-9FB8BD740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896" y="1991735"/>
            <a:ext cx="3058104" cy="305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93;p10">
            <a:extLst>
              <a:ext uri="{FF2B5EF4-FFF2-40B4-BE49-F238E27FC236}">
                <a16:creationId xmlns:a16="http://schemas.microsoft.com/office/drawing/2014/main" id="{CD3630A4-FE4F-CC80-CAF6-7B98A7C9963F}"/>
              </a:ext>
            </a:extLst>
          </p:cNvPr>
          <p:cNvSpPr/>
          <p:nvPr/>
        </p:nvSpPr>
        <p:spPr>
          <a:xfrm>
            <a:off x="8305799" y="0"/>
            <a:ext cx="3889985" cy="3968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lnSpc>
                <a:spcPct val="90000"/>
              </a:lnSpc>
              <a:buSzPts val="1800"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1C2E78"/>
                </a:solidFill>
              </a:rPr>
              <a:t>Varno </a:t>
            </a:r>
            <a:r>
              <a:rPr lang="en-US" sz="1800" dirty="0" err="1">
                <a:solidFill>
                  <a:srgbClr val="1C2E78"/>
                </a:solidFill>
              </a:rPr>
              <a:t>izvajanje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spletnih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transakcij</a:t>
            </a:r>
            <a:endParaRPr lang="en-US"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6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FE0E11-2816-3BAF-4278-DCD5155A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Bodimo</a:t>
            </a:r>
            <a:r>
              <a:rPr lang="en-US" dirty="0"/>
              <a:t> </a:t>
            </a:r>
            <a:r>
              <a:rPr lang="en-US" dirty="0" err="1"/>
              <a:t>pozorni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goljufije</a:t>
            </a:r>
            <a:r>
              <a:rPr lang="en-US" dirty="0"/>
              <a:t> in </a:t>
            </a:r>
            <a:r>
              <a:rPr lang="en-US" dirty="0" err="1"/>
              <a:t>napake</a:t>
            </a:r>
            <a:endParaRPr lang="el-GR" dirty="0" err="1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59CBB35-2A5E-A2A8-C900-C1D591F5F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Prepozna</a:t>
            </a:r>
            <a:r>
              <a:rPr lang="sl-SI" dirty="0">
                <a:solidFill>
                  <a:schemeClr val="tx1"/>
                </a:solidFill>
              </a:rPr>
              <a:t>vanje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napak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plačilu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334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Prepozna</a:t>
            </a:r>
            <a:r>
              <a:rPr lang="sl-SI" dirty="0">
                <a:solidFill>
                  <a:schemeClr val="tx1"/>
                </a:solidFill>
              </a:rPr>
              <a:t>vanje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goljufiv</a:t>
            </a:r>
            <a:r>
              <a:rPr lang="sl-SI" dirty="0">
                <a:solidFill>
                  <a:schemeClr val="tx1"/>
                </a:solidFill>
              </a:rPr>
              <a:t>ega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delovanj</a:t>
            </a:r>
            <a:r>
              <a:rPr lang="sl-SI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  <a:p>
            <a:pPr marL="533400" indent="-4572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Zaščit</a:t>
            </a:r>
            <a:r>
              <a:rPr lang="sl-SI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podatk</a:t>
            </a:r>
            <a:r>
              <a:rPr lang="sl-SI" dirty="0">
                <a:solidFill>
                  <a:schemeClr val="tx1"/>
                </a:solidFill>
              </a:rPr>
              <a:t>ov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533400" indent="-457200">
              <a:buFont typeface="+mj-lt"/>
              <a:buAutoNum type="arabicPeriod"/>
            </a:pPr>
            <a:r>
              <a:rPr lang="sl-SI" dirty="0">
                <a:solidFill>
                  <a:schemeClr val="tx1"/>
                </a:solidFill>
              </a:rPr>
              <a:t>Ukrepanje v primeru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nevšečnost</a:t>
            </a:r>
            <a:r>
              <a:rPr lang="sl-SI" dirty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sp>
        <p:nvSpPr>
          <p:cNvPr id="6" name="Google Shape;193;p10">
            <a:extLst>
              <a:ext uri="{FF2B5EF4-FFF2-40B4-BE49-F238E27FC236}">
                <a16:creationId xmlns:a16="http://schemas.microsoft.com/office/drawing/2014/main" id="{F3CDFA11-0E6A-6B13-AFF4-6CF5830A8FFB}"/>
              </a:ext>
            </a:extLst>
          </p:cNvPr>
          <p:cNvSpPr/>
          <p:nvPr/>
        </p:nvSpPr>
        <p:spPr>
          <a:xfrm>
            <a:off x="8305799" y="0"/>
            <a:ext cx="3889985" cy="3968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lnSpc>
                <a:spcPct val="90000"/>
              </a:lnSpc>
              <a:buSzPts val="1800"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1C2E78"/>
                </a:solidFill>
              </a:rPr>
              <a:t>Varno </a:t>
            </a:r>
            <a:r>
              <a:rPr lang="en-US" sz="1800" dirty="0" err="1">
                <a:solidFill>
                  <a:srgbClr val="1C2E78"/>
                </a:solidFill>
              </a:rPr>
              <a:t>izvajanje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spletnih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transakcij</a:t>
            </a:r>
            <a:endParaRPr lang="en-US"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95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E97D8-9DF7-A571-8885-BA7126A4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dirty="0" err="1"/>
              <a:t>Prepoznavanje</a:t>
            </a:r>
            <a:r>
              <a:rPr lang="en-US" dirty="0"/>
              <a:t> </a:t>
            </a:r>
            <a:r>
              <a:rPr lang="en-US" dirty="0" err="1"/>
              <a:t>napak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plačilu</a:t>
            </a:r>
            <a:endParaRPr lang="el-GR" dirty="0" err="1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650E48B-70B7-909B-CF11-DA185620F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3" y="2330868"/>
            <a:ext cx="9098547" cy="394132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 err="1">
                <a:solidFill>
                  <a:schemeClr val="tx1"/>
                </a:solidFill>
              </a:rPr>
              <a:t>Dvojno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zaračunavanje</a:t>
            </a:r>
            <a:r>
              <a:rPr lang="en-US" dirty="0">
                <a:solidFill>
                  <a:schemeClr val="tx1"/>
                </a:solidFill>
              </a:rPr>
              <a:t>: V </a:t>
            </a:r>
            <a:r>
              <a:rPr lang="en-US" dirty="0" err="1">
                <a:solidFill>
                  <a:schemeClr val="tx1"/>
                </a:solidFill>
              </a:rPr>
              <a:t>zgodovini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plačil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preverite</a:t>
            </a:r>
            <a:r>
              <a:rPr lang="en-US" dirty="0">
                <a:solidFill>
                  <a:schemeClr val="tx1"/>
                </a:solidFill>
              </a:rPr>
              <a:t>, da </a:t>
            </a:r>
            <a:r>
              <a:rPr lang="en-US" dirty="0" err="1">
                <a:solidFill>
                  <a:schemeClr val="tx1"/>
                </a:solidFill>
              </a:rPr>
              <a:t>transakcija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izvedena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dvakrat</a:t>
            </a:r>
            <a:r>
              <a:rPr lang="en-US" dirty="0">
                <a:solidFill>
                  <a:schemeClr val="tx1"/>
                </a:solidFill>
              </a:rPr>
              <a:t>.  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 err="1">
                <a:solidFill>
                  <a:schemeClr val="tx1"/>
                </a:solidFill>
              </a:rPr>
              <a:t>Nepravilen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znesek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Prepričajte</a:t>
            </a:r>
            <a:r>
              <a:rPr lang="en-US" dirty="0">
                <a:solidFill>
                  <a:schemeClr val="tx1"/>
                </a:solidFill>
              </a:rPr>
              <a:t> se, da se </a:t>
            </a:r>
            <a:r>
              <a:rPr lang="en-US" dirty="0" err="1">
                <a:solidFill>
                  <a:schemeClr val="tx1"/>
                </a:solidFill>
              </a:rPr>
              <a:t>zaračunani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znesek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ujema</a:t>
            </a:r>
            <a:r>
              <a:rPr lang="en-US" dirty="0">
                <a:solidFill>
                  <a:schemeClr val="tx1"/>
                </a:solidFill>
              </a:rPr>
              <a:t> z </a:t>
            </a:r>
            <a:r>
              <a:rPr lang="en-US" dirty="0" err="1">
                <a:solidFill>
                  <a:schemeClr val="tx1"/>
                </a:solidFill>
              </a:rPr>
              <a:t>vašo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dejansko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porabo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 err="1">
                <a:solidFill>
                  <a:schemeClr val="tx1"/>
                </a:solidFill>
              </a:rPr>
              <a:t>Neuspešna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dirty="0" err="1">
                <a:solidFill>
                  <a:schemeClr val="tx1"/>
                </a:solidFill>
              </a:rPr>
              <a:t>transakcija</a:t>
            </a:r>
            <a:r>
              <a:rPr lang="en-US" dirty="0">
                <a:solidFill>
                  <a:schemeClr val="tx1"/>
                </a:solidFill>
              </a:rPr>
              <a:t>: </a:t>
            </a:r>
            <a:r>
              <a:rPr lang="en-US" dirty="0" err="1">
                <a:solidFill>
                  <a:schemeClr val="tx1"/>
                </a:solidFill>
              </a:rPr>
              <a:t>Če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plačilo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uspelo</a:t>
            </a:r>
            <a:r>
              <a:rPr lang="en-US" dirty="0">
                <a:solidFill>
                  <a:schemeClr val="tx1"/>
                </a:solidFill>
              </a:rPr>
              <a:t>, se </a:t>
            </a:r>
            <a:r>
              <a:rPr lang="en-US" dirty="0" err="1">
                <a:solidFill>
                  <a:schemeClr val="tx1"/>
                </a:solidFill>
              </a:rPr>
              <a:t>najprej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prepričajte</a:t>
            </a:r>
            <a:r>
              <a:rPr lang="en-US" dirty="0">
                <a:solidFill>
                  <a:schemeClr val="tx1"/>
                </a:solidFill>
              </a:rPr>
              <a:t>, da </a:t>
            </a:r>
            <a:r>
              <a:rPr lang="en-US" dirty="0" err="1">
                <a:solidFill>
                  <a:schemeClr val="tx1"/>
                </a:solidFill>
              </a:rPr>
              <a:t>znesek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odbit</a:t>
            </a:r>
            <a:r>
              <a:rPr lang="en-US" dirty="0">
                <a:solidFill>
                  <a:schemeClr val="tx1"/>
                </a:solidFill>
              </a:rPr>
              <a:t> z </a:t>
            </a:r>
            <a:r>
              <a:rPr lang="en-US" dirty="0" err="1">
                <a:solidFill>
                  <a:schemeClr val="tx1"/>
                </a:solidFill>
              </a:rPr>
              <a:t>vašega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računa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šele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poskusite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plačilo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ponovno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izvesti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marL="7620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Google Shape;193;p10">
            <a:extLst>
              <a:ext uri="{FF2B5EF4-FFF2-40B4-BE49-F238E27FC236}">
                <a16:creationId xmlns:a16="http://schemas.microsoft.com/office/drawing/2014/main" id="{4F6F8438-E714-6A98-236D-35B0407FE304}"/>
              </a:ext>
            </a:extLst>
          </p:cNvPr>
          <p:cNvSpPr/>
          <p:nvPr/>
        </p:nvSpPr>
        <p:spPr>
          <a:xfrm>
            <a:off x="8305799" y="0"/>
            <a:ext cx="3889985" cy="3968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lnSpc>
                <a:spcPct val="90000"/>
              </a:lnSpc>
              <a:buSzPts val="1800"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1C2E78"/>
                </a:solidFill>
              </a:rPr>
              <a:t>Varno </a:t>
            </a:r>
            <a:r>
              <a:rPr lang="en-US" sz="1800" dirty="0" err="1">
                <a:solidFill>
                  <a:srgbClr val="1C2E78"/>
                </a:solidFill>
              </a:rPr>
              <a:t>izvajanje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spletnih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transakcij</a:t>
            </a:r>
            <a:endParaRPr lang="en-US"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108F9C-DCDD-B63D-05E8-1CE11A5C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dirty="0" err="1"/>
              <a:t>Prepoznavanje</a:t>
            </a:r>
            <a:r>
              <a:rPr lang="en-US" dirty="0"/>
              <a:t> </a:t>
            </a:r>
            <a:r>
              <a:rPr lang="en-US" dirty="0" err="1"/>
              <a:t>goljufivega</a:t>
            </a:r>
            <a:r>
              <a:rPr lang="en-US" dirty="0"/>
              <a:t> </a:t>
            </a:r>
            <a:r>
              <a:rPr lang="en-US" dirty="0" err="1"/>
              <a:t>delovanja</a:t>
            </a:r>
            <a:endParaRPr lang="el-GR" dirty="0" err="1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889114A-8DF9-0D30-AFFD-8FAD35812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8" y="2330868"/>
            <a:ext cx="8611042" cy="394132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err="1"/>
              <a:t>Nepooblaščene</a:t>
            </a:r>
            <a:r>
              <a:rPr lang="en-US" b="1" dirty="0"/>
              <a:t> </a:t>
            </a:r>
            <a:r>
              <a:rPr lang="en-US" b="1" dirty="0" err="1"/>
              <a:t>transakcije</a:t>
            </a:r>
            <a:r>
              <a:rPr lang="en-US" b="1" dirty="0"/>
              <a:t>: </a:t>
            </a:r>
            <a:r>
              <a:rPr lang="en-US" dirty="0" err="1"/>
              <a:t>Redno</a:t>
            </a:r>
            <a:r>
              <a:rPr lang="en-US" dirty="0"/>
              <a:t> </a:t>
            </a:r>
            <a:r>
              <a:rPr lang="en-US" dirty="0" err="1"/>
              <a:t>pregledujte</a:t>
            </a:r>
            <a:r>
              <a:rPr lang="en-US" dirty="0"/>
              <a:t> </a:t>
            </a:r>
            <a:r>
              <a:rPr lang="en-US" dirty="0" err="1"/>
              <a:t>izpiske</a:t>
            </a:r>
            <a:r>
              <a:rPr lang="en-US" dirty="0"/>
              <a:t> in </a:t>
            </a:r>
            <a:r>
              <a:rPr lang="en-US" dirty="0" err="1"/>
              <a:t>bodite</a:t>
            </a:r>
            <a:r>
              <a:rPr lang="en-US" dirty="0"/>
              <a:t> </a:t>
            </a:r>
            <a:r>
              <a:rPr lang="en-US" dirty="0" err="1"/>
              <a:t>pozorni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morebitne</a:t>
            </a:r>
            <a:r>
              <a:rPr lang="en-US" dirty="0"/>
              <a:t> </a:t>
            </a:r>
            <a:r>
              <a:rPr lang="en-US" dirty="0" err="1"/>
              <a:t>naznane</a:t>
            </a:r>
            <a:r>
              <a:rPr lang="en-US" dirty="0"/>
              <a:t> </a:t>
            </a:r>
            <a:r>
              <a:rPr lang="en-US" dirty="0" err="1"/>
              <a:t>stroške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</a:pPr>
            <a:r>
              <a:rPr lang="en-US" b="1" dirty="0" err="1"/>
              <a:t>Prevare</a:t>
            </a:r>
            <a:r>
              <a:rPr lang="en-US" b="1" dirty="0"/>
              <a:t> z </a:t>
            </a:r>
            <a:r>
              <a:rPr lang="en-US" b="1" dirty="0" err="1"/>
              <a:t>ribarjenjem</a:t>
            </a:r>
            <a:r>
              <a:rPr lang="en-US" b="1" dirty="0"/>
              <a:t>: </a:t>
            </a:r>
            <a:r>
              <a:rPr lang="en-US" dirty="0"/>
              <a:t>Ne </a:t>
            </a:r>
            <a:r>
              <a:rPr lang="en-US" dirty="0" err="1"/>
              <a:t>klikajte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sumljiva</a:t>
            </a:r>
            <a:r>
              <a:rPr lang="en-US" dirty="0"/>
              <a:t> e-</a:t>
            </a:r>
            <a:r>
              <a:rPr lang="en-US" dirty="0" err="1"/>
              <a:t>poštna</a:t>
            </a:r>
            <a:r>
              <a:rPr lang="en-US" dirty="0"/>
              <a:t> </a:t>
            </a:r>
            <a:r>
              <a:rPr lang="en-US" dirty="0" err="1"/>
              <a:t>sporočila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povezave</a:t>
            </a:r>
            <a:r>
              <a:rPr lang="en-US" dirty="0"/>
              <a:t>, ki </a:t>
            </a:r>
            <a:r>
              <a:rPr lang="en-US" dirty="0" err="1"/>
              <a:t>dajejo</a:t>
            </a:r>
            <a:r>
              <a:rPr lang="en-US" dirty="0"/>
              <a:t> </a:t>
            </a:r>
            <a:r>
              <a:rPr lang="en-US" dirty="0" err="1"/>
              <a:t>vtis</a:t>
            </a:r>
            <a:r>
              <a:rPr lang="en-US" dirty="0"/>
              <a:t>, da 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pošiljajo</a:t>
            </a:r>
            <a:r>
              <a:rPr lang="en-US" dirty="0"/>
              <a:t> </a:t>
            </a:r>
            <a:r>
              <a:rPr lang="en-US" dirty="0" err="1"/>
              <a:t>javne</a:t>
            </a:r>
            <a:r>
              <a:rPr lang="en-US" dirty="0"/>
              <a:t> </a:t>
            </a:r>
            <a:r>
              <a:rPr lang="en-US" dirty="0" err="1"/>
              <a:t>službe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</a:pPr>
            <a:r>
              <a:rPr lang="en-US" b="1" dirty="0" err="1"/>
              <a:t>Lažna</a:t>
            </a:r>
            <a:r>
              <a:rPr lang="en-US" b="1" dirty="0"/>
              <a:t> </a:t>
            </a:r>
            <a:r>
              <a:rPr lang="en-US" b="1" dirty="0" err="1"/>
              <a:t>spletna</a:t>
            </a:r>
            <a:r>
              <a:rPr lang="en-US" b="1" dirty="0"/>
              <a:t> </a:t>
            </a:r>
            <a:r>
              <a:rPr lang="en-US" b="1" dirty="0" err="1"/>
              <a:t>mesta</a:t>
            </a:r>
            <a:r>
              <a:rPr lang="en-US" b="1" dirty="0"/>
              <a:t>: </a:t>
            </a:r>
            <a:r>
              <a:rPr lang="en-US" dirty="0"/>
              <a:t>Za </a:t>
            </a:r>
            <a:r>
              <a:rPr lang="en-US" dirty="0" err="1"/>
              <a:t>izvajanje</a:t>
            </a:r>
            <a:r>
              <a:rPr lang="en-US" dirty="0"/>
              <a:t> </a:t>
            </a:r>
            <a:r>
              <a:rPr lang="en-US" dirty="0" err="1"/>
              <a:t>plačil</a:t>
            </a:r>
            <a:r>
              <a:rPr lang="en-US" dirty="0"/>
              <a:t> </a:t>
            </a:r>
            <a:r>
              <a:rPr lang="en-US" dirty="0" err="1"/>
              <a:t>vedno</a:t>
            </a:r>
            <a:r>
              <a:rPr lang="en-US" dirty="0"/>
              <a:t> </a:t>
            </a:r>
            <a:r>
              <a:rPr lang="en-US" dirty="0" err="1"/>
              <a:t>uporabljajte</a:t>
            </a:r>
            <a:r>
              <a:rPr lang="en-US" dirty="0"/>
              <a:t> </a:t>
            </a:r>
            <a:r>
              <a:rPr lang="en-US" dirty="0" err="1"/>
              <a:t>uradno</a:t>
            </a:r>
            <a:r>
              <a:rPr lang="en-US" dirty="0"/>
              <a:t> </a:t>
            </a:r>
            <a:r>
              <a:rPr lang="en-US" dirty="0" err="1"/>
              <a:t>spletno</a:t>
            </a:r>
            <a:r>
              <a:rPr lang="en-US" dirty="0"/>
              <a:t> mesto 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aplikacijo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l-GR" dirty="0"/>
          </a:p>
        </p:txBody>
      </p:sp>
      <p:sp>
        <p:nvSpPr>
          <p:cNvPr id="6" name="Google Shape;193;p10">
            <a:extLst>
              <a:ext uri="{FF2B5EF4-FFF2-40B4-BE49-F238E27FC236}">
                <a16:creationId xmlns:a16="http://schemas.microsoft.com/office/drawing/2014/main" id="{68EB2E4E-ED8D-3537-6D48-AD29947D74C0}"/>
              </a:ext>
            </a:extLst>
          </p:cNvPr>
          <p:cNvSpPr/>
          <p:nvPr/>
        </p:nvSpPr>
        <p:spPr>
          <a:xfrm>
            <a:off x="8305799" y="0"/>
            <a:ext cx="3889985" cy="3968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lnSpc>
                <a:spcPct val="90000"/>
              </a:lnSpc>
              <a:buSzPts val="1800"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1C2E78"/>
                </a:solidFill>
              </a:rPr>
              <a:t>Varno </a:t>
            </a:r>
            <a:r>
              <a:rPr lang="en-US" sz="1800" dirty="0" err="1">
                <a:solidFill>
                  <a:srgbClr val="1C2E78"/>
                </a:solidFill>
              </a:rPr>
              <a:t>izvajanje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spletnih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transakcij</a:t>
            </a:r>
            <a:endParaRPr lang="en-US"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91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656CE2-AE81-7267-95CA-5928E319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Zaščita</a:t>
            </a:r>
            <a:r>
              <a:rPr lang="en-US" dirty="0"/>
              <a:t> </a:t>
            </a:r>
            <a:r>
              <a:rPr lang="en-US" dirty="0" err="1"/>
              <a:t>podatkov</a:t>
            </a:r>
            <a:endParaRPr lang="el-GR" dirty="0" err="1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9742D39-9CCC-1215-981C-EAF887EDF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3" y="2330868"/>
            <a:ext cx="7968247" cy="394132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err="1"/>
              <a:t>Omogočite</a:t>
            </a:r>
            <a:r>
              <a:rPr lang="en-US" b="1" dirty="0"/>
              <a:t> </a:t>
            </a:r>
            <a:r>
              <a:rPr lang="en-US" b="1" dirty="0" err="1"/>
              <a:t>opozorila</a:t>
            </a:r>
            <a:r>
              <a:rPr lang="en-US" b="1" dirty="0"/>
              <a:t>: </a:t>
            </a:r>
            <a:r>
              <a:rPr lang="en-US" dirty="0" err="1"/>
              <a:t>Nastavite</a:t>
            </a:r>
            <a:r>
              <a:rPr lang="en-US" dirty="0"/>
              <a:t> e-</a:t>
            </a:r>
            <a:r>
              <a:rPr lang="en-US" dirty="0" err="1"/>
              <a:t>poštna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 SMS </a:t>
            </a:r>
            <a:r>
              <a:rPr lang="en-US" dirty="0" err="1"/>
              <a:t>obvestila</a:t>
            </a:r>
            <a:r>
              <a:rPr lang="en-US" dirty="0"/>
              <a:t> o </a:t>
            </a:r>
            <a:r>
              <a:rPr lang="en-US" dirty="0" err="1"/>
              <a:t>transakcijah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</a:pPr>
            <a:r>
              <a:rPr lang="en-US" b="1" dirty="0" err="1"/>
              <a:t>Uporabljajte</a:t>
            </a:r>
            <a:r>
              <a:rPr lang="en-US" b="1" dirty="0"/>
              <a:t> </a:t>
            </a:r>
            <a:r>
              <a:rPr lang="en-US" b="1" dirty="0" err="1"/>
              <a:t>varne</a:t>
            </a:r>
            <a:r>
              <a:rPr lang="en-US" b="1" dirty="0"/>
              <a:t> </a:t>
            </a:r>
            <a:r>
              <a:rPr lang="en-US" b="1" dirty="0" err="1"/>
              <a:t>povezave</a:t>
            </a:r>
            <a:r>
              <a:rPr lang="en-US" b="1" dirty="0"/>
              <a:t>: </a:t>
            </a:r>
            <a:r>
              <a:rPr lang="en-US" dirty="0"/>
              <a:t>Ne </a:t>
            </a:r>
            <a:r>
              <a:rPr lang="en-US" dirty="0" err="1"/>
              <a:t>izvajajte</a:t>
            </a:r>
            <a:r>
              <a:rPr lang="en-US" dirty="0"/>
              <a:t> </a:t>
            </a:r>
            <a:r>
              <a:rPr lang="en-US" dirty="0" err="1"/>
              <a:t>plačil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brezžičnih</a:t>
            </a:r>
            <a:r>
              <a:rPr lang="en-US" dirty="0"/>
              <a:t> </a:t>
            </a:r>
            <a:r>
              <a:rPr lang="en-US" dirty="0" err="1"/>
              <a:t>omrežjih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</a:pPr>
            <a:r>
              <a:rPr lang="en-US" b="1" dirty="0" err="1"/>
              <a:t>Dvofaktorska</a:t>
            </a:r>
            <a:r>
              <a:rPr lang="en-US" b="1" dirty="0"/>
              <a:t> </a:t>
            </a:r>
            <a:r>
              <a:rPr lang="en-US" b="1" dirty="0" err="1"/>
              <a:t>avtentikacija</a:t>
            </a:r>
            <a:r>
              <a:rPr lang="en-US" b="1" dirty="0"/>
              <a:t>: </a:t>
            </a:r>
            <a:r>
              <a:rPr lang="en-US" dirty="0" err="1"/>
              <a:t>Dodatno</a:t>
            </a:r>
            <a:r>
              <a:rPr lang="en-US" dirty="0"/>
              <a:t> </a:t>
            </a:r>
            <a:r>
              <a:rPr lang="en-US" dirty="0" err="1"/>
              <a:t>povečajte</a:t>
            </a:r>
            <a:r>
              <a:rPr lang="en-US" dirty="0"/>
              <a:t> </a:t>
            </a:r>
            <a:r>
              <a:rPr lang="en-US" dirty="0" err="1"/>
              <a:t>varnost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, da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/>
              <a:t>geslu</a:t>
            </a:r>
            <a:r>
              <a:rPr lang="en-US" dirty="0"/>
              <a:t> </a:t>
            </a:r>
            <a:r>
              <a:rPr lang="en-US" dirty="0" err="1"/>
              <a:t>zahtevate</a:t>
            </a:r>
            <a:r>
              <a:rPr lang="en-US" dirty="0"/>
              <a:t>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kodo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</a:pPr>
            <a:endParaRPr lang="el-GR" dirty="0"/>
          </a:p>
        </p:txBody>
      </p:sp>
      <p:sp>
        <p:nvSpPr>
          <p:cNvPr id="6" name="Google Shape;193;p10">
            <a:extLst>
              <a:ext uri="{FF2B5EF4-FFF2-40B4-BE49-F238E27FC236}">
                <a16:creationId xmlns:a16="http://schemas.microsoft.com/office/drawing/2014/main" id="{1A22B57E-2374-72EB-2804-384C032E7AF4}"/>
              </a:ext>
            </a:extLst>
          </p:cNvPr>
          <p:cNvSpPr/>
          <p:nvPr/>
        </p:nvSpPr>
        <p:spPr>
          <a:xfrm>
            <a:off x="8305799" y="0"/>
            <a:ext cx="3889985" cy="3968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lnSpc>
                <a:spcPct val="90000"/>
              </a:lnSpc>
              <a:buSzPts val="1800"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1C2E78"/>
                </a:solidFill>
              </a:rPr>
              <a:t>Varno </a:t>
            </a:r>
            <a:r>
              <a:rPr lang="en-US" sz="1800" dirty="0" err="1">
                <a:solidFill>
                  <a:srgbClr val="1C2E78"/>
                </a:solidFill>
              </a:rPr>
              <a:t>izvajanje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spletnih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transakcij</a:t>
            </a:r>
            <a:endParaRPr lang="en-US"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32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 idx="4294967295"/>
          </p:nvPr>
        </p:nvSpPr>
        <p:spPr>
          <a:xfrm>
            <a:off x="949569" y="-424554"/>
            <a:ext cx="10292862" cy="189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5400"/>
              <a:buFont typeface="Calibri"/>
              <a:buNone/>
            </a:pPr>
            <a:r>
              <a:rPr lang="en-US" sz="5400" dirty="0"/>
              <a:t>Moduli</a:t>
            </a:r>
            <a:endParaRPr sz="5400" dirty="0">
              <a:solidFill>
                <a:srgbClr val="1C2E78"/>
              </a:solidFill>
            </a:endParaRPr>
          </a:p>
        </p:txBody>
      </p:sp>
      <p:grpSp>
        <p:nvGrpSpPr>
          <p:cNvPr id="107" name="Google Shape;107;p3"/>
          <p:cNvGrpSpPr/>
          <p:nvPr/>
        </p:nvGrpSpPr>
        <p:grpSpPr>
          <a:xfrm>
            <a:off x="869904" y="2179751"/>
            <a:ext cx="10600532" cy="4282870"/>
            <a:chOff x="-79665" y="8026"/>
            <a:chExt cx="10600532" cy="4282870"/>
          </a:xfrm>
        </p:grpSpPr>
        <p:sp>
          <p:nvSpPr>
            <p:cNvPr id="108" name="Google Shape;108;p3"/>
            <p:cNvSpPr/>
            <p:nvPr/>
          </p:nvSpPr>
          <p:spPr>
            <a:xfrm>
              <a:off x="0" y="8026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-79665" y="48584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2800"/>
              </a:pPr>
              <a:r>
                <a:rPr lang="en-US" sz="280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1. </a:t>
              </a:r>
              <a:r>
                <a:rPr lang="en-US" sz="2800" dirty="0" err="1">
                  <a:solidFill>
                    <a:schemeClr val="lt1"/>
                  </a:solidFill>
                </a:rPr>
                <a:t>Osnovne</a:t>
              </a:r>
              <a:r>
                <a:rPr lang="en-US" sz="2800" dirty="0">
                  <a:solidFill>
                    <a:schemeClr val="lt1"/>
                  </a:solidFill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</a:rPr>
                <a:t>veščine</a:t>
              </a:r>
              <a:r>
                <a:rPr lang="en-US" sz="2800" dirty="0">
                  <a:solidFill>
                    <a:schemeClr val="lt1"/>
                  </a:solidFill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</a:rPr>
                <a:t>digitalne</a:t>
              </a:r>
              <a:r>
                <a:rPr lang="en-US" sz="2800" dirty="0">
                  <a:solidFill>
                    <a:schemeClr val="lt1"/>
                  </a:solidFill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</a:rPr>
                <a:t>pismenosti</a:t>
              </a:r>
              <a:r>
                <a:rPr lang="en-US" sz="280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8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0" y="717655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34338" y="751993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2800"/>
              </a:pPr>
              <a:r>
                <a:rPr lang="en-US" sz="2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lang="en-US" sz="2800" dirty="0" err="1">
                  <a:solidFill>
                    <a:schemeClr val="lt1"/>
                  </a:solidFill>
                </a:rPr>
                <a:t>Varnost</a:t>
              </a:r>
              <a:r>
                <a:rPr lang="en-US" sz="2800" dirty="0">
                  <a:solidFill>
                    <a:schemeClr val="lt1"/>
                  </a:solidFill>
                </a:rPr>
                <a:t> in </a:t>
              </a:r>
              <a:r>
                <a:rPr lang="en-US" sz="2800" dirty="0" err="1">
                  <a:solidFill>
                    <a:schemeClr val="lt1"/>
                  </a:solidFill>
                </a:rPr>
                <a:t>preventiva</a:t>
              </a:r>
              <a:endParaRPr sz="2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0" y="1435113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34338" y="1469451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2800"/>
              </a:pPr>
              <a:r>
                <a:rPr lang="en-US" sz="2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r>
                <a:rPr lang="en-US" sz="2800" dirty="0" err="1">
                  <a:solidFill>
                    <a:srgbClr val="FFFFFF"/>
                  </a:solidFill>
                </a:rPr>
                <a:t>Upravljanje</a:t>
              </a:r>
              <a:r>
                <a:rPr lang="en-US" sz="2800" dirty="0">
                  <a:solidFill>
                    <a:srgbClr val="FFFFFF"/>
                  </a:solidFill>
                </a:rPr>
                <a:t> </a:t>
              </a:r>
              <a:r>
                <a:rPr lang="en-US" sz="2800" dirty="0" err="1">
                  <a:solidFill>
                    <a:srgbClr val="FFFFFF"/>
                  </a:solidFill>
                </a:rPr>
                <a:t>bančnega</a:t>
              </a:r>
              <a:r>
                <a:rPr lang="en-US" sz="2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</a:rPr>
                <a:t>računa</a:t>
              </a:r>
              <a:r>
                <a:rPr lang="en-US" sz="2800" dirty="0">
                  <a:solidFill>
                    <a:srgbClr val="FFFFFF"/>
                  </a:solidFill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</a:rPr>
                <a:t>prek</a:t>
              </a:r>
              <a:r>
                <a:rPr lang="en-US" sz="2800" dirty="0">
                  <a:solidFill>
                    <a:srgbClr val="FFFFFF"/>
                  </a:solidFill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</a:rPr>
                <a:t>spleta</a:t>
              </a:r>
              <a:endParaRPr sz="2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0" y="2152571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34338" y="2186909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2600"/>
              </a:pPr>
              <a:r>
                <a:rPr lang="en-US" sz="2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600" dirty="0">
                  <a:solidFill>
                    <a:schemeClr val="lt1"/>
                  </a:solidFill>
                </a:rPr>
                <a:t>.</a:t>
              </a:r>
              <a:r>
                <a:rPr lang="en-US" sz="2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dirty="0" err="1">
                  <a:solidFill>
                    <a:schemeClr val="lt1"/>
                  </a:solidFill>
                </a:rPr>
                <a:t>Spletne</a:t>
              </a:r>
              <a:r>
                <a:rPr lang="en-US" sz="2600" dirty="0">
                  <a:solidFill>
                    <a:schemeClr val="lt1"/>
                  </a:solidFill>
                </a:rPr>
                <a:t> </a:t>
              </a:r>
              <a:r>
                <a:rPr lang="en-US" sz="2600" dirty="0" err="1">
                  <a:solidFill>
                    <a:schemeClr val="lt1"/>
                  </a:solidFill>
                </a:rPr>
                <a:t>rešitve</a:t>
              </a:r>
              <a:r>
                <a:rPr lang="en-US" sz="2600" dirty="0">
                  <a:solidFill>
                    <a:schemeClr val="lt1"/>
                  </a:solidFill>
                </a:rPr>
                <a:t> za </a:t>
              </a:r>
              <a:r>
                <a:rPr lang="en-US" sz="2600" dirty="0" err="1">
                  <a:solidFill>
                    <a:schemeClr val="lt1"/>
                  </a:solidFill>
                </a:rPr>
                <a:t>prejemanje</a:t>
              </a:r>
              <a:r>
                <a:rPr lang="en-US" sz="2600" dirty="0">
                  <a:solidFill>
                    <a:schemeClr val="lt1"/>
                  </a:solidFill>
                </a:rPr>
                <a:t> in </a:t>
              </a:r>
              <a:r>
                <a:rPr lang="en-US" sz="2600" dirty="0" err="1">
                  <a:solidFill>
                    <a:schemeClr val="lt1"/>
                  </a:solidFill>
                </a:rPr>
                <a:t>pošiljanje</a:t>
              </a:r>
              <a:r>
                <a:rPr lang="en-US" sz="2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dirty="0" err="1">
                  <a:solidFill>
                    <a:schemeClr val="lt1"/>
                  </a:solidFill>
                </a:rPr>
                <a:t>denarja</a:t>
              </a:r>
              <a:r>
                <a:rPr lang="en-US" sz="2600" dirty="0">
                  <a:solidFill>
                    <a:schemeClr val="lt1"/>
                  </a:solidFill>
                </a:rPr>
                <a:t> </a:t>
              </a:r>
              <a:endParaRPr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0" y="2870029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34338" y="2904367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lnSpc>
                  <a:spcPct val="90000"/>
                </a:lnSpc>
                <a:buClr>
                  <a:schemeClr val="lt1"/>
                </a:buClr>
                <a:buSzPts val="2600"/>
                <a:buFont typeface="Calibri"/>
                <a:buNone/>
                <a:defRPr sz="2600" b="1">
                  <a:solidFill>
                    <a:schemeClr val="lt1"/>
                  </a:solidFill>
                  <a:latin typeface="Calibri"/>
                  <a:ea typeface="Calibri"/>
                  <a:cs typeface="Calibri"/>
                </a:defRPr>
              </a:lvl1pPr>
            </a:lstStyle>
            <a:p>
              <a:r>
                <a:rPr lang="en-US" b="0" dirty="0">
                  <a:sym typeface="Calibri"/>
                </a:rPr>
                <a:t>5. </a:t>
              </a:r>
              <a:r>
                <a:rPr lang="en-US" b="0" err="1"/>
                <a:t>Uporaba</a:t>
              </a:r>
              <a:r>
                <a:rPr lang="en-US" b="0" dirty="0"/>
                <a:t> </a:t>
              </a:r>
              <a:r>
                <a:rPr lang="en-US" b="0" err="1"/>
                <a:t>kreditne</a:t>
              </a:r>
              <a:r>
                <a:rPr lang="en-US" b="0" dirty="0">
                  <a:sym typeface="Calibri"/>
                </a:rPr>
                <a:t> </a:t>
              </a:r>
              <a:r>
                <a:rPr lang="en-US" b="0" err="1"/>
                <a:t>kartice</a:t>
              </a:r>
              <a:r>
                <a:rPr lang="en-US" b="0" dirty="0"/>
                <a:t> za </a:t>
              </a:r>
              <a:r>
                <a:rPr lang="en-US" b="0" err="1"/>
                <a:t>nakupovanje</a:t>
              </a:r>
              <a:r>
                <a:rPr lang="en-US" b="0" dirty="0"/>
                <a:t> </a:t>
              </a:r>
              <a:r>
                <a:rPr lang="en-US" b="0" err="1"/>
                <a:t>blaga</a:t>
              </a:r>
              <a:r>
                <a:rPr lang="en-US" b="0" dirty="0"/>
                <a:t> in </a:t>
              </a:r>
              <a:r>
                <a:rPr lang="en-US" b="0" err="1"/>
                <a:t>storitev</a:t>
              </a:r>
              <a:r>
                <a:rPr lang="en-US" b="0" dirty="0"/>
                <a:t> </a:t>
              </a:r>
              <a:r>
                <a:rPr lang="en-US" b="0" err="1"/>
                <a:t>prek</a:t>
              </a:r>
              <a:r>
                <a:rPr lang="en-US" b="0" dirty="0"/>
                <a:t> </a:t>
              </a:r>
              <a:r>
                <a:rPr lang="en-US" b="0" err="1"/>
                <a:t>spleta</a:t>
              </a:r>
              <a:endParaRPr lang="en-US" b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0" y="3587487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34338" y="3621825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2600"/>
              </a:pPr>
              <a:r>
                <a:rPr lang="en-US" sz="2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6. </a:t>
              </a:r>
              <a:r>
                <a:rPr lang="sl-SI" sz="2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Postopki spletnega p</a:t>
              </a:r>
              <a:r>
                <a:rPr lang="en-US" sz="2600" b="1" dirty="0" err="1">
                  <a:solidFill>
                    <a:schemeClr val="lt1"/>
                  </a:solidFill>
                </a:rPr>
                <a:t>lač</a:t>
              </a:r>
              <a:r>
                <a:rPr lang="sl-SI" sz="2600" b="1" dirty="0" err="1">
                  <a:solidFill>
                    <a:schemeClr val="lt1"/>
                  </a:solidFill>
                </a:rPr>
                <a:t>evanja</a:t>
              </a:r>
              <a:r>
                <a:rPr lang="en-US" sz="2600" b="1" dirty="0">
                  <a:solidFill>
                    <a:schemeClr val="lt1"/>
                  </a:solidFill>
                </a:rPr>
                <a:t> </a:t>
              </a:r>
              <a:r>
                <a:rPr lang="en-US" sz="2600" b="1" dirty="0" err="1">
                  <a:solidFill>
                    <a:schemeClr val="lt1"/>
                  </a:solidFill>
                </a:rPr>
                <a:t>davk</a:t>
              </a:r>
              <a:r>
                <a:rPr lang="sl-SI" sz="2600" b="1" dirty="0">
                  <a:solidFill>
                    <a:schemeClr val="lt1"/>
                  </a:solidFill>
                </a:rPr>
                <a:t>ov</a:t>
              </a:r>
              <a:r>
                <a:rPr lang="en-US" sz="2600" b="1" dirty="0">
                  <a:solidFill>
                    <a:schemeClr val="lt1"/>
                  </a:solidFill>
                </a:rPr>
                <a:t> in </a:t>
              </a:r>
              <a:r>
                <a:rPr lang="sl-SI" sz="2600" b="1" dirty="0">
                  <a:solidFill>
                    <a:schemeClr val="lt1"/>
                  </a:solidFill>
                </a:rPr>
                <a:t>javnih storitev</a:t>
              </a:r>
              <a:r>
                <a:rPr lang="en-US" sz="2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3671" y="6124248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312"/>
            <a:ext cx="3800819" cy="1795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C726FA-187F-C85A-9ADF-2A638163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</a:t>
            </a:r>
            <a:r>
              <a:rPr lang="sl-SI" dirty="0"/>
              <a:t>U</a:t>
            </a:r>
            <a:r>
              <a:rPr lang="en-US" dirty="0" err="1"/>
              <a:t>krepa</a:t>
            </a:r>
            <a:r>
              <a:rPr lang="sl-SI" dirty="0"/>
              <a:t>nje v primeru</a:t>
            </a:r>
            <a:r>
              <a:rPr lang="en-US" dirty="0"/>
              <a:t> </a:t>
            </a:r>
            <a:r>
              <a:rPr lang="en-US" dirty="0" err="1"/>
              <a:t>nevšečnost</a:t>
            </a:r>
            <a:r>
              <a:rPr lang="sl-SI" dirty="0"/>
              <a:t>i</a:t>
            </a:r>
            <a:r>
              <a:rPr lang="en-US" dirty="0"/>
              <a:t> 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CA4682-4370-14EF-DA35-4DE7D9DE8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3" y="2330868"/>
            <a:ext cx="7384047" cy="394132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err="1"/>
              <a:t>Sumljive</a:t>
            </a:r>
            <a:r>
              <a:rPr lang="en-US" b="1" dirty="0"/>
              <a:t> </a:t>
            </a:r>
            <a:r>
              <a:rPr lang="en-US" b="1" dirty="0" err="1"/>
              <a:t>transakcije</a:t>
            </a:r>
            <a:r>
              <a:rPr lang="en-US" b="1" dirty="0"/>
              <a:t> </a:t>
            </a:r>
            <a:r>
              <a:rPr lang="en-US" b="1" dirty="0" err="1"/>
              <a:t>prijavite</a:t>
            </a:r>
            <a:r>
              <a:rPr lang="en-US" b="1" dirty="0"/>
              <a:t>: </a:t>
            </a:r>
            <a:r>
              <a:rPr lang="en-US" dirty="0" err="1"/>
              <a:t>Nemudoma</a:t>
            </a:r>
            <a:r>
              <a:rPr lang="en-US" dirty="0"/>
              <a:t> se </a:t>
            </a:r>
            <a:r>
              <a:rPr lang="en-US" dirty="0" err="1"/>
              <a:t>obrnite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sl-SI" dirty="0"/>
              <a:t> ponudnika </a:t>
            </a:r>
            <a:r>
              <a:rPr lang="en-US" dirty="0" err="1"/>
              <a:t>javn</a:t>
            </a:r>
            <a:r>
              <a:rPr lang="sl-SI" dirty="0"/>
              <a:t>e</a:t>
            </a:r>
            <a:r>
              <a:rPr lang="en-US" dirty="0"/>
              <a:t> s</a:t>
            </a:r>
            <a:r>
              <a:rPr lang="sl-SI" dirty="0"/>
              <a:t>t</a:t>
            </a:r>
            <a:r>
              <a:rPr lang="en-US" dirty="0"/>
              <a:t>o</a:t>
            </a:r>
            <a:r>
              <a:rPr lang="sl-SI" dirty="0" err="1"/>
              <a:t>ritve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banko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</a:pPr>
            <a:r>
              <a:rPr lang="en-US" b="1" dirty="0" err="1"/>
              <a:t>Zahtevajte</a:t>
            </a:r>
            <a:r>
              <a:rPr lang="en-US" b="1" dirty="0"/>
              <a:t> </a:t>
            </a:r>
            <a:r>
              <a:rPr lang="en-US" b="1" dirty="0" err="1"/>
              <a:t>vračilo</a:t>
            </a:r>
            <a:r>
              <a:rPr lang="en-US" b="1" dirty="0"/>
              <a:t> </a:t>
            </a:r>
            <a:r>
              <a:rPr lang="en-US" b="1" dirty="0" err="1"/>
              <a:t>denarja</a:t>
            </a:r>
            <a:r>
              <a:rPr lang="en-US" b="1" dirty="0"/>
              <a:t>: </a:t>
            </a:r>
            <a:r>
              <a:rPr lang="en-US" dirty="0" err="1"/>
              <a:t>Če</a:t>
            </a:r>
            <a:r>
              <a:rPr lang="en-US" dirty="0"/>
              <a:t> se </a:t>
            </a:r>
            <a:r>
              <a:rPr lang="en-US" dirty="0" err="1"/>
              <a:t>zgodi</a:t>
            </a:r>
            <a:r>
              <a:rPr lang="en-US" dirty="0"/>
              <a:t> </a:t>
            </a:r>
            <a:r>
              <a:rPr lang="en-US" dirty="0" err="1"/>
              <a:t>napaka</a:t>
            </a:r>
            <a:r>
              <a:rPr lang="en-US" dirty="0"/>
              <a:t>, 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portalu</a:t>
            </a:r>
            <a:r>
              <a:rPr lang="en-US" dirty="0"/>
              <a:t> </a:t>
            </a:r>
            <a:r>
              <a:rPr lang="en-US" dirty="0" err="1"/>
              <a:t>poiščite</a:t>
            </a:r>
            <a:r>
              <a:rPr lang="en-US" dirty="0"/>
              <a:t> </a:t>
            </a:r>
            <a:r>
              <a:rPr lang="en-US" dirty="0" err="1"/>
              <a:t>možnosti</a:t>
            </a:r>
            <a:r>
              <a:rPr lang="en-US" dirty="0"/>
              <a:t> za </a:t>
            </a:r>
            <a:r>
              <a:rPr lang="en-US" dirty="0" err="1"/>
              <a:t>reševanje</a:t>
            </a:r>
            <a:r>
              <a:rPr lang="en-US" dirty="0"/>
              <a:t> </a:t>
            </a:r>
            <a:r>
              <a:rPr lang="en-US" dirty="0" err="1"/>
              <a:t>sporov</a:t>
            </a:r>
            <a:r>
              <a:rPr lang="en-US" dirty="0"/>
              <a:t>. </a:t>
            </a:r>
          </a:p>
          <a:p>
            <a:pPr>
              <a:spcAft>
                <a:spcPts val="600"/>
              </a:spcAft>
            </a:pPr>
            <a:r>
              <a:rPr lang="en-US" b="1" dirty="0" err="1"/>
              <a:t>Posodobite</a:t>
            </a:r>
            <a:r>
              <a:rPr lang="en-US" b="1" dirty="0"/>
              <a:t> </a:t>
            </a:r>
            <a:r>
              <a:rPr lang="en-US" b="1" dirty="0" err="1"/>
              <a:t>svoje</a:t>
            </a:r>
            <a:r>
              <a:rPr lang="en-US" b="1" dirty="0"/>
              <a:t> </a:t>
            </a:r>
            <a:r>
              <a:rPr lang="en-US" b="1" dirty="0" err="1"/>
              <a:t>prijavne</a:t>
            </a:r>
            <a:r>
              <a:rPr lang="en-US" b="1" dirty="0"/>
              <a:t> </a:t>
            </a:r>
            <a:r>
              <a:rPr lang="en-US" b="1" dirty="0" err="1"/>
              <a:t>podatke</a:t>
            </a:r>
            <a:r>
              <a:rPr lang="en-US" b="1" dirty="0"/>
              <a:t>: </a:t>
            </a:r>
            <a:r>
              <a:rPr lang="sl-SI" dirty="0"/>
              <a:t>Č</a:t>
            </a:r>
            <a:r>
              <a:rPr lang="en-US" dirty="0"/>
              <a:t>e </a:t>
            </a:r>
            <a:r>
              <a:rPr lang="en-US" dirty="0" err="1"/>
              <a:t>sumite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nepooblaščen</a:t>
            </a:r>
            <a:r>
              <a:rPr lang="en-US" dirty="0"/>
              <a:t> </a:t>
            </a:r>
            <a:r>
              <a:rPr lang="en-US" dirty="0" err="1"/>
              <a:t>dostop</a:t>
            </a:r>
            <a:r>
              <a:rPr lang="sl-SI" dirty="0"/>
              <a:t>,</a:t>
            </a:r>
            <a:r>
              <a:rPr lang="en-US" dirty="0"/>
              <a:t> </a:t>
            </a:r>
            <a:r>
              <a:rPr lang="sl-SI" dirty="0"/>
              <a:t>s</a:t>
            </a:r>
            <a:r>
              <a:rPr lang="en-US" dirty="0" err="1"/>
              <a:t>premenite</a:t>
            </a:r>
            <a:r>
              <a:rPr lang="en-US" dirty="0"/>
              <a:t> </a:t>
            </a:r>
            <a:r>
              <a:rPr lang="en-US" dirty="0" err="1"/>
              <a:t>gesla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</a:pPr>
            <a:endParaRPr lang="el-GR" dirty="0"/>
          </a:p>
        </p:txBody>
      </p:sp>
      <p:sp>
        <p:nvSpPr>
          <p:cNvPr id="6" name="Google Shape;193;p10">
            <a:extLst>
              <a:ext uri="{FF2B5EF4-FFF2-40B4-BE49-F238E27FC236}">
                <a16:creationId xmlns:a16="http://schemas.microsoft.com/office/drawing/2014/main" id="{59332444-7C3F-3DEE-72DD-E556580092B3}"/>
              </a:ext>
            </a:extLst>
          </p:cNvPr>
          <p:cNvSpPr/>
          <p:nvPr/>
        </p:nvSpPr>
        <p:spPr>
          <a:xfrm>
            <a:off x="8305799" y="0"/>
            <a:ext cx="3889985" cy="3968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lnSpc>
                <a:spcPct val="90000"/>
              </a:lnSpc>
              <a:buSzPts val="1800"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1C2E78"/>
                </a:solidFill>
              </a:rPr>
              <a:t>Varno </a:t>
            </a:r>
            <a:r>
              <a:rPr lang="en-US" sz="1800" dirty="0" err="1">
                <a:solidFill>
                  <a:srgbClr val="1C2E78"/>
                </a:solidFill>
              </a:rPr>
              <a:t>izvajanje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spletnih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transakcij</a:t>
            </a:r>
            <a:endParaRPr lang="en-US"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3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2"/>
          <p:cNvSpPr txBox="1">
            <a:spLocks noGrp="1"/>
          </p:cNvSpPr>
          <p:nvPr>
            <p:ph type="body" idx="4294967295"/>
          </p:nvPr>
        </p:nvSpPr>
        <p:spPr>
          <a:xfrm>
            <a:off x="0" y="1408819"/>
            <a:ext cx="6001305" cy="476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None/>
            </a:pPr>
            <a:endParaRPr sz="4000" dirty="0">
              <a:solidFill>
                <a:srgbClr val="515280"/>
              </a:solidFill>
            </a:endParaRPr>
          </a:p>
          <a:p>
            <a:pPr marL="0" indent="0" algn="ctr">
              <a:spcBef>
                <a:spcPts val="1200"/>
              </a:spcBef>
              <a:buSzPts val="5400"/>
              <a:buNone/>
            </a:pPr>
            <a:r>
              <a:rPr lang="en-US" sz="5400" dirty="0" err="1">
                <a:solidFill>
                  <a:srgbClr val="515280"/>
                </a:solidFill>
              </a:rPr>
              <a:t>Preverite</a:t>
            </a:r>
            <a:r>
              <a:rPr lang="en-US" sz="5400" dirty="0">
                <a:solidFill>
                  <a:srgbClr val="515280"/>
                </a:solidFill>
              </a:rPr>
              <a:t> </a:t>
            </a:r>
            <a:r>
              <a:rPr lang="en-US" sz="5400" dirty="0" err="1">
                <a:solidFill>
                  <a:srgbClr val="515280"/>
                </a:solidFill>
              </a:rPr>
              <a:t>svoje</a:t>
            </a:r>
            <a:r>
              <a:rPr lang="en-US" sz="5400" dirty="0">
                <a:solidFill>
                  <a:srgbClr val="515280"/>
                </a:solidFill>
              </a:rPr>
              <a:t> </a:t>
            </a:r>
            <a:r>
              <a:rPr lang="en-US" sz="5400" dirty="0" err="1">
                <a:solidFill>
                  <a:srgbClr val="515280"/>
                </a:solidFill>
              </a:rPr>
              <a:t>znanje</a:t>
            </a:r>
            <a:r>
              <a:rPr lang="en-US" sz="5400" dirty="0">
                <a:solidFill>
                  <a:srgbClr val="515280"/>
                </a:solidFill>
              </a:rPr>
              <a:t>!</a:t>
            </a:r>
          </a:p>
        </p:txBody>
      </p:sp>
      <p:pic>
        <p:nvPicPr>
          <p:cNvPr id="512" name="Google Shape;512;p52" descr="Online survey analysis. Electronic data collection, digital research tool, computerized study. Analyst considering feedback results, analysing info. Vector isolated concept metaphor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0179" y="-1"/>
            <a:ext cx="6471821" cy="6471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52"/>
          <p:cNvSpPr txBox="1"/>
          <p:nvPr/>
        </p:nvSpPr>
        <p:spPr>
          <a:xfrm>
            <a:off x="8918360" y="6539554"/>
            <a:ext cx="327364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000"/>
            </a:pP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Vectorjuice,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9;p53">
            <a:extLst>
              <a:ext uri="{FF2B5EF4-FFF2-40B4-BE49-F238E27FC236}">
                <a16:creationId xmlns:a16="http://schemas.microsoft.com/office/drawing/2014/main" id="{63464776-AC89-40D0-B5CA-94B7B7F729ED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</a:pP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 b="1" dirty="0" err="1">
                <a:solidFill>
                  <a:srgbClr val="1C2E78"/>
                </a:solidFill>
              </a:rPr>
              <a:t>Katero</a:t>
            </a:r>
            <a:r>
              <a:rPr lang="en-US" sz="2000" b="1" dirty="0">
                <a:solidFill>
                  <a:srgbClr val="1C2E78"/>
                </a:solidFill>
              </a:rPr>
              <a:t> od </a:t>
            </a:r>
            <a:r>
              <a:rPr lang="en-US" sz="2000" b="1" dirty="0" err="1">
                <a:solidFill>
                  <a:srgbClr val="1C2E78"/>
                </a:solidFill>
              </a:rPr>
              <a:t>naštetih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dajatev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solidFill>
                  <a:srgbClr val="1C2E78"/>
                </a:solidFill>
              </a:rPr>
              <a:t>je </a:t>
            </a:r>
            <a:r>
              <a:rPr lang="en-US" sz="2000" b="1" dirty="0" err="1">
                <a:solidFill>
                  <a:srgbClr val="1C2E78"/>
                </a:solidFill>
              </a:rPr>
              <a:t>običajno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mogoče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plačati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prek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spleta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24;p53">
            <a:extLst>
              <a:ext uri="{FF2B5EF4-FFF2-40B4-BE49-F238E27FC236}">
                <a16:creationId xmlns:a16="http://schemas.microsoft.com/office/drawing/2014/main" id="{E774FF30-6F6B-4514-8F5A-B9EAC61D572A}"/>
              </a:ext>
            </a:extLst>
          </p:cNvPr>
          <p:cNvSpPr txBox="1"/>
          <p:nvPr/>
        </p:nvSpPr>
        <p:spPr>
          <a:xfrm>
            <a:off x="2030896" y="2092914"/>
            <a:ext cx="434718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400"/>
            </a:pPr>
            <a:r>
              <a:rPr lang="en-US" i="1" dirty="0">
                <a:solidFill>
                  <a:schemeClr val="dk1"/>
                </a:solidFill>
              </a:rPr>
              <a:t>Samo </a:t>
            </a:r>
            <a:r>
              <a:rPr lang="en-US" i="1" dirty="0" err="1">
                <a:solidFill>
                  <a:schemeClr val="dk1"/>
                </a:solidFill>
              </a:rPr>
              <a:t>en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odgovor</a:t>
            </a:r>
            <a:r>
              <a:rPr lang="en-US" i="1" dirty="0">
                <a:solidFill>
                  <a:schemeClr val="dk1"/>
                </a:solidFill>
              </a:rPr>
              <a:t> je </a:t>
            </a:r>
            <a:r>
              <a:rPr lang="en-US" i="1" dirty="0" err="1">
                <a:solidFill>
                  <a:schemeClr val="dk1"/>
                </a:solidFill>
              </a:rPr>
              <a:t>pravilen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Ορθογώνιο 1">
            <a:extLst>
              <a:ext uri="{FF2B5EF4-FFF2-40B4-BE49-F238E27FC236}">
                <a16:creationId xmlns:a16="http://schemas.microsoft.com/office/drawing/2014/main" id="{D2602B67-AC35-DD7D-A5D8-F391DCF7F61B}"/>
              </a:ext>
            </a:extLst>
          </p:cNvPr>
          <p:cNvSpPr/>
          <p:nvPr/>
        </p:nvSpPr>
        <p:spPr>
          <a:xfrm>
            <a:off x="2112607" y="276648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Calibri"/>
                <a:cs typeface="Calibri"/>
              </a:rPr>
              <a:t>A. </a:t>
            </a:r>
            <a:r>
              <a:rPr lang="ro-RO" sz="1800" dirty="0"/>
              <a:t>Parkirnino</a:t>
            </a:r>
            <a:endParaRPr lang="en-US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Ορθογώνιο 3">
            <a:extLst>
              <a:ext uri="{FF2B5EF4-FFF2-40B4-BE49-F238E27FC236}">
                <a16:creationId xmlns:a16="http://schemas.microsoft.com/office/drawing/2014/main" id="{6BB54D44-D07D-F358-47AD-65FB35370DB6}"/>
              </a:ext>
            </a:extLst>
          </p:cNvPr>
          <p:cNvSpPr/>
          <p:nvPr/>
        </p:nvSpPr>
        <p:spPr>
          <a:xfrm>
            <a:off x="2112607" y="401425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Calibri"/>
                <a:cs typeface="Calibri"/>
              </a:rPr>
              <a:t>C. </a:t>
            </a:r>
            <a:r>
              <a:rPr lang="ro-RO" sz="1800" dirty="0">
                <a:ea typeface="Calibri"/>
                <a:cs typeface="Calibri"/>
              </a:rPr>
              <a:t>Naročnino na športne vsebine</a:t>
            </a:r>
            <a:endParaRPr lang="en-US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3E417702-5476-A1E7-A910-85FF6854B8FF}"/>
              </a:ext>
            </a:extLst>
          </p:cNvPr>
          <p:cNvSpPr/>
          <p:nvPr/>
        </p:nvSpPr>
        <p:spPr>
          <a:xfrm>
            <a:off x="6141682" y="399439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Calibri"/>
                <a:cs typeface="Calibri"/>
              </a:rPr>
              <a:t>D. </a:t>
            </a:r>
            <a:r>
              <a:rPr lang="en-US" sz="1800" dirty="0" err="1">
                <a:ea typeface="Calibri"/>
                <a:cs typeface="Calibri"/>
              </a:rPr>
              <a:t>Dohodnino</a:t>
            </a:r>
            <a:endParaRPr lang="en-US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11" name="Ορθογώνιο 3">
            <a:extLst>
              <a:ext uri="{FF2B5EF4-FFF2-40B4-BE49-F238E27FC236}">
                <a16:creationId xmlns:a16="http://schemas.microsoft.com/office/drawing/2014/main" id="{BBC438A4-A882-A03B-25F0-770FF070B8BB}"/>
              </a:ext>
            </a:extLst>
          </p:cNvPr>
          <p:cNvSpPr/>
          <p:nvPr/>
        </p:nvSpPr>
        <p:spPr>
          <a:xfrm>
            <a:off x="6134100" y="276451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Calibri"/>
                <a:cs typeface="Calibri"/>
              </a:rPr>
              <a:t>B. </a:t>
            </a:r>
            <a:r>
              <a:rPr lang="en-US" sz="1800" dirty="0" err="1">
                <a:ea typeface="Calibri"/>
                <a:cs typeface="Calibri"/>
              </a:rPr>
              <a:t>Plačilo</a:t>
            </a:r>
            <a:r>
              <a:rPr lang="en-US" sz="1800" dirty="0">
                <a:ea typeface="Calibri"/>
                <a:cs typeface="Calibri"/>
              </a:rPr>
              <a:t> za </a:t>
            </a:r>
            <a:r>
              <a:rPr lang="en-US" sz="1800" dirty="0" err="1">
                <a:ea typeface="Calibri"/>
                <a:cs typeface="Calibri"/>
              </a:rPr>
              <a:t>dostavo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živil</a:t>
            </a:r>
            <a:endParaRPr lang="en-US" sz="18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73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9;p53">
            <a:extLst>
              <a:ext uri="{FF2B5EF4-FFF2-40B4-BE49-F238E27FC236}">
                <a16:creationId xmlns:a16="http://schemas.microsoft.com/office/drawing/2014/main" id="{63464776-AC89-40D0-B5CA-94B7B7F729ED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</a:pP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2000" b="1" dirty="0">
                <a:solidFill>
                  <a:srgbClr val="1C2E78"/>
                </a:solidFill>
              </a:rPr>
              <a:t> Kaj je </a:t>
            </a:r>
            <a:r>
              <a:rPr lang="en-US" sz="2000" b="1" dirty="0" err="1">
                <a:solidFill>
                  <a:srgbClr val="1C2E78"/>
                </a:solidFill>
              </a:rPr>
              <a:t>spletni</a:t>
            </a:r>
            <a:r>
              <a:rPr lang="en-US" sz="2000" b="1" dirty="0">
                <a:solidFill>
                  <a:srgbClr val="1C2E78"/>
                </a:solidFill>
              </a:rPr>
              <a:t> </a:t>
            </a:r>
            <a:r>
              <a:rPr lang="en-US" sz="2000" b="1" dirty="0" err="1">
                <a:solidFill>
                  <a:srgbClr val="1C2E78"/>
                </a:solidFill>
              </a:rPr>
              <a:t>plačilni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portal?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24;p53">
            <a:extLst>
              <a:ext uri="{FF2B5EF4-FFF2-40B4-BE49-F238E27FC236}">
                <a16:creationId xmlns:a16="http://schemas.microsoft.com/office/drawing/2014/main" id="{E774FF30-6F6B-4514-8F5A-B9EAC61D572A}"/>
              </a:ext>
            </a:extLst>
          </p:cNvPr>
          <p:cNvSpPr txBox="1"/>
          <p:nvPr/>
        </p:nvSpPr>
        <p:spPr>
          <a:xfrm>
            <a:off x="2102310" y="1925631"/>
            <a:ext cx="249366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i="1" dirty="0">
                <a:solidFill>
                  <a:schemeClr val="dk1"/>
                </a:solidFill>
              </a:rPr>
              <a:t>Samo </a:t>
            </a:r>
            <a:r>
              <a:rPr lang="en-US" i="1" dirty="0" err="1">
                <a:solidFill>
                  <a:schemeClr val="dk1"/>
                </a:solidFill>
              </a:rPr>
              <a:t>en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odgovor</a:t>
            </a:r>
            <a:r>
              <a:rPr lang="en-US" i="1" dirty="0">
                <a:solidFill>
                  <a:schemeClr val="dk1"/>
                </a:solidFill>
              </a:rPr>
              <a:t> je </a:t>
            </a:r>
            <a:r>
              <a:rPr lang="en-US" i="1" dirty="0" err="1">
                <a:solidFill>
                  <a:schemeClr val="dk1"/>
                </a:solidFill>
              </a:rPr>
              <a:t>pravilen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Ορθογώνιο 1">
            <a:extLst>
              <a:ext uri="{FF2B5EF4-FFF2-40B4-BE49-F238E27FC236}">
                <a16:creationId xmlns:a16="http://schemas.microsoft.com/office/drawing/2014/main" id="{0CD99A7D-27EC-B5F8-36B9-531E2838D8D9}"/>
              </a:ext>
            </a:extLst>
          </p:cNvPr>
          <p:cNvSpPr/>
          <p:nvPr/>
        </p:nvSpPr>
        <p:spPr>
          <a:xfrm>
            <a:off x="2112607" y="276648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Calibri"/>
                <a:cs typeface="Calibri"/>
              </a:rPr>
              <a:t>A. </a:t>
            </a:r>
            <a:r>
              <a:rPr lang="en-US" sz="1800" dirty="0" err="1">
                <a:ea typeface="Calibri"/>
                <a:cs typeface="Calibri"/>
              </a:rPr>
              <a:t>Državni</a:t>
            </a:r>
            <a:r>
              <a:rPr lang="en-US" sz="1800" dirty="0">
                <a:ea typeface="Calibri"/>
                <a:cs typeface="Calibri"/>
              </a:rPr>
              <a:t> urad, </a:t>
            </a:r>
            <a:r>
              <a:rPr lang="en-US" sz="1800" dirty="0" err="1">
                <a:ea typeface="Calibri"/>
                <a:cs typeface="Calibri"/>
              </a:rPr>
              <a:t>kjer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lahko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osebno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plačujete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davke</a:t>
            </a:r>
            <a:endParaRPr lang="en-US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B0C1A9B-F8D5-E1F5-1547-AFEFB11D3D8F}"/>
              </a:ext>
            </a:extLst>
          </p:cNvPr>
          <p:cNvSpPr/>
          <p:nvPr/>
        </p:nvSpPr>
        <p:spPr>
          <a:xfrm>
            <a:off x="6141682" y="4014255"/>
            <a:ext cx="3505200" cy="11990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Calibri"/>
                <a:cs typeface="Calibri"/>
              </a:rPr>
              <a:t>D. </a:t>
            </a:r>
            <a:r>
              <a:rPr lang="en-US" sz="1800" dirty="0" err="1">
                <a:ea typeface="Calibri"/>
                <a:cs typeface="Calibri"/>
              </a:rPr>
              <a:t>Programska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oprema</a:t>
            </a:r>
            <a:r>
              <a:rPr lang="en-US" sz="1800" dirty="0">
                <a:ea typeface="Calibri"/>
                <a:cs typeface="Calibri"/>
              </a:rPr>
              <a:t>, ki jo </a:t>
            </a:r>
            <a:r>
              <a:rPr lang="en-US" sz="1800" dirty="0" err="1">
                <a:ea typeface="Calibri"/>
                <a:cs typeface="Calibri"/>
              </a:rPr>
              <a:t>uporabljajo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računovodje</a:t>
            </a:r>
            <a:r>
              <a:rPr lang="en-US" sz="1800" dirty="0">
                <a:ea typeface="Calibri"/>
                <a:cs typeface="Calibri"/>
              </a:rPr>
              <a:t> za </a:t>
            </a:r>
            <a:r>
              <a:rPr lang="en-US" sz="1800" dirty="0" err="1">
                <a:ea typeface="Calibri"/>
                <a:cs typeface="Calibri"/>
              </a:rPr>
              <a:t>izračun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davkov</a:t>
            </a:r>
            <a:endParaRPr lang="en-US" sz="1800" dirty="0">
              <a:ea typeface="Calibri"/>
              <a:cs typeface="Calibri"/>
            </a:endParaRPr>
          </a:p>
        </p:txBody>
      </p:sp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DC307B55-1665-3831-2BE4-E6E455C3D948}"/>
              </a:ext>
            </a:extLst>
          </p:cNvPr>
          <p:cNvSpPr/>
          <p:nvPr/>
        </p:nvSpPr>
        <p:spPr>
          <a:xfrm>
            <a:off x="2105025" y="4051822"/>
            <a:ext cx="3505200" cy="11614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Calibri"/>
                <a:cs typeface="Calibri"/>
              </a:rPr>
              <a:t>C. Varno </a:t>
            </a:r>
            <a:r>
              <a:rPr lang="en-US" sz="1800" dirty="0" err="1">
                <a:ea typeface="Calibri"/>
                <a:cs typeface="Calibri"/>
              </a:rPr>
              <a:t>spletno</a:t>
            </a:r>
            <a:r>
              <a:rPr lang="en-US" sz="1800" dirty="0">
                <a:ea typeface="Calibri"/>
                <a:cs typeface="Calibri"/>
              </a:rPr>
              <a:t> mesto </a:t>
            </a:r>
            <a:r>
              <a:rPr lang="en-US" sz="1800" dirty="0" err="1">
                <a:ea typeface="Calibri"/>
                <a:cs typeface="Calibri"/>
              </a:rPr>
              <a:t>ali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aplikacija</a:t>
            </a:r>
            <a:r>
              <a:rPr lang="en-US" sz="1800" dirty="0">
                <a:ea typeface="Calibri"/>
                <a:cs typeface="Calibri"/>
              </a:rPr>
              <a:t>, ki </a:t>
            </a:r>
            <a:r>
              <a:rPr lang="en-US" sz="1800" dirty="0" err="1">
                <a:ea typeface="Calibri"/>
                <a:cs typeface="Calibri"/>
              </a:rPr>
              <a:t>uporabnikom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omogoča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elektronsko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plačevanje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blaga</a:t>
            </a:r>
            <a:r>
              <a:rPr lang="en-US" sz="1800" dirty="0">
                <a:ea typeface="Calibri"/>
                <a:cs typeface="Calibri"/>
              </a:rPr>
              <a:t> in </a:t>
            </a:r>
            <a:r>
              <a:rPr lang="en-US" sz="1800" dirty="0" err="1">
                <a:ea typeface="Calibri"/>
                <a:cs typeface="Calibri"/>
              </a:rPr>
              <a:t>storitev</a:t>
            </a:r>
            <a:endParaRPr lang="en-US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10" name="Ορθογώνιο 4">
            <a:extLst>
              <a:ext uri="{FF2B5EF4-FFF2-40B4-BE49-F238E27FC236}">
                <a16:creationId xmlns:a16="http://schemas.microsoft.com/office/drawing/2014/main" id="{EC89B71E-862D-A88E-8FB2-88B1CCF47BF1}"/>
              </a:ext>
            </a:extLst>
          </p:cNvPr>
          <p:cNvSpPr/>
          <p:nvPr/>
        </p:nvSpPr>
        <p:spPr>
          <a:xfrm>
            <a:off x="6117516" y="276992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Calibri"/>
                <a:cs typeface="Calibri"/>
              </a:rPr>
              <a:t>B. </a:t>
            </a:r>
            <a:r>
              <a:rPr lang="en-US" sz="1800" dirty="0" err="1">
                <a:ea typeface="Calibri"/>
                <a:cs typeface="Calibri"/>
              </a:rPr>
              <a:t>Spletno</a:t>
            </a:r>
            <a:r>
              <a:rPr lang="en-US" sz="1800" dirty="0">
                <a:ea typeface="Calibri"/>
                <a:cs typeface="Calibri"/>
              </a:rPr>
              <a:t> mesto </a:t>
            </a:r>
            <a:r>
              <a:rPr lang="en-US" sz="1800" dirty="0" err="1">
                <a:ea typeface="Calibri"/>
                <a:cs typeface="Calibri"/>
              </a:rPr>
              <a:t>banke</a:t>
            </a:r>
            <a:r>
              <a:rPr lang="en-US" sz="1800" dirty="0">
                <a:ea typeface="Calibri"/>
                <a:cs typeface="Calibri"/>
              </a:rPr>
              <a:t>, </a:t>
            </a:r>
            <a:r>
              <a:rPr lang="en-US" sz="1800" dirty="0" err="1">
                <a:ea typeface="Calibri"/>
                <a:cs typeface="Calibri"/>
              </a:rPr>
              <a:t>kjer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lahko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preverite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stanje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na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računu</a:t>
            </a:r>
            <a:endParaRPr lang="en-US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49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9;p53">
            <a:extLst>
              <a:ext uri="{FF2B5EF4-FFF2-40B4-BE49-F238E27FC236}">
                <a16:creationId xmlns:a16="http://schemas.microsoft.com/office/drawing/2014/main" id="{63464776-AC89-40D0-B5CA-94B7B7F729ED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</a:pP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 b="1" dirty="0" err="1">
                <a:solidFill>
                  <a:srgbClr val="1C2E78"/>
                </a:solidFill>
              </a:rPr>
              <a:t>Katero</a:t>
            </a:r>
            <a:r>
              <a:rPr lang="en-US" sz="2000" b="1" dirty="0">
                <a:solidFill>
                  <a:srgbClr val="1C2E78"/>
                </a:solidFill>
              </a:rPr>
              <a:t> je </a:t>
            </a:r>
            <a:r>
              <a:rPr lang="en-US" sz="2000" b="1" dirty="0" err="1">
                <a:solidFill>
                  <a:srgbClr val="1C2E78"/>
                </a:solidFill>
              </a:rPr>
              <a:t>pravilno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zaporedje</a:t>
            </a:r>
            <a:r>
              <a:rPr lang="en-US" sz="2000" b="1" dirty="0">
                <a:solidFill>
                  <a:srgbClr val="1C2E78"/>
                </a:solidFill>
              </a:rPr>
              <a:t> za </a:t>
            </a:r>
            <a:r>
              <a:rPr lang="en-US" sz="2000" b="1" dirty="0" err="1">
                <a:solidFill>
                  <a:srgbClr val="1C2E78"/>
                </a:solidFill>
              </a:rPr>
              <a:t>izvajanje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spletnega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plačila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524;p53">
            <a:extLst>
              <a:ext uri="{FF2B5EF4-FFF2-40B4-BE49-F238E27FC236}">
                <a16:creationId xmlns:a16="http://schemas.microsoft.com/office/drawing/2014/main" id="{E774FF30-6F6B-4514-8F5A-B9EAC61D572A}"/>
              </a:ext>
            </a:extLst>
          </p:cNvPr>
          <p:cNvSpPr txBox="1"/>
          <p:nvPr/>
        </p:nvSpPr>
        <p:spPr>
          <a:xfrm>
            <a:off x="2102310" y="1925631"/>
            <a:ext cx="253485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i="1" dirty="0">
                <a:solidFill>
                  <a:schemeClr val="dk1"/>
                </a:solidFill>
              </a:rPr>
              <a:t>Samo </a:t>
            </a:r>
            <a:r>
              <a:rPr lang="en-US" i="1" dirty="0" err="1">
                <a:solidFill>
                  <a:schemeClr val="dk1"/>
                </a:solidFill>
              </a:rPr>
              <a:t>en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odgovor</a:t>
            </a:r>
            <a:r>
              <a:rPr lang="en-US" i="1" dirty="0">
                <a:solidFill>
                  <a:schemeClr val="dk1"/>
                </a:solidFill>
              </a:rPr>
              <a:t> je </a:t>
            </a:r>
            <a:r>
              <a:rPr lang="en-US" i="1" dirty="0" err="1">
                <a:solidFill>
                  <a:schemeClr val="dk1"/>
                </a:solidFill>
              </a:rPr>
              <a:t>pravilen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0C9CF03-131D-BA75-A225-F73E91F98F58}"/>
              </a:ext>
            </a:extLst>
          </p:cNvPr>
          <p:cNvSpPr/>
          <p:nvPr/>
        </p:nvSpPr>
        <p:spPr>
          <a:xfrm>
            <a:off x="2112607" y="401425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C. </a:t>
            </a:r>
            <a:r>
              <a:rPr lang="en-US" dirty="0" err="1">
                <a:ea typeface="Calibri"/>
                <a:cs typeface="Calibri"/>
              </a:rPr>
              <a:t>Potrditev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plačila</a:t>
            </a:r>
            <a:r>
              <a:rPr lang="en-GB" dirty="0">
                <a:ea typeface="Calibri"/>
                <a:cs typeface="Calibri"/>
              </a:rPr>
              <a:t> → </a:t>
            </a:r>
            <a:r>
              <a:rPr lang="en-US" dirty="0" err="1">
                <a:ea typeface="Calibri"/>
                <a:cs typeface="Calibri"/>
              </a:rPr>
              <a:t>Vnos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plačilnih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podatkov</a:t>
            </a:r>
            <a:r>
              <a:rPr lang="en-GB" dirty="0">
                <a:ea typeface="Calibri"/>
                <a:cs typeface="Calibri"/>
              </a:rPr>
              <a:t> → </a:t>
            </a:r>
            <a:r>
              <a:rPr lang="en-US" dirty="0" err="1">
                <a:ea typeface="Calibri"/>
                <a:cs typeface="Calibri"/>
              </a:rPr>
              <a:t>Prijava</a:t>
            </a:r>
            <a:r>
              <a:rPr lang="en-US" dirty="0">
                <a:ea typeface="Calibri"/>
                <a:cs typeface="Calibri"/>
              </a:rPr>
              <a:t> v portal</a:t>
            </a:r>
            <a:r>
              <a:rPr lang="en-GB" dirty="0">
                <a:ea typeface="Calibri"/>
                <a:cs typeface="Calibri"/>
              </a:rPr>
              <a:t> → </a:t>
            </a:r>
            <a:r>
              <a:rPr lang="en-US" dirty="0" err="1">
                <a:ea typeface="Calibri"/>
                <a:cs typeface="Calibri"/>
              </a:rPr>
              <a:t>Shranjevanje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potrdila</a:t>
            </a:r>
            <a:r>
              <a:rPr lang="en-GB" dirty="0">
                <a:ea typeface="Calibri"/>
                <a:cs typeface="Calibri"/>
              </a:rPr>
              <a:t> → </a:t>
            </a:r>
            <a:r>
              <a:rPr lang="en-US" dirty="0" err="1">
                <a:ea typeface="Calibri"/>
                <a:cs typeface="Calibri"/>
              </a:rPr>
              <a:t>Izbira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plačilnega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načina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F1C984A-FE66-93B3-ADE2-6EEFB584CBE4}"/>
              </a:ext>
            </a:extLst>
          </p:cNvPr>
          <p:cNvSpPr/>
          <p:nvPr/>
        </p:nvSpPr>
        <p:spPr>
          <a:xfrm>
            <a:off x="6141682" y="401425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D. </a:t>
            </a:r>
            <a:r>
              <a:rPr lang="en-US" dirty="0" err="1">
                <a:ea typeface="Calibri"/>
                <a:cs typeface="Calibri"/>
              </a:rPr>
              <a:t>Shranjevanje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potrdila</a:t>
            </a:r>
            <a:r>
              <a:rPr lang="en-GB" dirty="0">
                <a:ea typeface="Calibri"/>
                <a:cs typeface="Calibri"/>
              </a:rPr>
              <a:t> → </a:t>
            </a:r>
            <a:r>
              <a:rPr lang="en-US" dirty="0" err="1">
                <a:ea typeface="Calibri"/>
                <a:cs typeface="Calibri"/>
              </a:rPr>
              <a:t>Prijava</a:t>
            </a:r>
            <a:r>
              <a:rPr lang="en-US" dirty="0">
                <a:ea typeface="Calibri"/>
                <a:cs typeface="Calibri"/>
              </a:rPr>
              <a:t> v portal </a:t>
            </a:r>
            <a:r>
              <a:rPr lang="en-GB" dirty="0">
                <a:ea typeface="Calibri"/>
                <a:cs typeface="Calibri"/>
              </a:rPr>
              <a:t>→ </a:t>
            </a:r>
            <a:r>
              <a:rPr lang="en-US" dirty="0" err="1">
                <a:ea typeface="Calibri"/>
                <a:cs typeface="Calibri"/>
              </a:rPr>
              <a:t>Izbira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plačilnega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načina</a:t>
            </a:r>
            <a:r>
              <a:rPr lang="en-GB" dirty="0">
                <a:ea typeface="Calibri"/>
                <a:cs typeface="Calibri"/>
              </a:rPr>
              <a:t> → </a:t>
            </a:r>
            <a:r>
              <a:rPr lang="en-US" dirty="0" err="1">
                <a:ea typeface="Calibri"/>
                <a:cs typeface="Calibri"/>
              </a:rPr>
              <a:t>Potrditev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plačila</a:t>
            </a:r>
            <a:r>
              <a:rPr lang="en-GB" dirty="0">
                <a:ea typeface="Calibri"/>
                <a:cs typeface="Calibri"/>
              </a:rPr>
              <a:t> → </a:t>
            </a:r>
            <a:r>
              <a:rPr lang="en-US" dirty="0" err="1">
                <a:ea typeface="Calibri"/>
                <a:cs typeface="Calibri"/>
              </a:rPr>
              <a:t>Vnos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plačilnih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podatkov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8" name="Ορθογώνιο 2">
            <a:extLst>
              <a:ext uri="{FF2B5EF4-FFF2-40B4-BE49-F238E27FC236}">
                <a16:creationId xmlns:a16="http://schemas.microsoft.com/office/drawing/2014/main" id="{B84391DB-EB2A-78BD-587D-9E1E917D7617}"/>
              </a:ext>
            </a:extLst>
          </p:cNvPr>
          <p:cNvSpPr/>
          <p:nvPr/>
        </p:nvSpPr>
        <p:spPr>
          <a:xfrm>
            <a:off x="2112607" y="276647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A. </a:t>
            </a:r>
            <a:r>
              <a:rPr lang="en-US" dirty="0" err="1">
                <a:ea typeface="Calibri"/>
                <a:cs typeface="Calibri"/>
              </a:rPr>
              <a:t>Prijava</a:t>
            </a:r>
            <a:r>
              <a:rPr lang="en-US" dirty="0">
                <a:ea typeface="Calibri"/>
                <a:cs typeface="Calibri"/>
              </a:rPr>
              <a:t> v portal → </a:t>
            </a:r>
            <a:r>
              <a:rPr lang="en-US" dirty="0" err="1">
                <a:ea typeface="Calibri"/>
                <a:cs typeface="Calibri"/>
              </a:rPr>
              <a:t>Vnos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plačilnih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podatkov</a:t>
            </a:r>
            <a:r>
              <a:rPr lang="en-US" dirty="0">
                <a:ea typeface="Calibri"/>
                <a:cs typeface="Calibri"/>
              </a:rPr>
              <a:t> → </a:t>
            </a:r>
            <a:r>
              <a:rPr lang="en-US" dirty="0" err="1">
                <a:ea typeface="Calibri"/>
                <a:cs typeface="Calibri"/>
              </a:rPr>
              <a:t>Izbira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plačilnega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načina</a:t>
            </a:r>
            <a:r>
              <a:rPr lang="en-US" dirty="0">
                <a:ea typeface="Calibri"/>
                <a:cs typeface="Calibri"/>
              </a:rPr>
              <a:t> → </a:t>
            </a:r>
            <a:r>
              <a:rPr lang="en-US" dirty="0" err="1">
                <a:ea typeface="Calibri"/>
                <a:cs typeface="Calibri"/>
              </a:rPr>
              <a:t>Potrditev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plačila</a:t>
            </a:r>
            <a:r>
              <a:rPr lang="en-US" dirty="0">
                <a:ea typeface="Calibri"/>
                <a:cs typeface="Calibri"/>
              </a:rPr>
              <a:t> → </a:t>
            </a:r>
            <a:r>
              <a:rPr lang="en-US" dirty="0" err="1">
                <a:ea typeface="Calibri"/>
                <a:cs typeface="Calibri"/>
              </a:rPr>
              <a:t>Shranjevanje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potrdila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9" name="Ορθογώνιο 4">
            <a:extLst>
              <a:ext uri="{FF2B5EF4-FFF2-40B4-BE49-F238E27FC236}">
                <a16:creationId xmlns:a16="http://schemas.microsoft.com/office/drawing/2014/main" id="{6F01E4C8-0BD7-96D4-B7DB-51AA35AAE97F}"/>
              </a:ext>
            </a:extLst>
          </p:cNvPr>
          <p:cNvSpPr/>
          <p:nvPr/>
        </p:nvSpPr>
        <p:spPr>
          <a:xfrm>
            <a:off x="6141682" y="276647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B. </a:t>
            </a:r>
            <a:r>
              <a:rPr lang="en-US" dirty="0" err="1">
                <a:ea typeface="Calibri"/>
                <a:cs typeface="Calibri"/>
              </a:rPr>
              <a:t>Vnos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plačilnih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podatkov</a:t>
            </a:r>
            <a:r>
              <a:rPr lang="en-GB" dirty="0">
                <a:ea typeface="Calibri"/>
                <a:cs typeface="Calibri"/>
              </a:rPr>
              <a:t> → </a:t>
            </a:r>
            <a:r>
              <a:rPr lang="en-US" dirty="0" err="1">
                <a:ea typeface="Calibri"/>
                <a:cs typeface="Calibri"/>
              </a:rPr>
              <a:t>Prijava</a:t>
            </a:r>
            <a:r>
              <a:rPr lang="en-US" dirty="0">
                <a:ea typeface="Calibri"/>
                <a:cs typeface="Calibri"/>
              </a:rPr>
              <a:t> v portal</a:t>
            </a:r>
            <a:r>
              <a:rPr lang="en-GB" dirty="0">
                <a:ea typeface="Calibri"/>
                <a:cs typeface="Calibri"/>
              </a:rPr>
              <a:t> → </a:t>
            </a:r>
            <a:r>
              <a:rPr lang="en-US" dirty="0" err="1">
                <a:ea typeface="Calibri"/>
                <a:cs typeface="Calibri"/>
              </a:rPr>
              <a:t>Izbira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plačilnega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načina</a:t>
            </a:r>
            <a:r>
              <a:rPr lang="en-GB" dirty="0">
                <a:ea typeface="Calibri"/>
                <a:cs typeface="Calibri"/>
              </a:rPr>
              <a:t> → </a:t>
            </a:r>
            <a:r>
              <a:rPr lang="en-US" dirty="0" err="1">
                <a:ea typeface="Calibri"/>
                <a:cs typeface="Calibri"/>
              </a:rPr>
              <a:t>Potrditev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plačila</a:t>
            </a:r>
            <a:r>
              <a:rPr lang="en-GB" dirty="0">
                <a:ea typeface="Calibri"/>
                <a:cs typeface="Calibri"/>
              </a:rPr>
              <a:t> → </a:t>
            </a:r>
            <a:r>
              <a:rPr lang="en-US" dirty="0" err="1">
                <a:ea typeface="Calibri"/>
                <a:cs typeface="Calibri"/>
              </a:rPr>
              <a:t>Shranjevanje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potrdila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1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9;p53">
            <a:extLst>
              <a:ext uri="{FF2B5EF4-FFF2-40B4-BE49-F238E27FC236}">
                <a16:creationId xmlns:a16="http://schemas.microsoft.com/office/drawing/2014/main" id="{63464776-AC89-40D0-B5CA-94B7B7F729ED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</a:pP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000" b="1" dirty="0">
                <a:solidFill>
                  <a:srgbClr val="1C2E78"/>
                </a:solidFill>
              </a:rPr>
              <a:t>Kaj od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naštetega</a:t>
            </a:r>
            <a:r>
              <a:rPr lang="en-US" sz="2000" b="1" dirty="0">
                <a:solidFill>
                  <a:srgbClr val="1C2E78"/>
                </a:solidFill>
              </a:rPr>
              <a:t> </a:t>
            </a:r>
            <a:r>
              <a:rPr lang="ro-RO" sz="2000" b="1" dirty="0">
                <a:solidFill>
                  <a:srgbClr val="1C2E78"/>
                </a:solidFill>
              </a:rPr>
              <a:t>NI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običajen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način</a:t>
            </a:r>
            <a:r>
              <a:rPr lang="en-US" sz="2000" b="1" dirty="0">
                <a:solidFill>
                  <a:srgbClr val="1C2E78"/>
                </a:solidFill>
              </a:rPr>
              <a:t> za </a:t>
            </a:r>
            <a:r>
              <a:rPr lang="en-US" sz="2000" b="1" dirty="0" err="1">
                <a:solidFill>
                  <a:srgbClr val="1C2E78"/>
                </a:solidFill>
              </a:rPr>
              <a:t>plačevanje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davkov</a:t>
            </a:r>
            <a:r>
              <a:rPr lang="en-US" sz="2000" b="1" dirty="0">
                <a:solidFill>
                  <a:srgbClr val="1C2E78"/>
                </a:solidFill>
              </a:rPr>
              <a:t> in </a:t>
            </a:r>
            <a:r>
              <a:rPr lang="en-US" sz="2000" b="1" dirty="0" err="1">
                <a:solidFill>
                  <a:srgbClr val="1C2E78"/>
                </a:solidFill>
              </a:rPr>
              <a:t>javnih</a:t>
            </a:r>
            <a:r>
              <a:rPr lang="en-US" sz="2000" b="1" dirty="0">
                <a:solidFill>
                  <a:srgbClr val="1C2E78"/>
                </a:solidFill>
              </a:rPr>
              <a:t> s</a:t>
            </a:r>
            <a:r>
              <a:rPr lang="sl-SI" sz="2000" b="1" dirty="0" err="1">
                <a:solidFill>
                  <a:srgbClr val="1C2E78"/>
                </a:solidFill>
              </a:rPr>
              <a:t>toritev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prek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spleta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24;p53">
            <a:extLst>
              <a:ext uri="{FF2B5EF4-FFF2-40B4-BE49-F238E27FC236}">
                <a16:creationId xmlns:a16="http://schemas.microsoft.com/office/drawing/2014/main" id="{E774FF30-6F6B-4514-8F5A-B9EAC61D572A}"/>
              </a:ext>
            </a:extLst>
          </p:cNvPr>
          <p:cNvSpPr txBox="1"/>
          <p:nvPr/>
        </p:nvSpPr>
        <p:spPr>
          <a:xfrm>
            <a:off x="2102310" y="2032506"/>
            <a:ext cx="280258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i="1" dirty="0">
                <a:solidFill>
                  <a:schemeClr val="dk1"/>
                </a:solidFill>
              </a:rPr>
              <a:t>Samo </a:t>
            </a:r>
            <a:r>
              <a:rPr lang="en-US" i="1" dirty="0" err="1">
                <a:solidFill>
                  <a:schemeClr val="dk1"/>
                </a:solidFill>
              </a:rPr>
              <a:t>en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odgovor</a:t>
            </a:r>
            <a:r>
              <a:rPr lang="en-US" i="1" dirty="0">
                <a:solidFill>
                  <a:schemeClr val="dk1"/>
                </a:solidFill>
              </a:rPr>
              <a:t> je </a:t>
            </a:r>
            <a:r>
              <a:rPr lang="en-US" i="1" dirty="0" err="1">
                <a:solidFill>
                  <a:schemeClr val="dk1"/>
                </a:solidFill>
              </a:rPr>
              <a:t>pravilen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76E0EFF-E4DF-8387-26AB-ADBF4458489B}"/>
              </a:ext>
            </a:extLst>
          </p:cNvPr>
          <p:cNvSpPr/>
          <p:nvPr/>
        </p:nvSpPr>
        <p:spPr>
          <a:xfrm>
            <a:off x="2112607" y="276648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Calibri"/>
                <a:cs typeface="Calibri"/>
              </a:rPr>
              <a:t>A. </a:t>
            </a:r>
            <a:r>
              <a:rPr lang="en-US" sz="1800" dirty="0" err="1">
                <a:ea typeface="Calibri"/>
                <a:cs typeface="Calibri"/>
              </a:rPr>
              <a:t>Plačilo</a:t>
            </a:r>
            <a:r>
              <a:rPr lang="en-US" sz="1800" dirty="0">
                <a:ea typeface="Calibri"/>
                <a:cs typeface="Calibri"/>
              </a:rPr>
              <a:t> s </a:t>
            </a:r>
            <a:r>
              <a:rPr lang="en-US" sz="1800" dirty="0" err="1">
                <a:ea typeface="Calibri"/>
                <a:cs typeface="Calibri"/>
              </a:rPr>
              <a:t>kreditno</a:t>
            </a:r>
            <a:r>
              <a:rPr lang="en-US" sz="1800" dirty="0">
                <a:ea typeface="Calibri"/>
                <a:cs typeface="Calibri"/>
              </a:rPr>
              <a:t>/</a:t>
            </a:r>
            <a:r>
              <a:rPr lang="en-US" sz="1800" dirty="0" err="1">
                <a:ea typeface="Calibri"/>
                <a:cs typeface="Calibri"/>
              </a:rPr>
              <a:t>debetno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kartico</a:t>
            </a:r>
            <a:endParaRPr lang="en-US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80350EB-19C0-25D4-F6BA-80142C8740BB}"/>
              </a:ext>
            </a:extLst>
          </p:cNvPr>
          <p:cNvSpPr/>
          <p:nvPr/>
        </p:nvSpPr>
        <p:spPr>
          <a:xfrm>
            <a:off x="6141682" y="2766479"/>
            <a:ext cx="3505200" cy="9048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Calibri"/>
                <a:cs typeface="Calibri"/>
              </a:rPr>
              <a:t>B. </a:t>
            </a:r>
            <a:r>
              <a:rPr lang="en-US" sz="1800" dirty="0" err="1">
                <a:ea typeface="Calibri"/>
                <a:cs typeface="Calibri"/>
              </a:rPr>
              <a:t>Plačilo</a:t>
            </a:r>
            <a:r>
              <a:rPr lang="en-US" sz="1800" dirty="0">
                <a:ea typeface="Calibri"/>
                <a:cs typeface="Calibri"/>
              </a:rPr>
              <a:t> z </a:t>
            </a:r>
            <a:r>
              <a:rPr lang="en-US" sz="1800" dirty="0" err="1">
                <a:ea typeface="Calibri"/>
                <a:cs typeface="Calibri"/>
              </a:rPr>
              <a:t>gotovino</a:t>
            </a:r>
            <a:r>
              <a:rPr lang="en-US" sz="1800" dirty="0">
                <a:ea typeface="Calibri"/>
                <a:cs typeface="Calibri"/>
              </a:rPr>
              <a:t> v </a:t>
            </a:r>
            <a:r>
              <a:rPr lang="en-US" sz="1800" dirty="0" err="1">
                <a:ea typeface="Calibri"/>
                <a:cs typeface="Calibri"/>
              </a:rPr>
              <a:t>lokalni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trgovini</a:t>
            </a:r>
            <a:endParaRPr lang="en-US" sz="1800" dirty="0">
              <a:ea typeface="Calibri"/>
              <a:cs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758547E-BC65-D30A-CDFF-315A26F2F434}"/>
              </a:ext>
            </a:extLst>
          </p:cNvPr>
          <p:cNvSpPr/>
          <p:nvPr/>
        </p:nvSpPr>
        <p:spPr>
          <a:xfrm>
            <a:off x="2112607" y="401425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Calibri"/>
                <a:cs typeface="Calibri"/>
              </a:rPr>
              <a:t>C. </a:t>
            </a:r>
            <a:r>
              <a:rPr lang="en-US" sz="1800" dirty="0" err="1">
                <a:ea typeface="Calibri"/>
                <a:cs typeface="Calibri"/>
              </a:rPr>
              <a:t>Bančno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nakazilo</a:t>
            </a:r>
            <a:endParaRPr lang="en-US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0933B3D-C5ED-0E3E-FFB6-EC9D1B8D4525}"/>
              </a:ext>
            </a:extLst>
          </p:cNvPr>
          <p:cNvSpPr/>
          <p:nvPr/>
        </p:nvSpPr>
        <p:spPr>
          <a:xfrm>
            <a:off x="6141682" y="401425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Calibri"/>
                <a:cs typeface="Calibri"/>
              </a:rPr>
              <a:t>D. </a:t>
            </a:r>
            <a:r>
              <a:rPr lang="en-US" sz="1800" dirty="0" err="1">
                <a:ea typeface="Calibri"/>
                <a:cs typeface="Calibri"/>
              </a:rPr>
              <a:t>Mobilna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denarnica</a:t>
            </a:r>
            <a:r>
              <a:rPr lang="en-US" sz="1800" dirty="0">
                <a:ea typeface="Calibri"/>
                <a:cs typeface="Calibri"/>
              </a:rPr>
              <a:t> (</a:t>
            </a:r>
            <a:r>
              <a:rPr lang="en-US" sz="1800" dirty="0" err="1">
                <a:ea typeface="Calibri"/>
                <a:cs typeface="Calibri"/>
              </a:rPr>
              <a:t>če</a:t>
            </a:r>
            <a:r>
              <a:rPr lang="en-US" sz="1800" dirty="0">
                <a:ea typeface="Calibri"/>
                <a:cs typeface="Calibri"/>
              </a:rPr>
              <a:t> je </a:t>
            </a:r>
            <a:r>
              <a:rPr lang="en-US" sz="1800" dirty="0" err="1">
                <a:ea typeface="Calibri"/>
                <a:cs typeface="Calibri"/>
              </a:rPr>
              <a:t>na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voljo</a:t>
            </a:r>
            <a:r>
              <a:rPr lang="en-US" sz="1800" dirty="0">
                <a:ea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224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58"/>
          <p:cNvGrpSpPr/>
          <p:nvPr/>
        </p:nvGrpSpPr>
        <p:grpSpPr>
          <a:xfrm>
            <a:off x="0" y="1"/>
            <a:ext cx="12624362" cy="6910372"/>
            <a:chOff x="0" y="0"/>
            <a:chExt cx="12624362" cy="7020335"/>
          </a:xfrm>
        </p:grpSpPr>
        <p:sp>
          <p:nvSpPr>
            <p:cNvPr id="565" name="Google Shape;565;p58"/>
            <p:cNvSpPr/>
            <p:nvPr/>
          </p:nvSpPr>
          <p:spPr>
            <a:xfrm>
              <a:off x="7876693" y="0"/>
              <a:ext cx="4747669" cy="7020335"/>
            </a:xfrm>
            <a:prstGeom prst="rect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58"/>
            <p:cNvSpPr/>
            <p:nvPr/>
          </p:nvSpPr>
          <p:spPr>
            <a:xfrm rot="-5400000">
              <a:off x="2537791" y="1637769"/>
              <a:ext cx="7004130" cy="3737972"/>
            </a:xfrm>
            <a:prstGeom prst="rtTriangle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7" name="Google Shape;567;p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1440" y="1684282"/>
              <a:ext cx="3843990" cy="3843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8" name="Google Shape;568;p58"/>
            <p:cNvSpPr txBox="1"/>
            <p:nvPr/>
          </p:nvSpPr>
          <p:spPr>
            <a:xfrm>
              <a:off x="0" y="3882628"/>
              <a:ext cx="5391150" cy="132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FFC243"/>
                </a:buClr>
                <a:buSzPts val="4000"/>
              </a:pPr>
              <a:r>
                <a:rPr lang="en-US" sz="4000" b="1" dirty="0">
                  <a:solidFill>
                    <a:srgbClr val="FFC243"/>
                  </a:solidFill>
                </a:rPr>
                <a:t>Čestitke</a:t>
              </a:r>
              <a:r>
                <a:rPr lang="en-US" sz="4000" b="1" i="0" u="none" strike="noStrike" cap="none" dirty="0">
                  <a:solidFill>
                    <a:srgbClr val="FFC243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r>
                <a:rPr lang="en-US" sz="2800" b="1" i="0" u="none" strike="noStrike" cap="none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n-US" sz="2800" b="1" i="0" u="none" strike="noStrike" cap="none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800" b="1" dirty="0" err="1">
                  <a:solidFill>
                    <a:srgbClr val="1C2E78"/>
                  </a:solidFill>
                </a:rPr>
                <a:t>Zaključili</a:t>
              </a:r>
              <a:r>
                <a:rPr lang="en-US" sz="2800" b="1" dirty="0">
                  <a:solidFill>
                    <a:srgbClr val="1C2E78"/>
                  </a:solidFill>
                </a:rPr>
                <a:t> </a:t>
              </a:r>
              <a:r>
                <a:rPr lang="en-US" sz="2800" b="1" dirty="0" err="1">
                  <a:solidFill>
                    <a:srgbClr val="1C2E78"/>
                  </a:solidFill>
                </a:rPr>
                <a:t>ste</a:t>
              </a:r>
              <a:r>
                <a:rPr lang="en-US" sz="2800" b="1" i="0" u="none" strike="noStrike" cap="none" dirty="0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dirty="0">
                  <a:solidFill>
                    <a:srgbClr val="1C2E78"/>
                  </a:solidFill>
                </a:rPr>
                <a:t>ta</a:t>
              </a:r>
              <a:r>
                <a:rPr lang="en-US" sz="2800" b="1" i="0" u="none" strike="noStrike" cap="none" dirty="0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dirty="0" err="1">
                  <a:solidFill>
                    <a:srgbClr val="1C2E78"/>
                  </a:solidFill>
                </a:rPr>
                <a:t>modul</a:t>
              </a:r>
              <a:r>
                <a:rPr lang="en-US" sz="2800" b="1" i="0" u="none" strike="noStrike" cap="none" dirty="0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569" name="Google Shape;569;p58"/>
          <p:cNvSpPr/>
          <p:nvPr/>
        </p:nvSpPr>
        <p:spPr>
          <a:xfrm>
            <a:off x="4741679" y="6277951"/>
            <a:ext cx="774566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r>
              <a:rPr lang="en-US" sz="1200" dirty="0">
                <a:solidFill>
                  <a:schemeClr val="lt1"/>
                </a:solidFill>
              </a:rPr>
              <a:t>Projekt </a:t>
            </a:r>
            <a:r>
              <a:rPr lang="en-US" sz="1200" dirty="0" err="1">
                <a:solidFill>
                  <a:schemeClr val="lt1"/>
                </a:solidFill>
              </a:rPr>
              <a:t>financira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Evropska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unija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dirty="0" err="1">
                <a:solidFill>
                  <a:schemeClr val="lt1"/>
                </a:solidFill>
              </a:rPr>
              <a:t>Izražena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stališča</a:t>
            </a:r>
            <a:r>
              <a:rPr lang="en-US" sz="1200" dirty="0">
                <a:solidFill>
                  <a:schemeClr val="lt1"/>
                </a:solidFill>
              </a:rPr>
              <a:t> in </a:t>
            </a:r>
            <a:r>
              <a:rPr lang="en-US" sz="1200" dirty="0" err="1">
                <a:solidFill>
                  <a:schemeClr val="lt1"/>
                </a:solidFill>
              </a:rPr>
              <a:t>mnenja</a:t>
            </a:r>
            <a:r>
              <a:rPr lang="en-US" sz="1200" dirty="0">
                <a:solidFill>
                  <a:schemeClr val="lt1"/>
                </a:solidFill>
              </a:rPr>
              <a:t> so </a:t>
            </a:r>
            <a:r>
              <a:rPr lang="en-US" sz="1200" dirty="0" err="1">
                <a:solidFill>
                  <a:schemeClr val="lt1"/>
                </a:solidFill>
              </a:rPr>
              <a:t>izključno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stališča</a:t>
            </a:r>
            <a:r>
              <a:rPr lang="en-US" sz="1200" dirty="0">
                <a:solidFill>
                  <a:schemeClr val="lt1"/>
                </a:solidFill>
              </a:rPr>
              <a:t> in </a:t>
            </a:r>
            <a:r>
              <a:rPr lang="en-US" sz="1200" dirty="0" err="1">
                <a:solidFill>
                  <a:schemeClr val="lt1"/>
                </a:solidFill>
              </a:rPr>
              <a:t>mnenja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avtorjev</a:t>
            </a:r>
            <a:r>
              <a:rPr lang="en-US" sz="1200" dirty="0">
                <a:solidFill>
                  <a:schemeClr val="lt1"/>
                </a:solidFill>
              </a:rPr>
              <a:t> in </a:t>
            </a:r>
            <a:r>
              <a:rPr lang="en-US" sz="1200" dirty="0" err="1">
                <a:solidFill>
                  <a:schemeClr val="lt1"/>
                </a:solidFill>
              </a:rPr>
              <a:t>ni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nujno</a:t>
            </a:r>
            <a:r>
              <a:rPr lang="en-US" sz="1200" dirty="0">
                <a:solidFill>
                  <a:schemeClr val="lt1"/>
                </a:solidFill>
              </a:rPr>
              <a:t>, da </a:t>
            </a:r>
            <a:r>
              <a:rPr lang="en-US" sz="1200" dirty="0" err="1">
                <a:solidFill>
                  <a:schemeClr val="lt1"/>
                </a:solidFill>
              </a:rPr>
              <a:t>odražajo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stališča</a:t>
            </a:r>
            <a:r>
              <a:rPr lang="en-US" sz="1200" dirty="0">
                <a:solidFill>
                  <a:schemeClr val="lt1"/>
                </a:solidFill>
              </a:rPr>
              <a:t> in </a:t>
            </a:r>
            <a:r>
              <a:rPr lang="en-US" sz="1200" dirty="0" err="1">
                <a:solidFill>
                  <a:schemeClr val="lt1"/>
                </a:solidFill>
              </a:rPr>
              <a:t>mnenja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Evropske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unije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ali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Evropske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izvajalske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agencije</a:t>
            </a:r>
            <a:r>
              <a:rPr lang="en-US" sz="1200" dirty="0">
                <a:solidFill>
                  <a:schemeClr val="lt1"/>
                </a:solidFill>
              </a:rPr>
              <a:t> za </a:t>
            </a:r>
            <a:r>
              <a:rPr lang="en-US" sz="1200" dirty="0" err="1">
                <a:solidFill>
                  <a:schemeClr val="lt1"/>
                </a:solidFill>
              </a:rPr>
              <a:t>izobraževanje</a:t>
            </a:r>
            <a:r>
              <a:rPr lang="en-US" sz="1200" dirty="0">
                <a:solidFill>
                  <a:schemeClr val="lt1"/>
                </a:solidFill>
              </a:rPr>
              <a:t> in </a:t>
            </a:r>
            <a:r>
              <a:rPr lang="en-US" sz="1200" dirty="0" err="1">
                <a:solidFill>
                  <a:schemeClr val="lt1"/>
                </a:solidFill>
              </a:rPr>
              <a:t>kulturo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(EACEA). </a:t>
            </a:r>
            <a:r>
              <a:rPr lang="en-US" sz="1200" dirty="0">
                <a:solidFill>
                  <a:schemeClr val="lt1"/>
                </a:solidFill>
              </a:rPr>
              <a:t>Niti </a:t>
            </a:r>
            <a:r>
              <a:rPr lang="en-US" sz="1200" dirty="0" err="1">
                <a:solidFill>
                  <a:schemeClr val="lt1"/>
                </a:solidFill>
              </a:rPr>
              <a:t>Evropska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unija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niti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EACEA </a:t>
            </a:r>
            <a:r>
              <a:rPr lang="en-US" sz="1200" dirty="0">
                <a:solidFill>
                  <a:schemeClr val="lt1"/>
                </a:solidFill>
              </a:rPr>
              <a:t>ne </a:t>
            </a:r>
            <a:r>
              <a:rPr lang="en-US" sz="1200" dirty="0" err="1">
                <a:solidFill>
                  <a:schemeClr val="lt1"/>
                </a:solidFill>
              </a:rPr>
              <a:t>moreta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odgovarjati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zanje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dirty="0" err="1">
                <a:solidFill>
                  <a:schemeClr val="lt1"/>
                </a:solidFill>
              </a:rPr>
              <a:t>Številka</a:t>
            </a:r>
            <a:r>
              <a:rPr lang="en-US" sz="1200" dirty="0">
                <a:solidFill>
                  <a:schemeClr val="lt1"/>
                </a:solidFill>
              </a:rPr>
              <a:t> </a:t>
            </a:r>
            <a:r>
              <a:rPr lang="en-US" sz="1200" dirty="0" err="1">
                <a:solidFill>
                  <a:schemeClr val="lt1"/>
                </a:solidFill>
              </a:rPr>
              <a:t>projekta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2023-1-RO01-KA220-ADU-000157797</a:t>
            </a:r>
            <a:endParaRPr lang="en-US" sz="1200" dirty="0">
              <a:solidFill>
                <a:schemeClr val="lt1"/>
              </a:solidFill>
            </a:endParaRPr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endParaRPr lang="en-US"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71" name="Google Shape;571;p58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r="54938"/>
          <a:stretch/>
        </p:blipFill>
        <p:spPr>
          <a:xfrm>
            <a:off x="-33924" y="8958"/>
            <a:ext cx="3635960" cy="378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58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l="44200" r="5462"/>
          <a:stretch/>
        </p:blipFill>
        <p:spPr>
          <a:xfrm>
            <a:off x="3397721" y="823363"/>
            <a:ext cx="2375272" cy="221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Εικόνα 1" descr="Εικόνα που περιέχει στιγμιότυπο οθόνης, γραμματοσειρά, Μπελ ηλεκτρίκ, Μπλε Majorelle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0DA2262-6121-6AC2-BD1D-ED066ECA7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363" y="6210455"/>
            <a:ext cx="2515315" cy="66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129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ct val="100000"/>
            </a:pPr>
            <a:r>
              <a:rPr lang="en-US" sz="2200" dirty="0" err="1"/>
              <a:t>Enota</a:t>
            </a:r>
            <a:r>
              <a:rPr lang="en-US" sz="2200" dirty="0"/>
              <a:t> 1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 err="1"/>
              <a:t>Uvod</a:t>
            </a:r>
            <a:r>
              <a:rPr lang="en-US" sz="4000" dirty="0"/>
              <a:t> 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558000" y="2035925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Cilji</a:t>
            </a:r>
            <a:endParaRPr dirty="0"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2"/>
          </p:nvPr>
        </p:nvSpPr>
        <p:spPr>
          <a:xfrm>
            <a:off x="557995" y="2589918"/>
            <a:ext cx="7222800" cy="4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000" dirty="0"/>
              <a:t>Ob </a:t>
            </a:r>
            <a:r>
              <a:rPr lang="en-US" sz="2000" dirty="0" err="1"/>
              <a:t>zaključku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enote</a:t>
            </a:r>
            <a:r>
              <a:rPr lang="en-US" sz="2000" dirty="0"/>
              <a:t> </a:t>
            </a:r>
            <a:r>
              <a:rPr lang="en-US" sz="2000" dirty="0" err="1"/>
              <a:t>boste</a:t>
            </a:r>
            <a:r>
              <a:rPr lang="en-US" sz="2000" dirty="0"/>
              <a:t> </a:t>
            </a:r>
            <a:r>
              <a:rPr lang="en-US" sz="2000" dirty="0" err="1"/>
              <a:t>seznanjeni</a:t>
            </a:r>
            <a:r>
              <a:rPr lang="en-US" sz="2000" dirty="0"/>
              <a:t> </a:t>
            </a:r>
          </a:p>
          <a:p>
            <a:pPr marL="228600" indent="-224790">
              <a:spcBef>
                <a:spcPts val="1200"/>
              </a:spcBef>
              <a:buClr>
                <a:srgbClr val="92D050"/>
              </a:buClr>
              <a:buSzPct val="104996"/>
              <a:buFont typeface="Calibri"/>
              <a:buChar char="✔"/>
            </a:pPr>
            <a:r>
              <a:rPr lang="en-US" sz="2000" dirty="0"/>
              <a:t>z </a:t>
            </a:r>
            <a:r>
              <a:rPr lang="en-US" sz="2000" dirty="0" err="1"/>
              <a:t>učnimi</a:t>
            </a:r>
            <a:r>
              <a:rPr lang="en-US" sz="2000" dirty="0"/>
              <a:t> </a:t>
            </a:r>
            <a:r>
              <a:rPr lang="en-US" sz="2000" dirty="0" err="1"/>
              <a:t>cilji</a:t>
            </a:r>
            <a:r>
              <a:rPr lang="en-US" sz="2000" dirty="0"/>
              <a:t> in </a:t>
            </a:r>
            <a:r>
              <a:rPr lang="en-US" sz="2000" dirty="0" err="1"/>
              <a:t>vsebino</a:t>
            </a:r>
            <a:r>
              <a:rPr lang="en-US" sz="2000" dirty="0"/>
              <a:t> </a:t>
            </a:r>
            <a:r>
              <a:rPr lang="en-US" sz="2000" dirty="0" err="1"/>
              <a:t>usposabljanja</a:t>
            </a:r>
            <a:r>
              <a:rPr lang="en-US" sz="2000" dirty="0"/>
              <a:t> v </a:t>
            </a:r>
            <a:r>
              <a:rPr lang="en-US" sz="2000" dirty="0" err="1"/>
              <a:t>tem</a:t>
            </a:r>
            <a:r>
              <a:rPr lang="en-US" sz="2000" dirty="0"/>
              <a:t> </a:t>
            </a:r>
            <a:r>
              <a:rPr lang="en-US" sz="2000" dirty="0" err="1"/>
              <a:t>modulu</a:t>
            </a:r>
            <a:r>
              <a:rPr lang="en-US" sz="2000" dirty="0"/>
              <a:t>,</a:t>
            </a:r>
            <a:endParaRPr dirty="0"/>
          </a:p>
          <a:p>
            <a:pPr marL="228600" indent="-224790">
              <a:spcBef>
                <a:spcPts val="1200"/>
              </a:spcBef>
              <a:buClr>
                <a:srgbClr val="92D050"/>
              </a:buClr>
              <a:buSzPct val="104996"/>
              <a:buFont typeface="Calibri"/>
              <a:buChar char="✔"/>
            </a:pPr>
            <a:r>
              <a:rPr lang="en-US" sz="2000" dirty="0"/>
              <a:t>z </a:t>
            </a:r>
            <a:r>
              <a:rPr lang="en-US" sz="2000" dirty="0" err="1"/>
              <a:t>uporabljeno</a:t>
            </a:r>
            <a:r>
              <a:rPr lang="en-US" sz="2000" dirty="0"/>
              <a:t> </a:t>
            </a:r>
            <a:r>
              <a:rPr lang="en-US" sz="2000" dirty="0" err="1"/>
              <a:t>metodologijo</a:t>
            </a:r>
            <a:r>
              <a:rPr lang="en-US" sz="2000" dirty="0"/>
              <a:t> </a:t>
            </a:r>
            <a:r>
              <a:rPr lang="en-US" sz="2000" dirty="0" err="1"/>
              <a:t>usposabljanja</a:t>
            </a:r>
            <a:r>
              <a:rPr lang="en-US" sz="2000" dirty="0"/>
              <a:t> in s </a:t>
            </a:r>
            <a:r>
              <a:rPr lang="en-US" sz="2000" dirty="0" err="1"/>
              <a:t>trajanjem</a:t>
            </a:r>
            <a:r>
              <a:rPr lang="en-US" sz="2000" dirty="0"/>
              <a:t> </a:t>
            </a:r>
            <a:r>
              <a:rPr lang="en-US" sz="2000" dirty="0" err="1"/>
              <a:t>tega</a:t>
            </a:r>
            <a:r>
              <a:rPr lang="en-US" sz="2000" dirty="0"/>
              <a:t> </a:t>
            </a:r>
            <a:r>
              <a:rPr lang="en-US" sz="2000" dirty="0" err="1"/>
              <a:t>modula</a:t>
            </a:r>
            <a:r>
              <a:rPr lang="en-US" sz="2000" dirty="0"/>
              <a:t>.</a:t>
            </a:r>
            <a:endParaRPr sz="2000" dirty="0"/>
          </a:p>
        </p:txBody>
      </p:sp>
      <p:pic>
        <p:nvPicPr>
          <p:cNvPr id="130" name="Google Shape;130;p4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199449" y="2287475"/>
            <a:ext cx="3434551" cy="34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Vectorjuice,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EEAE12EE-A0A9-DC8F-EFB2-63C3CD0DC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>
            <a:extLst>
              <a:ext uri="{FF2B5EF4-FFF2-40B4-BE49-F238E27FC236}">
                <a16:creationId xmlns:a16="http://schemas.microsoft.com/office/drawing/2014/main" id="{8682F5EA-3F44-A428-91CF-4B5E73C47D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927147"/>
            <a:ext cx="7732832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n-US" sz="2400" dirty="0" err="1"/>
              <a:t>Kompetence</a:t>
            </a:r>
            <a:endParaRPr sz="2400" dirty="0" err="1"/>
          </a:p>
        </p:txBody>
      </p:sp>
      <p:pic>
        <p:nvPicPr>
          <p:cNvPr id="138" name="Google Shape;138;p5" descr="Στόχος με συμπαγές γέμισμα">
            <a:extLst>
              <a:ext uri="{FF2B5EF4-FFF2-40B4-BE49-F238E27FC236}">
                <a16:creationId xmlns:a16="http://schemas.microsoft.com/office/drawing/2014/main" id="{9A7CB9DC-8581-55CD-7796-E4EFEBA9F4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432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>
            <a:extLst>
              <a:ext uri="{FF2B5EF4-FFF2-40B4-BE49-F238E27FC236}">
                <a16:creationId xmlns:a16="http://schemas.microsoft.com/office/drawing/2014/main" id="{5FAC2E26-35E1-8E74-E659-A9EE21705E4F}"/>
              </a:ext>
            </a:extLst>
          </p:cNvPr>
          <p:cNvSpPr txBox="1"/>
          <p:nvPr/>
        </p:nvSpPr>
        <p:spPr>
          <a:xfrm>
            <a:off x="1524000" y="1571576"/>
            <a:ext cx="8178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2400"/>
            </a:pPr>
            <a:r>
              <a:rPr lang="en-US" sz="2400" i="1" dirty="0">
                <a:solidFill>
                  <a:srgbClr val="1C2E78"/>
                </a:solidFill>
              </a:rPr>
              <a:t>Ko</a:t>
            </a:r>
            <a:r>
              <a:rPr lang="en-US" sz="2400" b="0" i="1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>
                <a:solidFill>
                  <a:srgbClr val="1C2E78"/>
                </a:solidFill>
              </a:rPr>
              <a:t>zaključite</a:t>
            </a:r>
            <a:r>
              <a:rPr lang="en-US" sz="2400" i="1" dirty="0">
                <a:solidFill>
                  <a:srgbClr val="1C2E78"/>
                </a:solidFill>
              </a:rPr>
              <a:t> ta</a:t>
            </a:r>
            <a:r>
              <a:rPr lang="en-US" sz="2400" b="0" i="1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>
                <a:solidFill>
                  <a:srgbClr val="1C2E78"/>
                </a:solidFill>
              </a:rPr>
              <a:t>modul</a:t>
            </a:r>
            <a:r>
              <a:rPr lang="en-US" sz="2400" i="1" dirty="0">
                <a:solidFill>
                  <a:srgbClr val="1C2E78"/>
                </a:solidFill>
              </a:rPr>
              <a:t>, </a:t>
            </a:r>
            <a:r>
              <a:rPr lang="en-US" sz="2400" i="1" dirty="0" err="1">
                <a:solidFill>
                  <a:srgbClr val="1C2E78"/>
                </a:solidFill>
              </a:rPr>
              <a:t>boste</a:t>
            </a:r>
            <a:endParaRPr lang="en-US" sz="2400" b="0" i="1" u="none" strike="noStrike" cap="none" dirty="0" err="1">
              <a:solidFill>
                <a:srgbClr val="1C2E7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2" name="Google Shape;142;p5">
            <a:extLst>
              <a:ext uri="{FF2B5EF4-FFF2-40B4-BE49-F238E27FC236}">
                <a16:creationId xmlns:a16="http://schemas.microsoft.com/office/drawing/2014/main" id="{44B21B85-18F6-9F37-91FF-490DEF111C57}"/>
              </a:ext>
            </a:extLst>
          </p:cNvPr>
          <p:cNvSpPr txBox="1"/>
          <p:nvPr/>
        </p:nvSpPr>
        <p:spPr>
          <a:xfrm>
            <a:off x="485775" y="2236601"/>
            <a:ext cx="9877426" cy="388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228600">
              <a:spcBef>
                <a:spcPts val="6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bg1"/>
                </a:solidFill>
              </a:rPr>
              <a:t>samozavestno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izvajali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en-US" sz="2000" dirty="0" err="1">
                <a:solidFill>
                  <a:schemeClr val="bg1"/>
                </a:solidFill>
              </a:rPr>
              <a:t>plačila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spleta</a:t>
            </a:r>
            <a:r>
              <a:rPr lang="en-US" sz="2000" dirty="0">
                <a:solidFill>
                  <a:schemeClr val="bg1"/>
                </a:solidFill>
              </a:rPr>
              <a:t>: </a:t>
            </a:r>
            <a:r>
              <a:rPr lang="en-US" sz="2000" dirty="0" err="1">
                <a:solidFill>
                  <a:schemeClr val="bg1"/>
                </a:solidFill>
              </a:rPr>
              <a:t>znali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en-US" sz="2000" dirty="0" err="1">
                <a:solidFill>
                  <a:schemeClr val="bg1"/>
                </a:solidFill>
              </a:rPr>
              <a:t>varno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dostopati</a:t>
            </a:r>
            <a:r>
              <a:rPr lang="en-US" sz="2000" dirty="0">
                <a:solidFill>
                  <a:schemeClr val="bg1"/>
                </a:solidFill>
              </a:rPr>
              <a:t> do </a:t>
            </a:r>
            <a:r>
              <a:rPr lang="en-US" sz="2000" dirty="0" err="1">
                <a:solidFill>
                  <a:schemeClr val="bg1"/>
                </a:solidFill>
              </a:rPr>
              <a:t>spletnih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državne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uprave</a:t>
            </a:r>
            <a:r>
              <a:rPr lang="en-US" sz="2000" dirty="0">
                <a:solidFill>
                  <a:schemeClr val="bg1"/>
                </a:solidFill>
              </a:rPr>
              <a:t> in </a:t>
            </a:r>
            <a:r>
              <a:rPr lang="en-US" sz="2000" dirty="0" err="1">
                <a:solidFill>
                  <a:schemeClr val="bg1"/>
                </a:solidFill>
              </a:rPr>
              <a:t>javnih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služb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en-US" sz="2000" dirty="0" err="1">
                <a:solidFill>
                  <a:schemeClr val="bg1"/>
                </a:solidFill>
              </a:rPr>
              <a:t>jih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uporabljati</a:t>
            </a:r>
            <a:r>
              <a:rPr lang="en-US" sz="2000" dirty="0">
                <a:solidFill>
                  <a:schemeClr val="bg1"/>
                </a:solidFill>
              </a:rPr>
              <a:t> za </a:t>
            </a:r>
            <a:r>
              <a:rPr lang="en-US" sz="2000" dirty="0" err="1">
                <a:solidFill>
                  <a:schemeClr val="bg1"/>
                </a:solidFill>
              </a:rPr>
              <a:t>plačevanje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računov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davkov</a:t>
            </a:r>
            <a:r>
              <a:rPr lang="en-US" sz="2000" dirty="0">
                <a:solidFill>
                  <a:schemeClr val="bg1"/>
                </a:solidFill>
              </a:rPr>
              <a:t> in </a:t>
            </a:r>
            <a:r>
              <a:rPr lang="en-US" sz="2000" dirty="0" err="1">
                <a:solidFill>
                  <a:schemeClr val="bg1"/>
                </a:solidFill>
              </a:rPr>
              <a:t>drugih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državnih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dajatev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85800" lvl="1" indent="-228600">
              <a:spcBef>
                <a:spcPts val="6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bg1"/>
                </a:solidFill>
              </a:rPr>
              <a:t>obvladali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veščine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upravljanja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sl-SI" sz="2000" dirty="0">
                <a:solidFill>
                  <a:schemeClr val="bg1"/>
                </a:solidFill>
              </a:rPr>
              <a:t>uporabniškega </a:t>
            </a:r>
            <a:r>
              <a:rPr lang="en-US" sz="2000" dirty="0" err="1">
                <a:solidFill>
                  <a:schemeClr val="bg1"/>
                </a:solidFill>
              </a:rPr>
              <a:t>računa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znali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ustvariti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spletni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račun</a:t>
            </a:r>
            <a:r>
              <a:rPr lang="en-US" sz="2000" dirty="0">
                <a:solidFill>
                  <a:schemeClr val="bg1"/>
                </a:solidFill>
              </a:rPr>
              <a:t>, se </a:t>
            </a:r>
            <a:r>
              <a:rPr lang="en-US" sz="2000" dirty="0" err="1">
                <a:solidFill>
                  <a:schemeClr val="bg1"/>
                </a:solidFill>
              </a:rPr>
              <a:t>prijaviti</a:t>
            </a:r>
            <a:r>
              <a:rPr lang="en-US" sz="2000" dirty="0">
                <a:solidFill>
                  <a:schemeClr val="bg1"/>
                </a:solidFill>
              </a:rPr>
              <a:t> in ga </a:t>
            </a:r>
            <a:r>
              <a:rPr lang="en-US" sz="2000" dirty="0" err="1">
                <a:solidFill>
                  <a:schemeClr val="bg1"/>
                </a:solidFill>
              </a:rPr>
              <a:t>upravljati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,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en-US" sz="2000" dirty="0" err="1">
                <a:solidFill>
                  <a:schemeClr val="bg1"/>
                </a:solidFill>
              </a:rPr>
              <a:t>vključno</a:t>
            </a:r>
            <a:r>
              <a:rPr lang="en-US" sz="2000" dirty="0">
                <a:solidFill>
                  <a:schemeClr val="bg1"/>
                </a:solidFill>
              </a:rPr>
              <a:t> s </a:t>
            </a:r>
            <a:r>
              <a:rPr lang="en-US" sz="2000" dirty="0" err="1">
                <a:solidFill>
                  <a:schemeClr val="bg1"/>
                </a:solidFill>
              </a:rPr>
              <a:t>posodabljanjem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osebnih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podatkov</a:t>
            </a:r>
            <a:r>
              <a:rPr lang="en-US" sz="2000" dirty="0">
                <a:solidFill>
                  <a:schemeClr val="bg1"/>
                </a:solidFill>
              </a:rPr>
              <a:t> in </a:t>
            </a:r>
            <a:r>
              <a:rPr lang="en-US" sz="2000" dirty="0" err="1">
                <a:solidFill>
                  <a:schemeClr val="bg1"/>
                </a:solidFill>
              </a:rPr>
              <a:t>plačilnih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načinov</a:t>
            </a:r>
            <a:r>
              <a:rPr lang="en-US" sz="2000" dirty="0">
                <a:solidFill>
                  <a:schemeClr val="bg1"/>
                </a:solidFill>
              </a:rPr>
              <a:t>;  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85800" lvl="1" indent="-228600">
              <a:spcBef>
                <a:spcPts val="6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bg1"/>
                </a:solidFill>
              </a:rPr>
              <a:t>ozaveščeni</a:t>
            </a:r>
            <a:r>
              <a:rPr lang="en-US" sz="2000" dirty="0">
                <a:solidFill>
                  <a:schemeClr val="bg1"/>
                </a:solidFill>
              </a:rPr>
              <a:t> o </a:t>
            </a:r>
            <a:r>
              <a:rPr lang="en-US" sz="2000" dirty="0" err="1">
                <a:solidFill>
                  <a:schemeClr val="bg1"/>
                </a:solidFill>
              </a:rPr>
              <a:t>digitalni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varnosti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znali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boste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prepoznati</a:t>
            </a:r>
            <a:r>
              <a:rPr lang="en-US" sz="2000" dirty="0">
                <a:solidFill>
                  <a:schemeClr val="bg1"/>
                </a:solidFill>
              </a:rPr>
              <a:t> varna </a:t>
            </a:r>
            <a:r>
              <a:rPr lang="en-US" sz="2000" dirty="0" err="1">
                <a:solidFill>
                  <a:schemeClr val="bg1"/>
                </a:solidFill>
              </a:rPr>
              <a:t>spletna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en-US" sz="2000" dirty="0" err="1">
                <a:solidFill>
                  <a:schemeClr val="bg1"/>
                </a:solidFill>
              </a:rPr>
              <a:t>mesta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,</a:t>
            </a:r>
            <a:r>
              <a:rPr lang="en-US" sz="2000" dirty="0">
                <a:solidFill>
                  <a:schemeClr val="bg1"/>
                </a:solidFill>
              </a:rPr>
              <a:t> se </a:t>
            </a:r>
            <a:r>
              <a:rPr lang="en-US" sz="2000" dirty="0" err="1">
                <a:solidFill>
                  <a:schemeClr val="bg1"/>
                </a:solidFill>
              </a:rPr>
              <a:t>izogibati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goljufijam</a:t>
            </a:r>
            <a:r>
              <a:rPr lang="en-US" sz="2000" dirty="0">
                <a:solidFill>
                  <a:schemeClr val="bg1"/>
                </a:solidFill>
              </a:rPr>
              <a:t> in </a:t>
            </a:r>
            <a:r>
              <a:rPr lang="en-US" sz="2000" dirty="0" err="1">
                <a:solidFill>
                  <a:schemeClr val="bg1"/>
                </a:solidFill>
              </a:rPr>
              <a:t>varovati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en-US" sz="2000" dirty="0" err="1">
                <a:solidFill>
                  <a:schemeClr val="bg1"/>
                </a:solidFill>
              </a:rPr>
              <a:t>občutljive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finančne</a:t>
            </a:r>
            <a:r>
              <a:rPr lang="en-US" sz="2000" dirty="0">
                <a:solidFill>
                  <a:schemeClr val="bg1"/>
                </a:solidFill>
              </a:rPr>
              <a:t> in </a:t>
            </a:r>
            <a:r>
              <a:rPr lang="en-US" sz="2000" dirty="0" err="1">
                <a:solidFill>
                  <a:schemeClr val="bg1"/>
                </a:solidFill>
              </a:rPr>
              <a:t>osebne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podatke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85800" lvl="1" indent="-228600">
              <a:spcBef>
                <a:spcPts val="6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bg1"/>
                </a:solidFill>
              </a:rPr>
              <a:t>sposobni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en-US" sz="2000" dirty="0" err="1">
                <a:solidFill>
                  <a:schemeClr val="bg1"/>
                </a:solidFill>
              </a:rPr>
              <a:t>boste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reševati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težave</a:t>
            </a:r>
            <a:r>
              <a:rPr lang="en-US" sz="2000" dirty="0">
                <a:solidFill>
                  <a:schemeClr val="bg1"/>
                </a:solidFill>
              </a:rPr>
              <a:t> in </a:t>
            </a:r>
            <a:r>
              <a:rPr lang="en-US" sz="2000" dirty="0" err="1">
                <a:solidFill>
                  <a:schemeClr val="bg1"/>
                </a:solidFill>
              </a:rPr>
              <a:t>odpravljati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nevšečnosti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znali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boste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sl-SI" sz="2000" dirty="0">
                <a:solidFill>
                  <a:schemeClr val="bg1"/>
                </a:solidFill>
              </a:rPr>
              <a:t>reševati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sl-SI" sz="2000" dirty="0">
                <a:solidFill>
                  <a:schemeClr val="bg1"/>
                </a:solidFill>
              </a:rPr>
              <a:t>najpogostejše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zaplet</a:t>
            </a:r>
            <a:r>
              <a:rPr lang="sl-SI" sz="2000" dirty="0">
                <a:solidFill>
                  <a:schemeClr val="bg1"/>
                </a:solidFill>
              </a:rPr>
              <a:t>e</a:t>
            </a:r>
            <a:r>
              <a:rPr lang="en-US" sz="2000" dirty="0">
                <a:solidFill>
                  <a:schemeClr val="bg1"/>
                </a:solidFill>
              </a:rPr>
              <a:t>, </a:t>
            </a:r>
            <a:r>
              <a:rPr lang="sl-SI" sz="2000" dirty="0">
                <a:solidFill>
                  <a:schemeClr val="bg1"/>
                </a:solidFill>
              </a:rPr>
              <a:t>npr. </a:t>
            </a:r>
            <a:r>
              <a:rPr lang="en-US" sz="2000" dirty="0" err="1">
                <a:solidFill>
                  <a:schemeClr val="bg1"/>
                </a:solidFill>
              </a:rPr>
              <a:t>ponastaviti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gesl</a:t>
            </a:r>
            <a:r>
              <a:rPr lang="sl-SI" sz="2000" dirty="0">
                <a:solidFill>
                  <a:schemeClr val="bg1"/>
                </a:solidFill>
              </a:rPr>
              <a:t>o, ukrepati v primeru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neuspešne</a:t>
            </a:r>
            <a:r>
              <a:rPr lang="sl-SI" sz="2000" dirty="0">
                <a:solidFill>
                  <a:schemeClr val="bg1"/>
                </a:solidFill>
              </a:rPr>
              <a:t>ga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plačil</a:t>
            </a:r>
            <a:r>
              <a:rPr lang="sl-SI" sz="2000" dirty="0">
                <a:solidFill>
                  <a:schemeClr val="bg1"/>
                </a:solidFill>
              </a:rPr>
              <a:t>a</a:t>
            </a:r>
            <a:r>
              <a:rPr lang="en-US" sz="2000" dirty="0">
                <a:solidFill>
                  <a:schemeClr val="bg1"/>
                </a:solidFill>
              </a:rPr>
              <a:t> in se po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potrebi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obrniti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službo</a:t>
            </a:r>
            <a:r>
              <a:rPr lang="en-US" sz="2000" dirty="0">
                <a:solidFill>
                  <a:schemeClr val="bg1"/>
                </a:solidFill>
              </a:rPr>
              <a:t> za </a:t>
            </a:r>
            <a:r>
              <a:rPr lang="en-US" sz="2000" dirty="0" err="1">
                <a:solidFill>
                  <a:schemeClr val="bg1"/>
                </a:solidFill>
              </a:rPr>
              <a:t>pomoč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strankam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4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400"/>
            </a:pPr>
            <a:r>
              <a:rPr lang="en-US" sz="2400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Vsebina</a:t>
            </a:r>
            <a:r>
              <a:rPr lang="en-US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usposabljanja</a:t>
            </a:r>
            <a:endParaRPr sz="2400"/>
          </a:p>
        </p:txBody>
      </p:sp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xfrm>
            <a:off x="1089890" y="2152650"/>
            <a:ext cx="9597159" cy="4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68630" indent="-45720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n-US" dirty="0" err="1"/>
              <a:t>Uvod</a:t>
            </a:r>
            <a:r>
              <a:rPr lang="en-US" dirty="0"/>
              <a:t>: </a:t>
            </a:r>
            <a:r>
              <a:rPr lang="en-US" dirty="0" err="1"/>
              <a:t>trajanje</a:t>
            </a:r>
            <a:r>
              <a:rPr lang="en-US" dirty="0"/>
              <a:t>, </a:t>
            </a:r>
            <a:r>
              <a:rPr lang="en-US" dirty="0" err="1"/>
              <a:t>cilji</a:t>
            </a:r>
            <a:r>
              <a:rPr lang="en-US" dirty="0"/>
              <a:t>, </a:t>
            </a:r>
            <a:r>
              <a:rPr lang="en-US" dirty="0" err="1"/>
              <a:t>vsebina</a:t>
            </a:r>
            <a:r>
              <a:rPr lang="en-US" dirty="0"/>
              <a:t> in </a:t>
            </a:r>
            <a:r>
              <a:rPr lang="en-US" dirty="0" err="1"/>
              <a:t>metodologija</a:t>
            </a:r>
            <a:r>
              <a:rPr lang="ro-RO" dirty="0"/>
              <a:t>, k</a:t>
            </a:r>
            <a:r>
              <a:rPr lang="en-US" dirty="0" err="1"/>
              <a:t>ompetence</a:t>
            </a:r>
            <a:endParaRPr lang="en-US" dirty="0"/>
          </a:p>
          <a:p>
            <a:pPr marL="468630" indent="-45720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n-US" dirty="0" err="1"/>
              <a:t>Seznanjanje</a:t>
            </a:r>
            <a:r>
              <a:rPr lang="en-US" dirty="0"/>
              <a:t> </a:t>
            </a:r>
            <a:r>
              <a:rPr lang="sl-SI" dirty="0"/>
              <a:t>s</a:t>
            </a:r>
            <a:r>
              <a:rPr lang="en-US" dirty="0"/>
              <a:t> </a:t>
            </a:r>
            <a:r>
              <a:rPr lang="en-US" dirty="0" err="1"/>
              <a:t>portali</a:t>
            </a:r>
            <a:r>
              <a:rPr lang="sl-SI" dirty="0"/>
              <a:t> za plačevanje davkov</a:t>
            </a:r>
            <a:r>
              <a:rPr lang="en-US" dirty="0"/>
              <a:t>  </a:t>
            </a:r>
            <a:endParaRPr lang="ro-RO" dirty="0"/>
          </a:p>
          <a:p>
            <a:pPr marL="468630" indent="-45720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ro-RO" dirty="0" err="1"/>
              <a:t>Seznanjanje</a:t>
            </a:r>
            <a:r>
              <a:rPr lang="ro-RO" dirty="0"/>
              <a:t> s </a:t>
            </a:r>
            <a:r>
              <a:rPr lang="ro-RO" dirty="0" err="1"/>
              <a:t>plačilnimi</a:t>
            </a:r>
            <a:r>
              <a:rPr lang="ro-RO" dirty="0"/>
              <a:t> </a:t>
            </a:r>
            <a:r>
              <a:rPr lang="ro-RO" dirty="0" err="1"/>
              <a:t>portali</a:t>
            </a:r>
            <a:r>
              <a:rPr lang="ro-RO" dirty="0"/>
              <a:t> </a:t>
            </a:r>
            <a:r>
              <a:rPr lang="ro-RO" dirty="0" err="1"/>
              <a:t>javnih</a:t>
            </a:r>
            <a:r>
              <a:rPr lang="ro-RO" dirty="0"/>
              <a:t> </a:t>
            </a:r>
            <a:r>
              <a:rPr lang="ro-RO" dirty="0" err="1"/>
              <a:t>služb</a:t>
            </a:r>
          </a:p>
          <a:p>
            <a:pPr marL="468630" indent="-45720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n-US" dirty="0" err="1"/>
              <a:t>Navigiranje</a:t>
            </a:r>
            <a:r>
              <a:rPr lang="en-US" dirty="0"/>
              <a:t> po </a:t>
            </a:r>
            <a:r>
              <a:rPr lang="en-US" dirty="0" err="1"/>
              <a:t>portalih</a:t>
            </a:r>
            <a:r>
              <a:rPr lang="en-US" dirty="0"/>
              <a:t> </a:t>
            </a:r>
            <a:r>
              <a:rPr lang="sl-SI" dirty="0"/>
              <a:t>za</a:t>
            </a:r>
            <a:r>
              <a:rPr lang="en-US" dirty="0"/>
              <a:t> </a:t>
            </a:r>
            <a:r>
              <a:rPr lang="en-US" dirty="0" err="1"/>
              <a:t>plač</a:t>
            </a:r>
            <a:r>
              <a:rPr lang="sl-SI" dirty="0" err="1"/>
              <a:t>evanje</a:t>
            </a:r>
            <a:r>
              <a:rPr lang="en-US" dirty="0"/>
              <a:t> </a:t>
            </a:r>
            <a:r>
              <a:rPr lang="sl-SI" dirty="0"/>
              <a:t>davkov in</a:t>
            </a:r>
            <a:r>
              <a:rPr lang="en-US" dirty="0"/>
              <a:t> </a:t>
            </a:r>
            <a:r>
              <a:rPr lang="en-US" dirty="0" err="1"/>
              <a:t>javnih</a:t>
            </a:r>
            <a:r>
              <a:rPr lang="en-US" dirty="0"/>
              <a:t> s</a:t>
            </a:r>
            <a:r>
              <a:rPr lang="sl-SI" dirty="0" err="1"/>
              <a:t>toritev</a:t>
            </a:r>
            <a:endParaRPr lang="ro-RO" dirty="0" err="1"/>
          </a:p>
          <a:p>
            <a:pPr marL="468630" indent="-45720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n-US" dirty="0"/>
              <a:t>Varno </a:t>
            </a:r>
            <a:r>
              <a:rPr lang="en-US" dirty="0" err="1"/>
              <a:t>izvajanje</a:t>
            </a:r>
            <a:r>
              <a:rPr lang="en-US" dirty="0"/>
              <a:t> </a:t>
            </a:r>
            <a:r>
              <a:rPr lang="en-US" dirty="0" err="1"/>
              <a:t>spletnih</a:t>
            </a:r>
            <a:r>
              <a:rPr lang="en-US" dirty="0"/>
              <a:t> </a:t>
            </a:r>
            <a:r>
              <a:rPr lang="en-US" dirty="0" err="1"/>
              <a:t>transakcij</a:t>
            </a:r>
            <a:r>
              <a:rPr lang="en-US" dirty="0"/>
              <a:t> </a:t>
            </a:r>
            <a:endParaRPr lang="ro-RO" dirty="0"/>
          </a:p>
          <a:p>
            <a:pPr marL="468630" indent="-45720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n-US" dirty="0" err="1"/>
              <a:t>Preverj</a:t>
            </a:r>
            <a:r>
              <a:rPr lang="sl-SI" dirty="0" err="1"/>
              <a:t>anje</a:t>
            </a:r>
            <a:r>
              <a:rPr lang="en-US" dirty="0"/>
              <a:t> </a:t>
            </a:r>
            <a:r>
              <a:rPr lang="en-US" dirty="0" err="1"/>
              <a:t>znanj</a:t>
            </a:r>
            <a:r>
              <a:rPr lang="sl-SI" dirty="0"/>
              <a:t>a</a:t>
            </a:r>
            <a:endParaRPr dirty="0"/>
          </a:p>
        </p:txBody>
      </p:sp>
      <p:pic>
        <p:nvPicPr>
          <p:cNvPr id="153" name="Google Shape;153;p6" descr="Λίστα με συμπαγές γέμισ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0" y="477191"/>
            <a:ext cx="1450807" cy="1450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200"/>
              <a:buFont typeface="Calibri"/>
              <a:buNone/>
            </a:pPr>
            <a:r>
              <a:rPr lang="en-US" dirty="0" err="1"/>
              <a:t>Enota</a:t>
            </a:r>
            <a:r>
              <a:rPr lang="en-US" dirty="0"/>
              <a:t> 1</a:t>
            </a:r>
            <a:endParaRPr sz="2400" dirty="0"/>
          </a:p>
          <a:p>
            <a:r>
              <a:rPr lang="en-US" sz="2400" dirty="0" err="1"/>
              <a:t>Metodologija</a:t>
            </a:r>
            <a:r>
              <a:rPr lang="en-US" sz="2400" dirty="0"/>
              <a:t> in </a:t>
            </a:r>
            <a:r>
              <a:rPr lang="en-US" sz="2400" dirty="0" err="1"/>
              <a:t>trajanje</a:t>
            </a:r>
            <a:r>
              <a:rPr lang="en-US" sz="2400" dirty="0"/>
              <a:t> </a:t>
            </a:r>
            <a:r>
              <a:rPr lang="en-US" sz="2400" dirty="0" err="1"/>
              <a:t>usposabljanja</a:t>
            </a:r>
            <a:endParaRPr sz="2400" dirty="0" err="1"/>
          </a:p>
        </p:txBody>
      </p:sp>
      <p:sp>
        <p:nvSpPr>
          <p:cNvPr id="161" name="Google Shape;161;p7"/>
          <p:cNvSpPr txBox="1">
            <a:spLocks noGrp="1"/>
          </p:cNvSpPr>
          <p:nvPr>
            <p:ph type="body" idx="1"/>
          </p:nvPr>
        </p:nvSpPr>
        <p:spPr>
          <a:xfrm>
            <a:off x="232526" y="3230603"/>
            <a:ext cx="4685712" cy="183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 dirty="0" err="1">
                <a:solidFill>
                  <a:srgbClr val="FFC243"/>
                </a:solidFill>
              </a:rPr>
              <a:t>Trajanje</a:t>
            </a:r>
            <a:r>
              <a:rPr lang="en-US" b="1" dirty="0">
                <a:solidFill>
                  <a:srgbClr val="FFC243"/>
                </a:solidFill>
              </a:rPr>
              <a:t>: </a:t>
            </a:r>
            <a:r>
              <a:rPr lang="en-US" dirty="0"/>
              <a:t>4 </a:t>
            </a:r>
            <a:r>
              <a:rPr lang="en-US" dirty="0" err="1"/>
              <a:t>ure</a:t>
            </a:r>
            <a:r>
              <a:rPr lang="en-US" dirty="0"/>
              <a:t> (</a:t>
            </a:r>
            <a:r>
              <a:rPr lang="en-US" dirty="0" err="1"/>
              <a:t>okvirno</a:t>
            </a:r>
            <a:r>
              <a:rPr lang="en-US" dirty="0"/>
              <a:t>)</a:t>
            </a:r>
            <a:endParaRPr dirty="0"/>
          </a:p>
          <a:p>
            <a:pPr marL="685800" lvl="1" indent="-228600">
              <a:spcBef>
                <a:spcPts val="1200"/>
              </a:spcBef>
              <a:buClr>
                <a:srgbClr val="92D050"/>
              </a:buClr>
              <a:buFont typeface="Calibri"/>
              <a:buChar char="▪"/>
            </a:pPr>
            <a:r>
              <a:rPr lang="en-US" dirty="0" err="1"/>
              <a:t>Izobraževanje</a:t>
            </a:r>
            <a:r>
              <a:rPr lang="en-US" dirty="0"/>
              <a:t> v </a:t>
            </a:r>
            <a:r>
              <a:rPr lang="en-US" dirty="0" err="1"/>
              <a:t>živo</a:t>
            </a:r>
            <a:r>
              <a:rPr lang="en-US" dirty="0"/>
              <a:t>: 2 </a:t>
            </a:r>
            <a:r>
              <a:rPr lang="en-US" dirty="0" err="1"/>
              <a:t>uri</a:t>
            </a:r>
            <a:endParaRPr dirty="0" err="1"/>
          </a:p>
          <a:p>
            <a:pPr marL="685800" lvl="1" indent="-228600">
              <a:spcBef>
                <a:spcPts val="1200"/>
              </a:spcBef>
              <a:buClr>
                <a:srgbClr val="92D050"/>
              </a:buClr>
              <a:buFont typeface="Calibri"/>
              <a:buChar char="▪"/>
            </a:pPr>
            <a:r>
              <a:rPr lang="en-US" dirty="0" err="1"/>
              <a:t>Usposabljanje</a:t>
            </a:r>
            <a:r>
              <a:rPr lang="en-US" dirty="0"/>
              <a:t> </a:t>
            </a:r>
            <a:r>
              <a:rPr lang="en-US" dirty="0" err="1"/>
              <a:t>prek</a:t>
            </a:r>
            <a:r>
              <a:rPr lang="en-US" dirty="0"/>
              <a:t> </a:t>
            </a:r>
            <a:r>
              <a:rPr lang="en-US" dirty="0" err="1"/>
              <a:t>spleta</a:t>
            </a:r>
            <a:r>
              <a:rPr lang="en-US" dirty="0"/>
              <a:t>: 2 </a:t>
            </a:r>
            <a:r>
              <a:rPr lang="en-US" dirty="0" err="1"/>
              <a:t>uri</a:t>
            </a:r>
            <a:endParaRPr dirty="0" err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62" name="Google Shape;162;p7"/>
          <p:cNvSpPr txBox="1"/>
          <p:nvPr/>
        </p:nvSpPr>
        <p:spPr>
          <a:xfrm>
            <a:off x="4814814" y="2107474"/>
            <a:ext cx="7377186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dirty="0" err="1">
                <a:solidFill>
                  <a:srgbClr val="FFC243"/>
                </a:solidFill>
              </a:rPr>
              <a:t>Metodologija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spcBef>
                <a:spcPts val="1000"/>
              </a:spcBef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n-US" sz="2000" dirty="0" err="1">
                <a:solidFill>
                  <a:schemeClr val="lt1"/>
                </a:solidFill>
              </a:rPr>
              <a:t>Aktivno</a:t>
            </a:r>
            <a:r>
              <a:rPr lang="en-US" sz="2000" dirty="0">
                <a:solidFill>
                  <a:schemeClr val="lt1"/>
                </a:solidFill>
              </a:rPr>
              <a:t> in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participativno</a:t>
            </a:r>
            <a:endParaRPr sz="1400" b="0" i="0" u="none" strike="noStrike" cap="none" dirty="0" err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spcBef>
                <a:spcPts val="1000"/>
              </a:spcBef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n-US" sz="2000" dirty="0" err="1">
                <a:solidFill>
                  <a:schemeClr val="lt1"/>
                </a:solidFill>
              </a:rPr>
              <a:t>Usposabljanje</a:t>
            </a:r>
            <a:r>
              <a:rPr lang="en-US" sz="2000" dirty="0">
                <a:solidFill>
                  <a:schemeClr val="lt1"/>
                </a:solidFill>
              </a:rPr>
              <a:t> v </a:t>
            </a:r>
            <a:r>
              <a:rPr lang="en-US" sz="2000" dirty="0" err="1">
                <a:solidFill>
                  <a:schemeClr val="lt1"/>
                </a:solidFill>
              </a:rPr>
              <a:t>živo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spcBef>
                <a:spcPts val="1000"/>
              </a:spcBef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>
                <a:solidFill>
                  <a:schemeClr val="lt1"/>
                </a:solidFill>
              </a:rPr>
              <a:t>Dialog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000" b="0" i="0" u="none" strike="noStrike" cap="none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Igranje</a:t>
            </a:r>
            <a:r>
              <a:rPr lang="en-US" sz="2000" dirty="0">
                <a:solidFill>
                  <a:schemeClr val="lt1"/>
                </a:solidFill>
              </a:rPr>
              <a:t> vlog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ali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simulacija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 b="0" i="0" u="none" strike="noStrike" cap="none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Timsko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delo</a:t>
            </a:r>
            <a:endParaRPr sz="1400" b="0" i="0" u="none" strike="noStrike" cap="none" dirty="0" err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spcBef>
                <a:spcPts val="1000"/>
              </a:spcBef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n-US" sz="2000" dirty="0" err="1">
                <a:solidFill>
                  <a:schemeClr val="lt1"/>
                </a:solidFill>
              </a:rPr>
              <a:t>Usposabljanje</a:t>
            </a:r>
            <a:r>
              <a:rPr lang="en-US" sz="2000" dirty="0">
                <a:solidFill>
                  <a:schemeClr val="lt1"/>
                </a:solidFill>
              </a:rPr>
              <a:t> </a:t>
            </a:r>
            <a:r>
              <a:rPr lang="en-US" sz="2000" dirty="0" err="1">
                <a:solidFill>
                  <a:schemeClr val="lt1"/>
                </a:solidFill>
              </a:rPr>
              <a:t>prek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spleta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spcBef>
                <a:spcPts val="1000"/>
              </a:spcBef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</a:rPr>
              <a:t>Izbrani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videoposnetki</a:t>
            </a:r>
            <a:endParaRPr sz="1400" b="0" i="0" u="none" strike="noStrike" cap="none" dirty="0" err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spcBef>
                <a:spcPts val="1000"/>
              </a:spcBef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</a:rPr>
              <a:t>Praktična</a:t>
            </a:r>
            <a:r>
              <a:rPr lang="en-US" sz="2000" dirty="0">
                <a:solidFill>
                  <a:schemeClr val="lt1"/>
                </a:solidFill>
              </a:rPr>
              <a:t> </a:t>
            </a:r>
            <a:r>
              <a:rPr lang="en-US" sz="2000" dirty="0" err="1">
                <a:solidFill>
                  <a:schemeClr val="lt1"/>
                </a:solidFill>
              </a:rPr>
              <a:t>uporaba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nasvetov</a:t>
            </a:r>
            <a:r>
              <a:rPr lang="en-US" sz="2000" dirty="0">
                <a:solidFill>
                  <a:schemeClr val="lt1"/>
                </a:solidFill>
              </a:rPr>
              <a:t>, </a:t>
            </a:r>
            <a:r>
              <a:rPr lang="en-US" sz="2000" dirty="0" err="1">
                <a:solidFill>
                  <a:schemeClr val="lt1"/>
                </a:solidFill>
              </a:rPr>
              <a:t>sprejetih</a:t>
            </a:r>
            <a:r>
              <a:rPr lang="en-US" sz="2000" dirty="0">
                <a:solidFill>
                  <a:schemeClr val="lt1"/>
                </a:solidFill>
              </a:rPr>
              <a:t> v </a:t>
            </a:r>
            <a:r>
              <a:rPr lang="en-US" sz="2000" dirty="0" err="1">
                <a:solidFill>
                  <a:schemeClr val="lt1"/>
                </a:solidFill>
              </a:rPr>
              <a:t>učilnici</a:t>
            </a:r>
            <a:endParaRPr sz="1400" b="0" i="0" u="none" strike="noStrike" cap="none" dirty="0" err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spcBef>
                <a:spcPts val="1000"/>
              </a:spcBef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>
                <a:solidFill>
                  <a:schemeClr val="lt1"/>
                </a:solidFill>
              </a:rPr>
              <a:t>Nekaj </a:t>
            </a:r>
            <a:r>
              <a:rPr lang="en-US" sz="2000" dirty="0" err="1">
                <a:solidFill>
                  <a:schemeClr val="lt1"/>
                </a:solidFill>
              </a:rPr>
              <a:t>sodelovalnega</a:t>
            </a:r>
            <a:r>
              <a:rPr lang="en-US" sz="2000" dirty="0">
                <a:solidFill>
                  <a:schemeClr val="lt1"/>
                </a:solidFill>
              </a:rPr>
              <a:t> dela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</a:rPr>
              <a:t>Simulacija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BC42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7" descr="Κύκλοι με βέλη περίγραμ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9571" y="492165"/>
            <a:ext cx="1742309" cy="1742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8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096250" y="2372139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558000" y="944486"/>
            <a:ext cx="10515600" cy="129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200"/>
            </a:pPr>
            <a:r>
              <a:rPr lang="en-US" sz="2000" dirty="0" err="1"/>
              <a:t>Enota</a:t>
            </a:r>
            <a:r>
              <a:rPr lang="en-US" sz="2000" dirty="0"/>
              <a:t> 2</a:t>
            </a:r>
            <a:br>
              <a:rPr lang="en-US" sz="2000" dirty="0"/>
            </a:br>
            <a:r>
              <a:rPr lang="en-US" sz="4000" dirty="0" err="1"/>
              <a:t>Seznanjanje</a:t>
            </a:r>
            <a:r>
              <a:rPr lang="en-US" sz="4000" dirty="0"/>
              <a:t> s </a:t>
            </a:r>
            <a:r>
              <a:rPr lang="en-US" sz="4000" dirty="0" err="1"/>
              <a:t>portali</a:t>
            </a:r>
            <a:r>
              <a:rPr lang="en-US" sz="4000" dirty="0"/>
              <a:t> za </a:t>
            </a:r>
            <a:r>
              <a:rPr lang="en-US" sz="4000" dirty="0" err="1"/>
              <a:t>plačevanje</a:t>
            </a:r>
            <a:r>
              <a:rPr lang="en-US" sz="4000" dirty="0"/>
              <a:t> </a:t>
            </a:r>
            <a:r>
              <a:rPr lang="en-US" sz="4000" dirty="0" err="1"/>
              <a:t>davkov</a:t>
            </a:r>
            <a:r>
              <a:rPr lang="en-US" sz="4000" dirty="0"/>
              <a:t/>
            </a:r>
            <a:br>
              <a:rPr lang="en-US" sz="4000" dirty="0"/>
            </a:br>
            <a:endParaRPr dirty="0"/>
          </a:p>
        </p:txBody>
      </p:sp>
      <p:sp>
        <p:nvSpPr>
          <p:cNvPr id="170" name="Google Shape;170;p8"/>
          <p:cNvSpPr txBox="1">
            <a:spLocks noGrp="1"/>
          </p:cNvSpPr>
          <p:nvPr>
            <p:ph type="body" idx="1"/>
          </p:nvPr>
        </p:nvSpPr>
        <p:spPr>
          <a:xfrm>
            <a:off x="558000" y="1985116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Cilji</a:t>
            </a:r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2"/>
          </p:nvPr>
        </p:nvSpPr>
        <p:spPr>
          <a:xfrm>
            <a:off x="617620" y="2466799"/>
            <a:ext cx="7691493" cy="3885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000" dirty="0"/>
              <a:t>Ob </a:t>
            </a:r>
            <a:r>
              <a:rPr lang="en-US" sz="2000" dirty="0" err="1"/>
              <a:t>zaključku</a:t>
            </a:r>
            <a:r>
              <a:rPr lang="en-US" sz="2000" dirty="0"/>
              <a:t> 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enote</a:t>
            </a:r>
            <a:r>
              <a:rPr lang="en-US" sz="2000" dirty="0"/>
              <a:t> </a:t>
            </a:r>
            <a:r>
              <a:rPr lang="en-US" sz="2000" dirty="0" err="1"/>
              <a:t>boste</a:t>
            </a:r>
            <a:endParaRPr sz="2000" dirty="0"/>
          </a:p>
          <a:p>
            <a:pPr marL="342900" indent="-342900">
              <a:spcBef>
                <a:spcPts val="0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 err="1"/>
              <a:t>razumeli</a:t>
            </a:r>
            <a:r>
              <a:rPr lang="en-US" sz="2000" dirty="0"/>
              <a:t> </a:t>
            </a:r>
            <a:r>
              <a:rPr lang="en-US" sz="2000" dirty="0" err="1"/>
              <a:t>prednosti</a:t>
            </a:r>
            <a:r>
              <a:rPr lang="en-US" sz="2000" dirty="0"/>
              <a:t> </a:t>
            </a:r>
            <a:r>
              <a:rPr lang="en-US" sz="2000" dirty="0" err="1"/>
              <a:t>portalov</a:t>
            </a:r>
            <a:r>
              <a:rPr lang="en-US" sz="2000" dirty="0"/>
              <a:t> za </a:t>
            </a:r>
            <a:r>
              <a:rPr lang="en-US" sz="2000" dirty="0" err="1"/>
              <a:t>plačevanje</a:t>
            </a:r>
            <a:r>
              <a:rPr lang="en-US" sz="2000" dirty="0"/>
              <a:t> </a:t>
            </a:r>
            <a:r>
              <a:rPr lang="en-US" sz="2000" dirty="0" err="1"/>
              <a:t>davkov</a:t>
            </a:r>
            <a:r>
              <a:rPr lang="en-US" sz="2000" dirty="0"/>
              <a:t>,</a:t>
            </a:r>
          </a:p>
          <a:p>
            <a:pPr marL="342900" indent="-342900">
              <a:spcBef>
                <a:spcPts val="0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ro-RO" sz="2000" dirty="0"/>
              <a:t>poučeni o davkih, ki jih lahko plačujete prek spleta. </a:t>
            </a:r>
            <a:endParaRPr lang="en-US" sz="2000" dirty="0"/>
          </a:p>
        </p:txBody>
      </p:sp>
      <p:sp>
        <p:nvSpPr>
          <p:cNvPr id="173" name="Google Shape;173;p8"/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000"/>
            </a:pP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Vectorjuice,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ax concept illustration">
            <a:extLst>
              <a:ext uri="{FF2B5EF4-FFF2-40B4-BE49-F238E27FC236}">
                <a16:creationId xmlns:a16="http://schemas.microsoft.com/office/drawing/2014/main" id="{AD40237D-3DFA-4A1E-8A50-9EFEAA1CF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2124364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302DD99-3DB5-DFDF-45B6-955AC3BC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7030A0"/>
              </a:buClr>
              <a:buSzPct val="100000"/>
            </a:pPr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portalov</a:t>
            </a:r>
            <a:r>
              <a:rPr lang="en-US" dirty="0"/>
              <a:t> za </a:t>
            </a:r>
            <a:r>
              <a:rPr lang="en-US" dirty="0" err="1"/>
              <a:t>plačevanje</a:t>
            </a:r>
            <a:r>
              <a:rPr lang="en-US" dirty="0"/>
              <a:t> </a:t>
            </a:r>
            <a:r>
              <a:rPr lang="en-US" dirty="0" err="1"/>
              <a:t>davkov</a:t>
            </a:r>
            <a:endParaRPr lang="ro-RO" sz="2800" dirty="0" err="1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7FBBCD-8BC5-150C-D9D1-94CAD970A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2228850"/>
            <a:ext cx="7701546" cy="4043344"/>
          </a:xfrm>
        </p:spPr>
        <p:txBody>
          <a:bodyPr>
            <a:normAutofit fontScale="92500" lnSpcReduction="10000"/>
          </a:bodyPr>
          <a:lstStyle/>
          <a:p>
            <a:pPr marL="76200" indent="0">
              <a:spcAft>
                <a:spcPts val="600"/>
              </a:spcAft>
              <a:buNone/>
            </a:pPr>
            <a:r>
              <a:rPr lang="en-US" dirty="0" err="1"/>
              <a:t>Davčni</a:t>
            </a:r>
            <a:r>
              <a:rPr lang="en-US" dirty="0"/>
              <a:t> portal je </a:t>
            </a:r>
            <a:r>
              <a:rPr lang="en-US" dirty="0" err="1"/>
              <a:t>uradno</a:t>
            </a:r>
            <a:r>
              <a:rPr lang="en-US" dirty="0"/>
              <a:t> </a:t>
            </a:r>
            <a:r>
              <a:rPr lang="en-US" dirty="0" err="1"/>
              <a:t>spletno</a:t>
            </a:r>
            <a:r>
              <a:rPr lang="en-US" dirty="0"/>
              <a:t> mesto, ki ga </a:t>
            </a:r>
            <a:r>
              <a:rPr lang="en-US" dirty="0" err="1"/>
              <a:t>državni</a:t>
            </a:r>
            <a:r>
              <a:rPr lang="en-US" dirty="0"/>
              <a:t> 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lokalni</a:t>
            </a:r>
            <a:r>
              <a:rPr lang="en-US" dirty="0"/>
              <a:t> </a:t>
            </a:r>
            <a:r>
              <a:rPr lang="en-US" dirty="0" err="1"/>
              <a:t>davčni</a:t>
            </a:r>
            <a:r>
              <a:rPr lang="en-US" dirty="0"/>
              <a:t> </a:t>
            </a:r>
            <a:r>
              <a:rPr lang="en-US" dirty="0" err="1"/>
              <a:t>organi</a:t>
            </a:r>
            <a:r>
              <a:rPr lang="en-US" dirty="0"/>
              <a:t> </a:t>
            </a:r>
            <a:r>
              <a:rPr lang="en-US" dirty="0" err="1"/>
              <a:t>dajejo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razpolago</a:t>
            </a:r>
            <a:r>
              <a:rPr lang="en-US" dirty="0"/>
              <a:t> </a:t>
            </a:r>
            <a:r>
              <a:rPr lang="en-US" dirty="0" err="1"/>
              <a:t>davkoplačevalcem</a:t>
            </a:r>
            <a:r>
              <a:rPr lang="en-US" dirty="0"/>
              <a:t>, </a:t>
            </a:r>
            <a:r>
              <a:rPr lang="sl-SI" dirty="0"/>
              <a:t>ki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njem</a:t>
            </a:r>
            <a:r>
              <a:rPr lang="en-US" dirty="0"/>
              <a:t> </a:t>
            </a:r>
            <a:r>
              <a:rPr lang="en-US" dirty="0" err="1"/>
              <a:t>vlagajo</a:t>
            </a:r>
            <a:r>
              <a:rPr lang="en-US" dirty="0"/>
              <a:t> </a:t>
            </a:r>
            <a:r>
              <a:rPr lang="en-US" dirty="0" err="1"/>
              <a:t>davčne</a:t>
            </a:r>
            <a:r>
              <a:rPr lang="en-US" dirty="0"/>
              <a:t> </a:t>
            </a:r>
            <a:r>
              <a:rPr lang="en-US" dirty="0" err="1"/>
              <a:t>napovedi</a:t>
            </a:r>
            <a:r>
              <a:rPr lang="en-US" dirty="0"/>
              <a:t>, </a:t>
            </a:r>
            <a:r>
              <a:rPr lang="en-US" dirty="0" err="1"/>
              <a:t>izvajajo</a:t>
            </a:r>
            <a:r>
              <a:rPr lang="en-US" dirty="0"/>
              <a:t> </a:t>
            </a:r>
            <a:r>
              <a:rPr lang="en-US" dirty="0" err="1"/>
              <a:t>plačila</a:t>
            </a:r>
            <a:r>
              <a:rPr lang="en-US" dirty="0"/>
              <a:t> in </a:t>
            </a:r>
            <a:r>
              <a:rPr lang="en-US" dirty="0" err="1"/>
              <a:t>upravljajo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davčne</a:t>
            </a:r>
            <a:r>
              <a:rPr lang="en-US" dirty="0"/>
              <a:t> </a:t>
            </a:r>
            <a:r>
              <a:rPr lang="en-US" dirty="0" err="1"/>
              <a:t>račune</a:t>
            </a:r>
            <a:r>
              <a:rPr lang="en-US" dirty="0"/>
              <a:t>. </a:t>
            </a:r>
          </a:p>
          <a:p>
            <a:pPr marL="76200" indent="0">
              <a:spcAft>
                <a:spcPts val="600"/>
              </a:spcAft>
              <a:buNone/>
            </a:pPr>
            <a:r>
              <a:rPr lang="en-US" b="1" dirty="0"/>
              <a:t>VRSTE </a:t>
            </a:r>
            <a:r>
              <a:rPr lang="en-US" b="1" dirty="0" err="1"/>
              <a:t>portalov</a:t>
            </a:r>
            <a:r>
              <a:rPr lang="en-US" b="1" dirty="0"/>
              <a:t> za </a:t>
            </a:r>
            <a:r>
              <a:rPr lang="en-US" b="1" dirty="0" err="1"/>
              <a:t>plačevanje</a:t>
            </a:r>
            <a:r>
              <a:rPr lang="en-US" b="1" dirty="0"/>
              <a:t> </a:t>
            </a:r>
            <a:r>
              <a:rPr lang="en-US" b="1" dirty="0" err="1"/>
              <a:t>davkov</a:t>
            </a:r>
            <a:r>
              <a:rPr lang="en-US" b="1" dirty="0"/>
              <a:t>: </a:t>
            </a:r>
            <a:endParaRPr lang="ro-RO" b="1" dirty="0"/>
          </a:p>
          <a:p>
            <a:pPr>
              <a:spcAft>
                <a:spcPts val="600"/>
              </a:spcAft>
            </a:pPr>
            <a:r>
              <a:rPr lang="en-US" b="1" dirty="0" err="1"/>
              <a:t>Državni</a:t>
            </a:r>
            <a:r>
              <a:rPr lang="en-US" b="1" dirty="0"/>
              <a:t> </a:t>
            </a:r>
            <a:r>
              <a:rPr lang="en-US" b="1" dirty="0" err="1"/>
              <a:t>davčni</a:t>
            </a:r>
            <a:r>
              <a:rPr lang="en-US" b="1" dirty="0"/>
              <a:t> </a:t>
            </a:r>
            <a:r>
              <a:rPr lang="en-US" b="1" dirty="0" err="1"/>
              <a:t>portali</a:t>
            </a:r>
            <a:r>
              <a:rPr lang="en-US" b="1" dirty="0"/>
              <a:t>: </a:t>
            </a:r>
            <a:r>
              <a:rPr lang="en-US" dirty="0" err="1"/>
              <a:t>uporabljajo</a:t>
            </a:r>
            <a:r>
              <a:rPr lang="en-US" dirty="0"/>
              <a:t> se za </a:t>
            </a:r>
            <a:r>
              <a:rPr lang="en-US" dirty="0" err="1"/>
              <a:t>oddajanje</a:t>
            </a:r>
            <a:r>
              <a:rPr lang="en-US" dirty="0"/>
              <a:t> </a:t>
            </a:r>
            <a:r>
              <a:rPr lang="en-US" dirty="0" err="1"/>
              <a:t>dohodninskih</a:t>
            </a:r>
            <a:r>
              <a:rPr lang="en-US" dirty="0"/>
              <a:t> </a:t>
            </a:r>
            <a:r>
              <a:rPr lang="en-US" dirty="0" err="1"/>
              <a:t>napovedi</a:t>
            </a:r>
            <a:r>
              <a:rPr lang="en-US" dirty="0"/>
              <a:t>, </a:t>
            </a:r>
            <a:r>
              <a:rPr lang="en-US" dirty="0" err="1"/>
              <a:t>pregledovanje</a:t>
            </a:r>
            <a:r>
              <a:rPr lang="en-US" dirty="0"/>
              <a:t> </a:t>
            </a:r>
            <a:r>
              <a:rPr lang="en-US" dirty="0" err="1"/>
              <a:t>davčnih</a:t>
            </a:r>
            <a:r>
              <a:rPr lang="en-US" dirty="0"/>
              <a:t> </a:t>
            </a:r>
            <a:r>
              <a:rPr lang="en-US" dirty="0" err="1"/>
              <a:t>podatkov</a:t>
            </a:r>
            <a:r>
              <a:rPr lang="en-US" dirty="0"/>
              <a:t> za </a:t>
            </a:r>
            <a:r>
              <a:rPr lang="en-US" dirty="0" err="1"/>
              <a:t>pretekla</a:t>
            </a:r>
            <a:r>
              <a:rPr lang="en-US" dirty="0"/>
              <a:t> </a:t>
            </a:r>
            <a:r>
              <a:rPr lang="en-US" dirty="0" err="1"/>
              <a:t>obdobja</a:t>
            </a:r>
            <a:r>
              <a:rPr lang="en-US" dirty="0"/>
              <a:t> in </a:t>
            </a:r>
            <a:r>
              <a:rPr lang="en-US" dirty="0" err="1"/>
              <a:t>izvajanje</a:t>
            </a:r>
            <a:r>
              <a:rPr lang="en-US" dirty="0"/>
              <a:t> </a:t>
            </a:r>
            <a:r>
              <a:rPr lang="en-US" dirty="0" err="1"/>
              <a:t>plačil</a:t>
            </a:r>
            <a:r>
              <a:rPr lang="en-US" dirty="0"/>
              <a:t>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 err="1"/>
              <a:t>Lokalni</a:t>
            </a:r>
            <a:r>
              <a:rPr lang="en-US" b="1" dirty="0"/>
              <a:t> </a:t>
            </a:r>
            <a:r>
              <a:rPr lang="en-US" b="1" dirty="0" err="1"/>
              <a:t>davčni</a:t>
            </a:r>
            <a:r>
              <a:rPr lang="en-US" b="1" dirty="0"/>
              <a:t> </a:t>
            </a:r>
            <a:r>
              <a:rPr lang="en-US" b="1" dirty="0" err="1"/>
              <a:t>portali</a:t>
            </a:r>
            <a:r>
              <a:rPr lang="en-US" b="1" dirty="0"/>
              <a:t>: </a:t>
            </a:r>
            <a:r>
              <a:rPr lang="en-US" dirty="0" err="1"/>
              <a:t>uporabljajo</a:t>
            </a:r>
            <a:r>
              <a:rPr lang="en-US" dirty="0"/>
              <a:t> se za </a:t>
            </a:r>
            <a:r>
              <a:rPr lang="en-US" dirty="0" err="1"/>
              <a:t>lokalne</a:t>
            </a:r>
            <a:r>
              <a:rPr lang="en-US" dirty="0"/>
              <a:t> in </a:t>
            </a:r>
            <a:r>
              <a:rPr lang="en-US" dirty="0" err="1"/>
              <a:t>regionalne</a:t>
            </a:r>
            <a:r>
              <a:rPr lang="en-US" dirty="0"/>
              <a:t> </a:t>
            </a:r>
            <a:r>
              <a:rPr lang="en-US" dirty="0" err="1"/>
              <a:t>davke</a:t>
            </a:r>
            <a:r>
              <a:rPr lang="en-US" dirty="0"/>
              <a:t>, </a:t>
            </a:r>
            <a:r>
              <a:rPr lang="en-US" dirty="0" err="1"/>
              <a:t>kot</a:t>
            </a:r>
            <a:r>
              <a:rPr lang="en-US" dirty="0"/>
              <a:t> so </a:t>
            </a:r>
            <a:r>
              <a:rPr lang="en-US" dirty="0" err="1"/>
              <a:t>davek</a:t>
            </a:r>
            <a:r>
              <a:rPr lang="en-US" dirty="0"/>
              <a:t> od </a:t>
            </a:r>
            <a:r>
              <a:rPr lang="en-US" dirty="0" err="1"/>
              <a:t>premoženja</a:t>
            </a:r>
            <a:r>
              <a:rPr lang="en-US" dirty="0"/>
              <a:t>, </a:t>
            </a:r>
            <a:r>
              <a:rPr lang="en-US" dirty="0" err="1"/>
              <a:t>lokalni</a:t>
            </a:r>
            <a:r>
              <a:rPr lang="en-US" dirty="0"/>
              <a:t> </a:t>
            </a:r>
            <a:r>
              <a:rPr lang="en-US" dirty="0" err="1"/>
              <a:t>davek</a:t>
            </a:r>
            <a:r>
              <a:rPr lang="en-US" dirty="0"/>
              <a:t> od </a:t>
            </a:r>
            <a:r>
              <a:rPr lang="en-US" dirty="0" err="1"/>
              <a:t>dohodkov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in </a:t>
            </a:r>
            <a:r>
              <a:rPr lang="en-US" dirty="0" err="1"/>
              <a:t>občinske</a:t>
            </a:r>
            <a:r>
              <a:rPr lang="en-US" dirty="0"/>
              <a:t> </a:t>
            </a:r>
            <a:r>
              <a:rPr lang="en-US" dirty="0" err="1"/>
              <a:t>dajatve</a:t>
            </a:r>
            <a:r>
              <a:rPr lang="en-US" dirty="0"/>
              <a:t>.</a:t>
            </a:r>
          </a:p>
        </p:txBody>
      </p:sp>
      <p:sp>
        <p:nvSpPr>
          <p:cNvPr id="5" name="Google Shape;173;p8">
            <a:extLst>
              <a:ext uri="{FF2B5EF4-FFF2-40B4-BE49-F238E27FC236}">
                <a16:creationId xmlns:a16="http://schemas.microsoft.com/office/drawing/2014/main" id="{93FA7477-894C-4D30-B261-B206CA5F0860}"/>
              </a:ext>
            </a:extLst>
          </p:cNvPr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u="sng" dirty="0">
                <a:solidFill>
                  <a:schemeClr val="dk1"/>
                </a:solidFill>
              </a:rPr>
              <a:t>S</a:t>
            </a:r>
            <a:r>
              <a:rPr lang="ro-RO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toryset</a:t>
            </a:r>
            <a:r>
              <a:rPr lang="ro-RO" sz="1000" u="sng" dirty="0">
                <a:solidFill>
                  <a:schemeClr val="dk1"/>
                </a:solidFill>
              </a:rPr>
              <a:t>,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4" name="Google Shape;193;p10">
            <a:extLst>
              <a:ext uri="{FF2B5EF4-FFF2-40B4-BE49-F238E27FC236}">
                <a16:creationId xmlns:a16="http://schemas.microsoft.com/office/drawing/2014/main" id="{45EB92C3-1ED4-43C3-AC97-D4BA036F9CED}"/>
              </a:ext>
            </a:extLst>
          </p:cNvPr>
          <p:cNvSpPr/>
          <p:nvPr/>
        </p:nvSpPr>
        <p:spPr>
          <a:xfrm>
            <a:off x="7620000" y="0"/>
            <a:ext cx="456637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lnSpc>
                <a:spcPct val="90000"/>
              </a:lnSpc>
              <a:buSzPts val="1800"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6.2 </a:t>
            </a:r>
            <a:r>
              <a:rPr lang="en-US" sz="1800" dirty="0" err="1">
                <a:solidFill>
                  <a:srgbClr val="1C2E78"/>
                </a:solidFill>
              </a:rPr>
              <a:t>Seznanjanje</a:t>
            </a:r>
            <a:r>
              <a:rPr lang="en-US" sz="1800" dirty="0">
                <a:solidFill>
                  <a:srgbClr val="1C2E78"/>
                </a:solidFill>
              </a:rPr>
              <a:t> s </a:t>
            </a:r>
            <a:r>
              <a:rPr lang="en-US" sz="1800" dirty="0" err="1">
                <a:solidFill>
                  <a:srgbClr val="1C2E78"/>
                </a:solidFill>
              </a:rPr>
              <a:t>portali</a:t>
            </a:r>
            <a:r>
              <a:rPr lang="en-US" sz="1800" dirty="0">
                <a:solidFill>
                  <a:srgbClr val="1C2E78"/>
                </a:solidFill>
              </a:rPr>
              <a:t> za </a:t>
            </a:r>
            <a:r>
              <a:rPr lang="en-US" sz="1800" dirty="0" err="1">
                <a:solidFill>
                  <a:srgbClr val="1C2E78"/>
                </a:solidFill>
              </a:rPr>
              <a:t>plačevanje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davkov</a:t>
            </a:r>
            <a:endParaRPr sz="1800" b="0" i="0" u="none" strike="noStrike" cap="none" dirty="0" err="1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8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MobileMoney - Module 6 new- pb-update 19 feb - 9 Mar"/>
  <p:tag name="ISPRING_PLAYERS_CUSTOMIZATION_2" val="UEsDBBQAAgAIAKl2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kgGla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KSAaVo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pIBpWlPMzAiNAwAAjhAAACcAAAB1bml2ZXJzYWwvZmxhc2hfcHVibGlzaGluZ19zZXR0aW5ncy54bWztWM1y2zYQvuspMOzkGNFOnCb1UPKk+plqYksek23jk2dFQCLG+GEJQIpyytP0wfokXRCSItVOSidR65n2oJG42P32w+5il1By9k4KsmCV4Vp1ouP2UUSYyjXlat6Jfs6GT19FxFhQFIRWrBMpHZGzbisp3VRwU6TMWlQ1BGGUOS1tJyqsLU/jeLlctrkpK7+qhbOIb9q5lnFZMcOUZVVcCljhl12VzERrhAYA+JFarc26rRYhSUC60NQJRjhF5or7TYEYCjBFFAe1KeS380o7RXta6IpU82kn+q436B/3n290AlSfS6Z8TEwXhV5sT4FS7lmASPl7RgrG5wXSfXkSkSWntuhEz048CmrHd1Fq7LB18Cg9jTFQdg0vmQUKFsJj8GfZO2s2giCiKwWS5xmuEL//TtTPbn66vhxcnY/Gb26yyeQ8G10GErVNvI+TxPuOEiSkXZWzrZ8ErIW8QN5oMwNhWBLvijZq3GcQcssXGBP2F5ozJ0TqylJXtmsrx2oau8ItvU/AJDOt9vbun8lUC0xtTQqrVE4ZHYNkO8lOb7kaouZxRGYYJ7HqRJOSKZKCwgLjFgTPtwDGTY3lti6s4Vr7dcVBEMTDE8DIRRp9pBB2lhdQGbZLbbNifFrz7q/aCUpW2hHBbxmxmmCIncRfBSO7+SezSstaihVqiREcPS44WzJ6VsdrDfgpR9foQjq0xONQCmaDh98cf0+mbKYrxGWwwMODcm4CfvtBwCUY8xEUNhyfpOej/uBmNO4P3j7xGwS6AJU/EBxrisnSHgQfVkRpu7HDcOTgDKuTQjmt15rsrf3ladiWNeb5G2VjD99w6QR8S/htQHagD5jyw3h5SOL/lkFjtwUs6oPuD28NjUecY0oCJi7k2JK4WrfBBoA5KKKVWBHIsTMb3zYWXDuDktAgArT5cobBHsu0fppj+0SPFWVVI8ij42fPT158//LVD6ft+I8Pvz/9rNF6Zl0K8O7C0Op9dmrdsR3qSvrqoTv2o3E2uHrdy0a/jLLrm2zwNtsHqDndbddJ7EfJ/ZPFj6pHO1iuB2mT3IwnTbQmb5poXYXJdbkztRpRwE40DycLe5HgkmPmDlZX/1BtfPVbRyiuw9TGYw7c1x6q/2rcHvdr7oEilw4uRj9Ozvv/n9l/K4LhaXtd3LsfJvG9F1i/IrniEsPq3yu2t97ui5MjvHHeu9RqIdr+fwjd1p9QSwMEFAACAAgApIBpWnD0HBt+AwAAsQwAACEAAAB1bml2ZXJzYWwvZmxhc2hfc2tpbl9zZXR0aW5ncy54bWyVV9tu4zYQfc9XGF6gaF/irpPWG6wiwLFdYNE0GzRB3ilrbBOhSIEcOfXfdyhSEmlLa2+EAOHMOeRcDodIYt65HO1BG67k/Xg6Tq9Go2RdaQ0SX6EoBUMYZczAEyvgfvzMJILgZvTrLwK/pr+NJ46ghNIvgMjl1lhLYxvx/H6cVYhKXq8VcSVeS6ULJsbpp7/qn2RSI8+xFAV5KWfD1tAd88f0y8PyIoo/4/ZhtlzcDRHWqiiZPDyqrbrO2Pp9q1Ulcxvajf2GaLtDCVpw+X42IiovfkMoophWn1fT1fQySqnBGLAh3S3n0/mfZ1mCZSDa7Ge3X27nF3K6o37cmCPanhuONW02nd3MbodoJdtCXOTFavl5eTOMl7R73JUfxuUICP/h2czpKhxA/9TmqqzKn9FIqdXWFvSIM7PfWY5QLKfrR4Tlnf3OEmxC9qCzgjSC59QGpXMnxd/tNwQeqqX/MxwSib3bWoln24Sj6WEVkglIUVeQTJqV85md+vheIV0mSDdMGAKEpg70TBk+s8pEsM7YAf+FDy7zEOUtHeRNiaqAhYs4RMaOjrBYPNSjJcS2tiBGDXtvdLkeGTvkE1X2BBkYO+SLbdh3KQ4n8GOP4zSSeGC+n0EDfPRRB8gNktEy91s3q8Zrj3q0N90EZ3tDgylUDmktrVdegO1cMqltLqbJSVCJZHu+ZUgv1T8Wlx3qbEwyOXJ4tfVrK0GOAvokt1aVNhQMud/i5Hs8juIeDzPHR9hgg46NXVfsixGKoV5fnS12c0hbOLceIT0o9+OC6XfQr0oJMx55Hl1CKrp7mk8ZdmTTgwr6m9yogFOfPUSSCsFcClbuIl4KZ4hsvSsopqEU2pq61vZ3MPHH9rVWVkUGekWK4NBIMrY53I5vd4J+8Y3DB+QxYcDpmLij7STjreIDg5cAML3eNffBLZynqARyAXsQ3hsY6oSHMksM6b8vXyuvWJSB5SJF+inUKSUaoZGjh/BGcfUznOcC1SPLTJ1aNFSaGd9NlWjqN5PSqjU83hm8lqKdyd9XQ+pWVFBWoXpBptGf3K199mwPc8mLegiRA1vV9HkcRyhV+rrUzibgE3sXgn272s3aDHs8QxQ7atNpH6X2HM/ZV7qg6UYDhDO2Nl4Fr8DfcMgU0/lTC4mehR63Y1OO9HLWI5uGfVFiMglMrjltG+hv+lcl/R9QSwMEFAACAAgApIBpWoEY4liHAwAAGBAAACYAAAB1bml2ZXJzYWwvaHRtbF9wdWJsaXNoaW5nX3NldHRpbmdzLnhtbO1XX3MaNxB/51NorpPHcHHiNqnnwJMCnjCxgfFd2/jJs5wEp4lOuuoPhDzl0/SD9ZN0dQICMXHPaUjbmT4woNXub1e7P+2i5PxdKciCacOV7EQn7ScRYTJXlMt5J/o5u3j8IiLGgqQglGSdSKqInHdbSeWmgpsiZdaiqiEII81ZZTtRYW11FsfL5bLNTaX9rhLOIr5p56qMK80Mk5bpuBKwwi+7qpiJ1ggNAPBTKrk267ZahCQB6UpRJxjhFCOX3B8KxCtbiigOWlPI3861cpL2lFCa6Pm0E33XG/RP+s82OgGpz0smfUpMF4VebM+AUu6DAJHy94wUjM8LjPb5aUSWnNqiEz099SioHd9FqbHDycGj9BSmQNo1fMksULAQlsGfZe+s2QiCiK4klDzPcIf443eifnb76mYyuL4cjl7fZuPxZTachCBqm3gfJ4n3HSUYkHI6Z1s/CVgLeYFxo80MhGFJvCvaqHFfQMgtX2BO2CdhzpwQqasqpW3XasfqMHaF2/A+A5PMlNw7u1+TqRJY2TooJGk5ZXQEJeZgciEjMsPEiFUnGldMkhQkEopbEDzfWhg3NZbbmkgXa+2XmoMgSBZkPCNXafTRZzhKXoA2bDeWzY7xdcy7vyonKFkpRwR/y4hVBHPqSvxVMLJbcDLTqqylAowlRnD0uOBsyeh5naA14Occ3aCL0qEl0r8SzAYPvzn+nkzZTGnEZbDAy4JybgJ++0HAFRjzERQ2MT5KL4f9we1w1B+8eeQPCHQBMn8gOJKIlZU9Cj6siFR2Y4fpyMEZVheFclrvNTlb+8vLsOUx1vkrVWMP3/DSCfia8NuE7EAfseTH8fKQwv9lBI3dFrCoL7q/vDU0XnGOJQmYuJFjt+Jy3fcaAOYgiZJiRSDHVmx821hw5QxKQoMI0ObLIwz2SNN6NcfZiB41ZboR5JOTp89Ov//h+Ysfz9rxHx9+f3yv0XpITQR4d2FK9e4dU3dsL5QuPXvojv1wlA2uX/ay4S/D7OY2G7zJ9gHqmO626yT2s+PwKPGz6dNJMv3nRsnNIG1SjdG4idb4dROt6zCrJjtzqlEI2Hvm4S5h9xG85FirozHpG7Hh4B8Lfi8dAoGOw4Z/c6oOXpz/U9WYVeZQlyEpK7k3+kbt5khZSwdXw5/Gl/2jpo83y99/kHR/N31htX3v7T3wkvjgC7SF8v3XfLf1J1BLAwQUAAIACACkgGlaOjKvrLEBAABwBgAAHwAAAHVuaXZlcnNhbC9odG1sX3NraW5fc2V0dGluZ3MuanONlMFPwjAUxu/8FWReDdGBDrwBw8SEg4ncjIduPMdC19e0BUHj/+46BLruTVkv9MuP7/W9rd9Xp1s+QRp0H7pf1e9q/1zfVxpYzagNXNd13qIXVg80z5ewyAvguYDAQ7YWeWdcw0n/PiOUcyAq12T/Yn21YxjgycwRJSUqwldT4JYAPyhwR4mfx393nMYOTTmjTjbGoOilKAwI0xOoClYxwdVj9bg9ejBuQf2DvrMUaqZ34XASt5Jnx8Ekiqcjl0uxkEzs55hhL2HpOlO4Ecvf+n27XHq1l6DKl75uK8tzbZ4MFH7h2e0snIXtpFSgNfzWHcXjcHxPwpwlwN2GosFwMP4DrRk3B+rR21zn5khHYdSPBi4tWQaNKU1n8W3cr2Oi9GpMs1H8wBnYmbZmJGd7UJdYodzIC16gVJjZiTTRyC4S5ciWucgOXDyyi+TsYa1t27dRpUYvQbU8fRU3drlMYxi1a4beNVsRV7loyxcqGzzNkJdbe1XnVC5wShSUiERh2RpU5yA9Hsf4WWP3r2XjTK1BLRB5maDdgBnD0lVRJkp5/jc3Gcijphc35R+r8/0DUEsDBBQAAgAIAKSAaVqPjqkydAAAAHoAAAAcAAAAdW5pdmVyc2FsL2xvY2FsX3NldHRpbmdzLnhtbA3MPQoCQQxA4X5PEVKIFutPJ7gz29kpgusBwk6UgUwiO0H09k73io83jN8i8OGlZtOAh+0egXW2lPUV8DGd+yNCddJEYsoB1RDG2A1iM8md3Rus8Bb68TJxaeF8pdLkjdRZcoX1SvwUN9DDpX2fmRPuYvcHUEsDBBQAAgAIAKWAaVpcra7aHAUAAF0oAAAXAAAAdW5pdmVyc2FsL3VuaXZlcnNhbC5wbmftmmtMU1ccwG95rIoRdMFOBekyyTrGJiE+WmlLh3OiY4JDBzpQVAZsEVoZU+RRWuUDm8gjDgZqa92UsK2DyrpRGJbCEDqqQNRpqVBabKCWx6WlSlso7e69vPy4JX7Yh3OSm1/u+f9z/s9zPv2/2RcZvtJjvQcEQSv37N4ZDUHuLRDkxl32CrLTy4NDEOAyosN3QLXdvgbkxy0lbG8YBNWVrLAfc0f+l5/cfSgDgjzb0A8nZ/34GQSRJvfsDDtw5si4uq7QV48rGLQX/aQWRokGSiP5HmEfnnrbBS7rLn2D3+R93nf17WOegf6ty1Zvst2Io9wmNbBOZ/7CnsjSFvhXqviH4qVHkjkZrhC6wlwoGPe8bEbg7M9HlclLS6aIeRd/EhP2XoE8Ub53ERAQEBAQEBAQEBAQEBAQEBAQEBAQEBAQEBAQEBAQEBAQ8H/J+5tw/XcXV+rE4YQEzXcjM3EeWmz+42SA29wgyMV/R65zxhLklGZNTU4Pm8wSoqVP4xwX9g0+7jhVPKp+8n2//nUuNs7iNSAUWsgami19faLsUdHoBqUUlZ6dc4t2RtPccLlDKWLr/oillc3QVrXg0NPxLMLhoKTAZH2Con5pK35h66CnVndW1yNz2nSufxHp7M3S0vIi5VrR1iPmyoJLmN3UrScqKn5dIzYHJcW9424UZhK7p7nPTI91dCyMqS2j5S+ISZrZLWzdfuYtPCpsuZpcMxldf/y0oyq1sArK62ZxiNsGsGOPRoljGpMY9tmKvthbNqtFFVw9cF5lq+71s0jboyGB1LAdHSmCblYfqo5XiyuUEtGUQeIdZfI5b1Fhig3KJpmJElqoSpenFl53tVb4mhu8sZTSu0KGFHmWAk5/830Smhe/zOKaSj7n56Kc5hO5b4p19cxCsZsxUbDGc9GECsmuRPRVhlkvc6Rk321EnQ4gw7NHEf1ERP9bvFGvcdLozCQs7JzLpxQzzC338k1rS+l5ESY45m43Y6hDqmF7KwKyTcfieDRuyRXqlHB8SX0Mqa9EZOy0WsYaMpjtY/b9E/GCTgJphZYzPZgg4VAdzi8x7bEvHgVMiBPM90gFqNvFfN3Hb8Xx/LnEqza6g7aW/PvWc65LeilBIlbC4IPX8tH60WFeXDDV+bePoFUtv3ah5/PT/SP1lBAux5FfoTORdMPFWd4e86XhTzZT9V6MgRSkFwTZ+ukYOyEcb1TtsoYOb9cuuQ3zGPYzAtQRBd+MD5NQIiBB2pDQuahRzp55MjJVHrp9eMWfQtT6AR9LrtL6UbI8TU1ocjOaXC+Jw3/INTBcFqszsgtPpwyTX42VoGneBj+Hr0d1pART4cq09CnIYbX19YkZ7KHZVVK5QKcREBkv9MLXLbETof3NT7q6iM7JHkP6fN80KPNN63gbHay6O+QWuVeS34WndAfd4ZssX8zVQtf3jq/TZm60HhYn4uZbuGyhhccILXLY4fK0dYyy6GxVKlKrCBWhyd3YtlnGIFMJ8w0cmRWAhhtd374JZ48w5VRu8Fpw81YZmrCAvuPK8Gv9mXOpyn72rOu3T/LGfeZubms05BzuLHlARvomZ67uhs5Mxt6cIWVzujrQT8H2Qy4UPZRXQ8YSd/PhwyavplyctcxHSa3NaX+/sScfuVOwl77SB4uD0oG+ECUCGb/+jihNFyJ/zjTtgzMOemjbGkN5iSw3zAj8qef8S7X8v71UL43nmEwHfjyGkqeGDTewgboPInfW7jh67h9QSwMEFAACAAgApYBpWuohDhNLAAAAbAAAABsAAAB1bml2ZXJzYWwvdW5pdmVyc2FsLnBuZy54bWyzsa/IzVEoSy0qzszPs1Uy1DNQsrfj5bIpKEoty0wtV6gAigEFIUBJoRLINUJwyzNTSjKAQiYmFgjBjNTM9IwSoKiBhRlcVB9oKABQSwECAAAUAAIACACpdlBPNmFYAkcDAADhCQAAFAAAAAAAAAABAAAAAAAAAAAAdW5pdmVyc2FsL3BsYXllci54bWxQSwECAAAUAAIACACkgGlatTf0qBwFAADhEwAAHQAAAAAAAAABAAAAAAB5AwAAdW5pdmVyc2FsL2NvbW1vbl9tZXNzYWdlcy5sbmdQSwECAAAUAAIACACkgGlaFR5gG6MAAAB/AQAALgAAAAAAAAABAAAAAADQCAAAdW5pdmVyc2FsL3BsYXliYWNrX2FuZF9uYXZpZ2F0aW9uX3NldHRpbmdzLnhtbFBLAQIAABQAAgAIAKSAaVpTzMwIjQMAAI4QAAAnAAAAAAAAAAEAAAAAAL8JAAB1bml2ZXJzYWwvZmxhc2hfcHVibGlzaGluZ19zZXR0aW5ncy54bWxQSwECAAAUAAIACACkgGlacPQcG34DAACxDAAAIQAAAAAAAAABAAAAAACRDQAAdW5pdmVyc2FsL2ZsYXNoX3NraW5fc2V0dGluZ3MueG1sUEsBAgAAFAACAAgApIBpWoEY4liHAwAAGBAAACYAAAAAAAAAAQAAAAAAThEAAHVuaXZlcnNhbC9odG1sX3B1Ymxpc2hpbmdfc2V0dGluZ3MueG1sUEsBAgAAFAACAAgApIBpWjoyr6yxAQAAcAYAAB8AAAAAAAAAAQAAAAAAGRUAAHVuaXZlcnNhbC9odG1sX3NraW5fc2V0dGluZ3MuanNQSwECAAAUAAIACACkgGlaj46pMnQAAAB6AAAAHAAAAAAAAAABAAAAAAAHFwAAdW5pdmVyc2FsL2xvY2FsX3NldHRpbmdzLnhtbFBLAQIAABQAAgAIAKWAaVpcra7aHAUAAF0oAAAXAAAAAAAAAAAAAAAAALUXAAB1bml2ZXJzYWwvdW5pdmVyc2FsLnBuZ1BLAQIAABQAAgAIAKWAaVrqIQ4TSwAAAGwAAAAbAAAAAAAAAAEAAAAAAAYdAAB1bml2ZXJzYWwvdW5pdmVyc2FsLnBuZy54bWxQSwUGAAAAAAoACgAGAwAAih0AAAAA"/>
  <p:tag name="ISPRING_LMS_API_VERSION" val="SCORM 1.2"/>
  <p:tag name="ISPRING_ULTRA_SCORM_COURSE_ID" val="0807192B-26B6-4B9C-8733-F6F22593FD2E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MobileMoney - Module 6 new- pb-update 19 feb - 9 Mar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7F\uFFFD\uFFFD{A396230D-9A3A-426D-B380-67D82CDE4863}&quot;,&quot;C:\\Users\\pantelis\\Documents\\MM\\Slovenian\\Slovenian&quot;]]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2945</Words>
  <Application>Microsoft Office PowerPoint</Application>
  <PresentationFormat>Ευρεία οθόνη</PresentationFormat>
  <Paragraphs>269</Paragraphs>
  <Slides>36</Slides>
  <Notes>36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2" baseType="lpstr">
      <vt:lpstr>Poppins</vt:lpstr>
      <vt:lpstr>Courier New</vt:lpstr>
      <vt:lpstr>Calibri</vt:lpstr>
      <vt:lpstr>Impact</vt:lpstr>
      <vt:lpstr>Wingdings</vt:lpstr>
      <vt:lpstr>Θέμα του Office</vt:lpstr>
      <vt:lpstr>Παρουσίαση του PowerPoint</vt:lpstr>
      <vt:lpstr>Παρουσίαση του PowerPoint</vt:lpstr>
      <vt:lpstr>Moduli</vt:lpstr>
      <vt:lpstr>Enota 1 Uvod  </vt:lpstr>
      <vt:lpstr>Kompetence</vt:lpstr>
      <vt:lpstr>Vsebina usposabljanja</vt:lpstr>
      <vt:lpstr>Enota 1 Metodologija in trajanje usposabljanja</vt:lpstr>
      <vt:lpstr>Enota 2 Seznanjanje s portali za plačevanje davkov </vt:lpstr>
      <vt:lpstr>Razumevanje portalov za plačevanje davkov</vt:lpstr>
      <vt:lpstr>Primera spletnega plačevanja davka</vt:lpstr>
      <vt:lpstr>Enota 3 Seznanjanje s plačilnimi portali javnih služb</vt:lpstr>
      <vt:lpstr>Razumevanje plačilnih portalov javnih služb</vt:lpstr>
      <vt:lpstr>Vrste javnih storitev, ki jih plačujemo prek spleta (1/2)</vt:lpstr>
      <vt:lpstr>Vrste javnih storitev, ki jih plačujemo prek spleta (2/2)</vt:lpstr>
      <vt:lpstr>Enota 4 Navigiranje po portalih za plačevanje davkov in javnih storitev </vt:lpstr>
      <vt:lpstr>Navigiranje po korakih</vt:lpstr>
      <vt:lpstr>Odpiranje in upravljanje uporabniškega računa (1/2)</vt:lpstr>
      <vt:lpstr>Odpiranje in upravljanje uporabniškega računa (2/2)</vt:lpstr>
      <vt:lpstr>Enota 5 Varno izvajanje spletnih transakcij</vt:lpstr>
      <vt:lpstr>Prednosti varnih spletnih transakcij (1/3)</vt:lpstr>
      <vt:lpstr>Prednosti varnih spletnih transakcij (2/3)</vt:lpstr>
      <vt:lpstr>Prednosti varnih spletnih transakcij (3/3)</vt:lpstr>
      <vt:lpstr>Glavni koraki (1/2)</vt:lpstr>
      <vt:lpstr>Glavni koraki (2/2)</vt:lpstr>
      <vt:lpstr>Prenašanje in shranjevanje potrdil</vt:lpstr>
      <vt:lpstr>Bodimo pozorni na goljufije in napake</vt:lpstr>
      <vt:lpstr>1. Prepoznavanje napak pri plačilu</vt:lpstr>
      <vt:lpstr>2. Prepoznavanje goljufivega delovanja</vt:lpstr>
      <vt:lpstr>3. Zaščita podatkov</vt:lpstr>
      <vt:lpstr>4. Ukrepanje v primeru nevšečnosti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MobileMoney - Module 6 new- pb-update 19 feb - 9 Mar</dc:title>
  <dc:creator>pantelis bbalaouras</dc:creator>
  <cp:lastModifiedBy>pantelis</cp:lastModifiedBy>
  <cp:revision>2039</cp:revision>
  <dcterms:created xsi:type="dcterms:W3CDTF">2020-06-02T13:31:56Z</dcterms:created>
  <dcterms:modified xsi:type="dcterms:W3CDTF">2025-08-01T15:58:39Z</dcterms:modified>
</cp:coreProperties>
</file>