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2"/>
  </p:notesMasterIdLst>
  <p:sldIdLst>
    <p:sldId id="256" r:id="rId2"/>
    <p:sldId id="257" r:id="rId3"/>
    <p:sldId id="258" r:id="rId4"/>
    <p:sldId id="286" r:id="rId5"/>
    <p:sldId id="307" r:id="rId6"/>
    <p:sldId id="260" r:id="rId7"/>
    <p:sldId id="261" r:id="rId8"/>
    <p:sldId id="303" r:id="rId9"/>
    <p:sldId id="263" r:id="rId10"/>
    <p:sldId id="264" r:id="rId11"/>
    <p:sldId id="265" r:id="rId12"/>
    <p:sldId id="287" r:id="rId13"/>
    <p:sldId id="266" r:id="rId14"/>
    <p:sldId id="267" r:id="rId15"/>
    <p:sldId id="268" r:id="rId16"/>
    <p:sldId id="269" r:id="rId17"/>
    <p:sldId id="270" r:id="rId18"/>
    <p:sldId id="288" r:id="rId19"/>
    <p:sldId id="271" r:id="rId20"/>
    <p:sldId id="272" r:id="rId21"/>
    <p:sldId id="273" r:id="rId22"/>
    <p:sldId id="274" r:id="rId23"/>
    <p:sldId id="275" r:id="rId24"/>
    <p:sldId id="289" r:id="rId25"/>
    <p:sldId id="290" r:id="rId26"/>
    <p:sldId id="306" r:id="rId27"/>
    <p:sldId id="276" r:id="rId28"/>
    <p:sldId id="305" r:id="rId29"/>
    <p:sldId id="304" r:id="rId30"/>
    <p:sldId id="291" r:id="rId31"/>
    <p:sldId id="292" r:id="rId32"/>
    <p:sldId id="293" r:id="rId33"/>
    <p:sldId id="277" r:id="rId34"/>
    <p:sldId id="278" r:id="rId35"/>
    <p:sldId id="279" r:id="rId36"/>
    <p:sldId id="302" r:id="rId37"/>
    <p:sldId id="282" r:id="rId38"/>
    <p:sldId id="283" r:id="rId39"/>
    <p:sldId id="284" r:id="rId40"/>
    <p:sldId id="285" r:id="rId41"/>
  </p:sldIdLst>
  <p:sldSz cx="12192000" cy="6858000"/>
  <p:notesSz cx="6858000" cy="9144000"/>
  <p:embeddedFontLst>
    <p:embeddedFont>
      <p:font typeface="Poppins" panose="020B0604020202020204" charset="0"/>
      <p:regular r:id="rId43"/>
      <p:bold r:id="rId44"/>
      <p:italic r:id="rId45"/>
      <p:boldItalic r:id="rId46"/>
    </p:embeddedFont>
    <p:embeddedFont>
      <p:font typeface="Impact" panose="020B0806030902050204" pitchFamily="34" charset="0"/>
      <p:regular r:id="rId47"/>
    </p:embeddedFont>
    <p:embeddedFont>
      <p:font typeface="Calibri" panose="020F0502020204030204" pitchFamily="34" charset="0"/>
      <p:regular r:id="rId48"/>
      <p:bold r:id="rId49"/>
      <p:italic r:id="rId50"/>
      <p:boldItalic r:id="rId51"/>
    </p:embeddedFont>
  </p:embeddedFontLst>
  <p:custDataLst>
    <p:tags r:id="rId5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gVjhXERLZP9/gthvhfvXJRBZa1M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iera Sciam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0C45D2-6A50-4F83-B046-945504996281}" v="40" dt="2025-03-07T16:40:15.102"/>
    <p1510:client id="{AEBB8B2D-AA60-403A-9441-950FE937F5F1}" v="1" dt="2025-03-07T14:48:11.9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34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customschemas.google.com/relationships/presentationmetadata" Target="meta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 name="Google Shape;6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 name="Google Shape;6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37ed6086d5_1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337ed6086d5_1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g337ed6086d5_1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37ed6086d5_1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g337ed6086d5_1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4" name="Google Shape;264;g337ed6086d5_1_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 name="Google Shape;8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https://pixabay.com/de/photos/sicherheit-alarm-monitor-cyber-5043368/</a:t>
            </a:r>
            <a:endParaRPr/>
          </a:p>
        </p:txBody>
      </p:sp>
      <p:sp>
        <p:nvSpPr>
          <p:cNvPr id="252" name="Google Shape;25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3" name="Google Shape;26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337ed6086d5_1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g337ed6086d5_1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6" name="Google Shape;326;g337ed6086d5_1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27296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323916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a:extLst>
            <a:ext uri="{FF2B5EF4-FFF2-40B4-BE49-F238E27FC236}">
              <a16:creationId xmlns:a16="http://schemas.microsoft.com/office/drawing/2014/main" id="{84C30CC2-1A67-7D1C-FBAE-3FE0B33CDCC4}"/>
            </a:ext>
          </a:extLst>
        </p:cNvPr>
        <p:cNvGrpSpPr/>
        <p:nvPr/>
      </p:nvGrpSpPr>
      <p:grpSpPr>
        <a:xfrm>
          <a:off x="0" y="0"/>
          <a:ext cx="0" cy="0"/>
          <a:chOff x="0" y="0"/>
          <a:chExt cx="0" cy="0"/>
        </a:xfrm>
      </p:grpSpPr>
      <p:sp>
        <p:nvSpPr>
          <p:cNvPr id="292" name="Google Shape;292;p21:notes">
            <a:extLst>
              <a:ext uri="{FF2B5EF4-FFF2-40B4-BE49-F238E27FC236}">
                <a16:creationId xmlns:a16="http://schemas.microsoft.com/office/drawing/2014/main" id="{7C394E35-87DC-5AE1-4F86-282A052A4FB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21:notes">
            <a:extLst>
              <a:ext uri="{FF2B5EF4-FFF2-40B4-BE49-F238E27FC236}">
                <a16:creationId xmlns:a16="http://schemas.microsoft.com/office/drawing/2014/main" id="{2C4AE88C-FEE1-A1D1-45CE-BC9BDDE88A6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21:notes">
            <a:extLst>
              <a:ext uri="{FF2B5EF4-FFF2-40B4-BE49-F238E27FC236}">
                <a16:creationId xmlns:a16="http://schemas.microsoft.com/office/drawing/2014/main" id="{0A294368-6E21-B558-A5CB-6167205C959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extLst>
      <p:ext uri="{BB962C8B-B14F-4D97-AF65-F5344CB8AC3E}">
        <p14:creationId xmlns:p14="http://schemas.microsoft.com/office/powerpoint/2010/main" val="6071206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a:extLst>
            <a:ext uri="{FF2B5EF4-FFF2-40B4-BE49-F238E27FC236}">
              <a16:creationId xmlns:a16="http://schemas.microsoft.com/office/drawing/2014/main" id="{FDDBB33E-123B-B245-3573-1DA177866452}"/>
            </a:ext>
          </a:extLst>
        </p:cNvPr>
        <p:cNvGrpSpPr/>
        <p:nvPr/>
      </p:nvGrpSpPr>
      <p:grpSpPr>
        <a:xfrm>
          <a:off x="0" y="0"/>
          <a:ext cx="0" cy="0"/>
          <a:chOff x="0" y="0"/>
          <a:chExt cx="0" cy="0"/>
        </a:xfrm>
      </p:grpSpPr>
      <p:sp>
        <p:nvSpPr>
          <p:cNvPr id="324" name="Google Shape;324;g337ed6086d5_1_30:notes">
            <a:extLst>
              <a:ext uri="{FF2B5EF4-FFF2-40B4-BE49-F238E27FC236}">
                <a16:creationId xmlns:a16="http://schemas.microsoft.com/office/drawing/2014/main" id="{6741ECE5-CB85-8960-1C6C-95EE328205E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g337ed6086d5_1_30:notes">
            <a:extLst>
              <a:ext uri="{FF2B5EF4-FFF2-40B4-BE49-F238E27FC236}">
                <a16:creationId xmlns:a16="http://schemas.microsoft.com/office/drawing/2014/main" id="{B4D8C4ED-14E6-419E-8A51-C0F06D68AC1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6" name="Google Shape;326;g337ed6086d5_1_30:notes">
            <a:extLst>
              <a:ext uri="{FF2B5EF4-FFF2-40B4-BE49-F238E27FC236}">
                <a16:creationId xmlns:a16="http://schemas.microsoft.com/office/drawing/2014/main" id="{E40B6CA2-5BF1-2F92-3D0F-4AFA38BF6645}"/>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extLst>
      <p:ext uri="{BB962C8B-B14F-4D97-AF65-F5344CB8AC3E}">
        <p14:creationId xmlns:p14="http://schemas.microsoft.com/office/powerpoint/2010/main" val="1287448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686788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34156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025068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correct answer is D.</a:t>
            </a:r>
            <a:endParaRPr dirty="0"/>
          </a:p>
        </p:txBody>
      </p:sp>
      <p:sp>
        <p:nvSpPr>
          <p:cNvPr id="313" name="Google Shape;31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correct answer is C.</a:t>
            </a:r>
            <a:endParaRPr dirty="0"/>
          </a:p>
        </p:txBody>
      </p:sp>
      <p:sp>
        <p:nvSpPr>
          <p:cNvPr id="324" name="Google Shape;324;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Google Shape;552;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correct answer is No.</a:t>
            </a:r>
            <a:endParaRPr dirty="0"/>
          </a:p>
        </p:txBody>
      </p:sp>
      <p:sp>
        <p:nvSpPr>
          <p:cNvPr id="553" name="Google Shape;553;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correct answer is B</a:t>
            </a:r>
            <a:endParaRPr dirty="0"/>
          </a:p>
        </p:txBody>
      </p:sp>
      <p:sp>
        <p:nvSpPr>
          <p:cNvPr id="354" name="Google Shape;354;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correct answer is Yes</a:t>
            </a:r>
            <a:endParaRPr dirty="0"/>
          </a:p>
        </p:txBody>
      </p:sp>
      <p:sp>
        <p:nvSpPr>
          <p:cNvPr id="365" name="Google Shape;365;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correct answer is D.</a:t>
            </a:r>
            <a:endParaRPr dirty="0"/>
          </a:p>
        </p:txBody>
      </p:sp>
      <p:sp>
        <p:nvSpPr>
          <p:cNvPr id="373" name="Google Shape;373;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4" name="Google Shape;384;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a:extLst>
            <a:ext uri="{FF2B5EF4-FFF2-40B4-BE49-F238E27FC236}">
              <a16:creationId xmlns:a16="http://schemas.microsoft.com/office/drawing/2014/main" id="{2F5E7CC2-2E1C-5353-A8F2-45162496F4A3}"/>
            </a:ext>
          </a:extLst>
        </p:cNvPr>
        <p:cNvGrpSpPr/>
        <p:nvPr/>
      </p:nvGrpSpPr>
      <p:grpSpPr>
        <a:xfrm>
          <a:off x="0" y="0"/>
          <a:ext cx="0" cy="0"/>
          <a:chOff x="0" y="0"/>
          <a:chExt cx="0" cy="0"/>
        </a:xfrm>
      </p:grpSpPr>
      <p:sp>
        <p:nvSpPr>
          <p:cNvPr id="123" name="Google Shape;123;p4:notes">
            <a:extLst>
              <a:ext uri="{FF2B5EF4-FFF2-40B4-BE49-F238E27FC236}">
                <a16:creationId xmlns:a16="http://schemas.microsoft.com/office/drawing/2014/main" id="{4F631C6C-09D9-E863-F498-D2373FF9D94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4:notes">
            <a:extLst>
              <a:ext uri="{FF2B5EF4-FFF2-40B4-BE49-F238E27FC236}">
                <a16:creationId xmlns:a16="http://schemas.microsoft.com/office/drawing/2014/main" id="{6096B8CB-46C8-616D-E531-E98917DB346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4:notes">
            <a:extLst>
              <a:ext uri="{FF2B5EF4-FFF2-40B4-BE49-F238E27FC236}">
                <a16:creationId xmlns:a16="http://schemas.microsoft.com/office/drawing/2014/main" id="{7AEB5C74-480C-6B8B-E83F-94602B666469}"/>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675531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F6B08291-B19D-A9AB-9110-8A5A7F1C99F7}"/>
            </a:ext>
          </a:extLst>
        </p:cNvPr>
        <p:cNvGrpSpPr/>
        <p:nvPr/>
      </p:nvGrpSpPr>
      <p:grpSpPr>
        <a:xfrm>
          <a:off x="0" y="0"/>
          <a:ext cx="0" cy="0"/>
          <a:chOff x="0" y="0"/>
          <a:chExt cx="0" cy="0"/>
        </a:xfrm>
      </p:grpSpPr>
      <p:sp>
        <p:nvSpPr>
          <p:cNvPr id="156" name="Google Shape;156;p7:notes">
            <a:extLst>
              <a:ext uri="{FF2B5EF4-FFF2-40B4-BE49-F238E27FC236}">
                <a16:creationId xmlns:a16="http://schemas.microsoft.com/office/drawing/2014/main" id="{33BC5F27-66B5-9ED3-7D7B-F35EDB9E273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7:notes">
            <a:extLst>
              <a:ext uri="{FF2B5EF4-FFF2-40B4-BE49-F238E27FC236}">
                <a16:creationId xmlns:a16="http://schemas.microsoft.com/office/drawing/2014/main" id="{EFB4250F-36B7-8DFC-93A8-80D480398A7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7:notes">
            <a:extLst>
              <a:ext uri="{FF2B5EF4-FFF2-40B4-BE49-F238E27FC236}">
                <a16:creationId xmlns:a16="http://schemas.microsoft.com/office/drawing/2014/main" id="{F17A2E9A-56E1-50DD-4073-35D92C22DCD1}"/>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extLst>
      <p:ext uri="{BB962C8B-B14F-4D97-AF65-F5344CB8AC3E}">
        <p14:creationId xmlns:p14="http://schemas.microsoft.com/office/powerpoint/2010/main" val="3273381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16"/>
        <p:cNvGrpSpPr/>
        <p:nvPr/>
      </p:nvGrpSpPr>
      <p:grpSpPr>
        <a:xfrm>
          <a:off x="0" y="0"/>
          <a:ext cx="0" cy="0"/>
          <a:chOff x="0" y="0"/>
          <a:chExt cx="0" cy="0"/>
        </a:xfrm>
      </p:grpSpPr>
      <p:sp>
        <p:nvSpPr>
          <p:cNvPr id="17" name="Google Shape;17;p33"/>
          <p:cNvSpPr/>
          <p:nvPr/>
        </p:nvSpPr>
        <p:spPr>
          <a:xfrm>
            <a:off x="0" y="2218305"/>
            <a:ext cx="12192001" cy="3787362"/>
          </a:xfrm>
          <a:prstGeom prst="rect">
            <a:avLst/>
          </a:prstGeom>
          <a:noFill/>
          <a:ln>
            <a:noFill/>
          </a:ln>
          <a:effectLst>
            <a:outerShdw blurRad="40000" dist="23000" dir="5400000" rotWithShape="0">
              <a:srgbClr val="808080">
                <a:alpha val="34509"/>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8" name="Google Shape;18;p33"/>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C2E78"/>
              </a:buClr>
              <a:buSzPts val="2200"/>
              <a:buFont typeface="Calibri"/>
              <a:buNone/>
              <a:defRPr sz="2200">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9" name="Google Shape;19;p33"/>
          <p:cNvPicPr preferRelativeResize="0"/>
          <p:nvPr/>
        </p:nvPicPr>
        <p:blipFill rotWithShape="1">
          <a:blip r:embed="rId2">
            <a:alphaModFix/>
          </a:blip>
          <a:srcRect/>
          <a:stretch/>
        </p:blipFill>
        <p:spPr>
          <a:xfrm>
            <a:off x="11470436" y="6150614"/>
            <a:ext cx="668329" cy="677143"/>
          </a:xfrm>
          <a:prstGeom prst="rect">
            <a:avLst/>
          </a:prstGeom>
          <a:noFill/>
          <a:ln>
            <a:noFill/>
          </a:ln>
        </p:spPr>
      </p:pic>
      <p:pic>
        <p:nvPicPr>
          <p:cNvPr id="20" name="Google Shape;20;p33" descr="Placeholder-dark.png"/>
          <p:cNvPicPr preferRelativeResize="0"/>
          <p:nvPr/>
        </p:nvPicPr>
        <p:blipFill rotWithShape="1">
          <a:blip r:embed="rId3">
            <a:alphaModFix/>
          </a:blip>
          <a:srcRect/>
          <a:stretch/>
        </p:blipFill>
        <p:spPr>
          <a:xfrm>
            <a:off x="9381297" y="-3149"/>
            <a:ext cx="2784642" cy="1392322"/>
          </a:xfrm>
          <a:prstGeom prst="rect">
            <a:avLst/>
          </a:prstGeom>
          <a:noFill/>
          <a:ln>
            <a:noFill/>
          </a:ln>
        </p:spPr>
      </p:pic>
      <p:sp>
        <p:nvSpPr>
          <p:cNvPr id="21" name="Google Shape;21;p33"/>
          <p:cNvSpPr/>
          <p:nvPr/>
        </p:nvSpPr>
        <p:spPr>
          <a:xfrm>
            <a:off x="0" y="2136618"/>
            <a:ext cx="12192000" cy="4013996"/>
          </a:xfrm>
          <a:prstGeom prst="roundRect">
            <a:avLst>
              <a:gd name="adj" fmla="val 16667"/>
            </a:avLst>
          </a:prstGeom>
          <a:solidFill>
            <a:srgbClr val="1C2E7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2" name="Google Shape;22;p33"/>
          <p:cNvSpPr txBox="1">
            <a:spLocks noGrp="1"/>
          </p:cNvSpPr>
          <p:nvPr>
            <p:ph type="body" idx="1"/>
          </p:nvPr>
        </p:nvSpPr>
        <p:spPr>
          <a:xfrm>
            <a:off x="536451" y="2218305"/>
            <a:ext cx="7872768" cy="3787361"/>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Font typeface="Calibri"/>
              <a:buChar char="✔"/>
              <a:defRPr>
                <a:solidFill>
                  <a:schemeClr val="lt1"/>
                </a:solidFill>
                <a:latin typeface="Calibri"/>
                <a:ea typeface="Calibri"/>
                <a:cs typeface="Calibri"/>
                <a:sym typeface="Calibri"/>
              </a:defRPr>
            </a:lvl1pPr>
            <a:lvl2pPr marL="914400" lvl="1" indent="-396240" algn="l">
              <a:lnSpc>
                <a:spcPct val="100000"/>
              </a:lnSpc>
              <a:spcBef>
                <a:spcPts val="600"/>
              </a:spcBef>
              <a:spcAft>
                <a:spcPts val="0"/>
              </a:spcAft>
              <a:buClr>
                <a:srgbClr val="68BC42"/>
              </a:buClr>
              <a:buSzPts val="2640"/>
              <a:buFont typeface="Calibri"/>
              <a:buChar char="✔"/>
              <a:defRPr>
                <a:solidFill>
                  <a:schemeClr val="lt1"/>
                </a:solidFill>
                <a:latin typeface="Calibri"/>
                <a:ea typeface="Calibri"/>
                <a:cs typeface="Calibri"/>
                <a:sym typeface="Calibri"/>
              </a:defRPr>
            </a:lvl2pPr>
            <a:lvl3pPr marL="1371600" lvl="2"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3pPr>
            <a:lvl4pPr marL="1828800" lvl="3"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4pPr>
            <a:lvl5pPr marL="2286000" lvl="4"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30;p34">
            <a:extLst>
              <a:ext uri="{FF2B5EF4-FFF2-40B4-BE49-F238E27FC236}">
                <a16:creationId xmlns:a16="http://schemas.microsoft.com/office/drawing/2014/main" id="{BCE5E4E0-BB21-3484-7E32-9C4874800765}"/>
              </a:ext>
            </a:extLst>
          </p:cNvPr>
          <p:cNvSpPr txBox="1"/>
          <p:nvPr userDrawn="1"/>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US" sz="2000" b="0" i="0" u="none" strike="noStrike" cap="none">
                <a:solidFill>
                  <a:schemeClr val="dk1"/>
                </a:solidFill>
                <a:latin typeface="Calibri"/>
                <a:ea typeface="Calibri"/>
                <a:cs typeface="Calibri"/>
                <a:sym typeface="Calibri"/>
              </a:rPr>
              <a:t>Security &amp; Prevention </a:t>
            </a:r>
            <a:endParaRPr sz="1400" b="0" i="0" u="none" strike="noStrike" cap="none">
              <a:solidFill>
                <a:srgbClr val="000000"/>
              </a:solidFill>
              <a:latin typeface="Calibri"/>
              <a:ea typeface="Calibri"/>
              <a:cs typeface="Calibri"/>
              <a:sym typeface="Calibri"/>
            </a:endParaRPr>
          </a:p>
        </p:txBody>
      </p:sp>
      <p:sp>
        <p:nvSpPr>
          <p:cNvPr id="3" name="Google Shape;31;p34">
            <a:extLst>
              <a:ext uri="{FF2B5EF4-FFF2-40B4-BE49-F238E27FC236}">
                <a16:creationId xmlns:a16="http://schemas.microsoft.com/office/drawing/2014/main" id="{05591B70-A7E3-F363-0559-9BD1438279FD}"/>
              </a:ext>
            </a:extLst>
          </p:cNvPr>
          <p:cNvSpPr/>
          <p:nvPr userDrawn="1"/>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2</a:t>
            </a:r>
            <a:endParaRPr sz="2000" b="1"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23"/>
        <p:cNvGrpSpPr/>
        <p:nvPr/>
      </p:nvGrpSpPr>
      <p:grpSpPr>
        <a:xfrm>
          <a:off x="0" y="0"/>
          <a:ext cx="0" cy="0"/>
          <a:chOff x="0" y="0"/>
          <a:chExt cx="0" cy="0"/>
        </a:xfrm>
      </p:grpSpPr>
      <p:sp>
        <p:nvSpPr>
          <p:cNvPr id="24" name="Google Shape;24;p34"/>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3600"/>
              <a:buFont typeface="Calibri"/>
              <a:buNone/>
              <a:defRPr sz="36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4"/>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Calibri"/>
                <a:ea typeface="Calibri"/>
                <a:cs typeface="Calibri"/>
                <a:sym typeface="Calibri"/>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 name="Google Shape;26;p34"/>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600"/>
              </a:spcBef>
              <a:spcAft>
                <a:spcPts val="0"/>
              </a:spcAft>
              <a:buClr>
                <a:srgbClr val="68BC42"/>
              </a:buClr>
              <a:buSzPts val="24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68BC42"/>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68BC42"/>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68BC42"/>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68BC42"/>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7" name="Google Shape;27;p34"/>
          <p:cNvPicPr preferRelativeResize="0"/>
          <p:nvPr/>
        </p:nvPicPr>
        <p:blipFill rotWithShape="1">
          <a:blip r:embed="rId2">
            <a:alphaModFix/>
          </a:blip>
          <a:srcRect t="21218" r="61794" b="22757"/>
          <a:stretch/>
        </p:blipFill>
        <p:spPr>
          <a:xfrm>
            <a:off x="11548610" y="6362699"/>
            <a:ext cx="643390" cy="495301"/>
          </a:xfrm>
          <a:prstGeom prst="rect">
            <a:avLst/>
          </a:prstGeom>
          <a:noFill/>
          <a:ln>
            <a:noFill/>
          </a:ln>
        </p:spPr>
      </p:pic>
      <p:pic>
        <p:nvPicPr>
          <p:cNvPr id="28" name="Google Shape;28;p34"/>
          <p:cNvPicPr preferRelativeResize="0"/>
          <p:nvPr/>
        </p:nvPicPr>
        <p:blipFill rotWithShape="1">
          <a:blip r:embed="rId3">
            <a:alphaModFix/>
          </a:blip>
          <a:srcRect/>
          <a:stretch/>
        </p:blipFill>
        <p:spPr>
          <a:xfrm>
            <a:off x="11470436" y="6150614"/>
            <a:ext cx="668329" cy="677143"/>
          </a:xfrm>
          <a:prstGeom prst="rect">
            <a:avLst/>
          </a:prstGeom>
          <a:noFill/>
          <a:ln>
            <a:noFill/>
          </a:ln>
        </p:spPr>
      </p:pic>
      <p:pic>
        <p:nvPicPr>
          <p:cNvPr id="29" name="Google Shape;29;p34" descr="Placeholder-dark.png"/>
          <p:cNvPicPr preferRelativeResize="0"/>
          <p:nvPr/>
        </p:nvPicPr>
        <p:blipFill rotWithShape="1">
          <a:blip r:embed="rId4">
            <a:alphaModFix/>
          </a:blip>
          <a:srcRect/>
          <a:stretch/>
        </p:blipFill>
        <p:spPr>
          <a:xfrm>
            <a:off x="9263608" y="-3149"/>
            <a:ext cx="2784642" cy="1392322"/>
          </a:xfrm>
          <a:prstGeom prst="rect">
            <a:avLst/>
          </a:prstGeom>
          <a:noFill/>
          <a:ln>
            <a:noFill/>
          </a:ln>
        </p:spPr>
      </p:pic>
      <p:sp>
        <p:nvSpPr>
          <p:cNvPr id="30" name="Google Shape;30;p34"/>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US" sz="2000" b="0" i="0" u="none" strike="noStrike" cap="none">
                <a:solidFill>
                  <a:schemeClr val="dk1"/>
                </a:solidFill>
                <a:latin typeface="Calibri"/>
                <a:ea typeface="Calibri"/>
                <a:cs typeface="Calibri"/>
                <a:sym typeface="Calibri"/>
              </a:rPr>
              <a:t>Security &amp; Prevention </a:t>
            </a:r>
            <a:endParaRPr sz="1400" b="0" i="0" u="none" strike="noStrike" cap="none">
              <a:solidFill>
                <a:srgbClr val="000000"/>
              </a:solidFill>
              <a:latin typeface="Calibri"/>
              <a:ea typeface="Calibri"/>
              <a:cs typeface="Calibri"/>
              <a:sym typeface="Calibri"/>
            </a:endParaRPr>
          </a:p>
        </p:txBody>
      </p:sp>
      <p:sp>
        <p:nvSpPr>
          <p:cNvPr id="31" name="Google Shape;31;p34"/>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2</a:t>
            </a:r>
            <a:endParaRPr sz="2000" b="1"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32"/>
        <p:cNvGrpSpPr/>
        <p:nvPr/>
      </p:nvGrpSpPr>
      <p:grpSpPr>
        <a:xfrm>
          <a:off x="0" y="0"/>
          <a:ext cx="0" cy="0"/>
          <a:chOff x="0" y="0"/>
          <a:chExt cx="0" cy="0"/>
        </a:xfrm>
      </p:grpSpPr>
      <p:sp>
        <p:nvSpPr>
          <p:cNvPr id="33" name="Google Shape;33;p35"/>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5"/>
          <p:cNvSpPr txBox="1">
            <a:spLocks noGrp="1"/>
          </p:cNvSpPr>
          <p:nvPr>
            <p:ph type="body" idx="1"/>
          </p:nvPr>
        </p:nvSpPr>
        <p:spPr>
          <a:xfrm>
            <a:off x="557999" y="1800000"/>
            <a:ext cx="5852132" cy="4553504"/>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5" name="Google Shape;35;p35"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
        <p:nvSpPr>
          <p:cNvPr id="36" name="Google Shape;36;p35"/>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US" sz="2000" b="0" i="0" u="none" strike="noStrike" cap="none">
                <a:solidFill>
                  <a:schemeClr val="dk1"/>
                </a:solidFill>
                <a:latin typeface="Calibri"/>
                <a:ea typeface="Calibri"/>
                <a:cs typeface="Calibri"/>
                <a:sym typeface="Calibri"/>
              </a:rPr>
              <a:t>Security &amp; Prevention </a:t>
            </a:r>
            <a:endParaRPr sz="1400" b="0" i="0" u="none" strike="noStrike" cap="none">
              <a:solidFill>
                <a:srgbClr val="000000"/>
              </a:solidFill>
              <a:latin typeface="Calibri"/>
              <a:ea typeface="Calibri"/>
              <a:cs typeface="Calibri"/>
              <a:sym typeface="Calibri"/>
            </a:endParaRPr>
          </a:p>
        </p:txBody>
      </p:sp>
      <p:sp>
        <p:nvSpPr>
          <p:cNvPr id="37" name="Google Shape;37;p35"/>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2</a:t>
            </a:r>
            <a:endParaRPr sz="2000" b="1"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38"/>
        <p:cNvGrpSpPr/>
        <p:nvPr/>
      </p:nvGrpSpPr>
      <p:grpSpPr>
        <a:xfrm>
          <a:off x="0" y="0"/>
          <a:ext cx="0" cy="0"/>
          <a:chOff x="0" y="0"/>
          <a:chExt cx="0" cy="0"/>
        </a:xfrm>
      </p:grpSpPr>
      <p:sp>
        <p:nvSpPr>
          <p:cNvPr id="39" name="Google Shape;39;p36"/>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6"/>
          <p:cNvSpPr txBox="1">
            <a:spLocks noGrp="1"/>
          </p:cNvSpPr>
          <p:nvPr>
            <p:ph type="body" idx="1"/>
          </p:nvPr>
        </p:nvSpPr>
        <p:spPr>
          <a:xfrm>
            <a:off x="558000" y="1800000"/>
            <a:ext cx="5409663" cy="4472194"/>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Char char="▪"/>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6"/>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Char char="▪"/>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2" name="Google Shape;42;p36"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
        <p:nvSpPr>
          <p:cNvPr id="43" name="Google Shape;43;p36"/>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US" sz="2000" b="0" i="0" u="none" strike="noStrike" cap="none">
                <a:solidFill>
                  <a:schemeClr val="dk1"/>
                </a:solidFill>
                <a:latin typeface="Calibri"/>
                <a:ea typeface="Calibri"/>
                <a:cs typeface="Calibri"/>
                <a:sym typeface="Calibri"/>
              </a:rPr>
              <a:t>Security &amp; Prevention </a:t>
            </a:r>
            <a:endParaRPr sz="1400" b="0" i="0" u="none" strike="noStrike" cap="none">
              <a:solidFill>
                <a:srgbClr val="000000"/>
              </a:solidFill>
              <a:latin typeface="Calibri"/>
              <a:ea typeface="Calibri"/>
              <a:cs typeface="Calibri"/>
              <a:sym typeface="Calibri"/>
            </a:endParaRPr>
          </a:p>
        </p:txBody>
      </p:sp>
      <p:sp>
        <p:nvSpPr>
          <p:cNvPr id="44" name="Google Shape;44;p36"/>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2</a:t>
            </a:r>
            <a:endParaRPr sz="2000" b="1"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45"/>
        <p:cNvGrpSpPr/>
        <p:nvPr/>
      </p:nvGrpSpPr>
      <p:grpSpPr>
        <a:xfrm>
          <a:off x="0" y="0"/>
          <a:ext cx="0" cy="0"/>
          <a:chOff x="0" y="0"/>
          <a:chExt cx="0" cy="0"/>
        </a:xfrm>
      </p:grpSpPr>
      <p:sp>
        <p:nvSpPr>
          <p:cNvPr id="46" name="Google Shape;46;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FCB13A"/>
              </a:buClr>
              <a:buSzPts val="4000"/>
              <a:buFont typeface="Calibri"/>
              <a:buNone/>
              <a:defRPr sz="4000" b="0">
                <a:solidFill>
                  <a:srgbClr val="FCB13A"/>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7"/>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libri"/>
              <a:buNone/>
            </a:pPr>
            <a:r>
              <a:rPr lang="en-US" sz="2400" b="0" i="0" u="none" strike="noStrike" cap="none">
                <a:solidFill>
                  <a:srgbClr val="FFFFFF"/>
                </a:solidFill>
                <a:latin typeface="Impact"/>
                <a:ea typeface="Impact"/>
                <a:cs typeface="Impact"/>
                <a:sym typeface="Impact"/>
              </a:rPr>
              <a:t>2. Empower</a:t>
            </a:r>
            <a:endParaRPr sz="1400" b="0" i="0" u="none" strike="noStrike" cap="none">
              <a:solidFill>
                <a:srgbClr val="000000"/>
              </a:solidFill>
              <a:latin typeface="Calibri"/>
              <a:ea typeface="Calibri"/>
              <a:cs typeface="Calibri"/>
              <a:sym typeface="Calibri"/>
            </a:endParaRPr>
          </a:p>
        </p:txBody>
      </p:sp>
      <p:sp>
        <p:nvSpPr>
          <p:cNvPr id="48" name="Google Shape;48;p37"/>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libri"/>
              <a:buNone/>
            </a:pPr>
            <a:r>
              <a:rPr lang="en-US" sz="2400" b="0" i="0" u="none" strike="noStrike" cap="none">
                <a:solidFill>
                  <a:srgbClr val="FFFFFF"/>
                </a:solidFill>
                <a:latin typeface="Impact"/>
                <a:ea typeface="Impact"/>
                <a:cs typeface="Impact"/>
                <a:sym typeface="Impact"/>
              </a:rPr>
              <a:t>3. Participate</a:t>
            </a:r>
            <a:endParaRPr sz="1400" b="0" i="0" u="none" strike="noStrike" cap="none">
              <a:solidFill>
                <a:srgbClr val="000000"/>
              </a:solidFill>
              <a:latin typeface="Calibri"/>
              <a:ea typeface="Calibri"/>
              <a:cs typeface="Calibri"/>
              <a:sym typeface="Calibri"/>
            </a:endParaRPr>
          </a:p>
        </p:txBody>
      </p:sp>
      <p:sp>
        <p:nvSpPr>
          <p:cNvPr id="49" name="Google Shape;49;p37"/>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Calibri"/>
              <a:buNone/>
            </a:pPr>
            <a:r>
              <a:rPr lang="en-US" sz="2800" b="0" i="0" u="none" strike="noStrike" cap="none">
                <a:solidFill>
                  <a:srgbClr val="FFFFFF"/>
                </a:solidFill>
                <a:latin typeface="Impact"/>
                <a:ea typeface="Impact"/>
                <a:cs typeface="Impact"/>
                <a:sym typeface="Impact"/>
              </a:rPr>
              <a:t>1. Prevent</a:t>
            </a:r>
            <a:endParaRPr sz="1400" b="0" i="0" u="none" strike="noStrike" cap="none">
              <a:solidFill>
                <a:srgbClr val="000000"/>
              </a:solidFill>
              <a:latin typeface="Calibri"/>
              <a:ea typeface="Calibri"/>
              <a:cs typeface="Calibri"/>
              <a:sym typeface="Calibri"/>
            </a:endParaRPr>
          </a:p>
        </p:txBody>
      </p:sp>
      <p:pic>
        <p:nvPicPr>
          <p:cNvPr id="50" name="Google Shape;50;p37"/>
          <p:cNvPicPr preferRelativeResize="0"/>
          <p:nvPr/>
        </p:nvPicPr>
        <p:blipFill rotWithShape="1">
          <a:blip r:embed="rId2">
            <a:alphaModFix/>
          </a:blip>
          <a:srcRect t="21218" r="61794" b="22757"/>
          <a:stretch/>
        </p:blipFill>
        <p:spPr>
          <a:xfrm>
            <a:off x="0" y="6362699"/>
            <a:ext cx="643390" cy="495301"/>
          </a:xfrm>
          <a:prstGeom prst="rect">
            <a:avLst/>
          </a:prstGeom>
          <a:noFill/>
          <a:ln>
            <a:noFill/>
          </a:ln>
        </p:spPr>
      </p:pic>
      <p:pic>
        <p:nvPicPr>
          <p:cNvPr id="51" name="Google Shape;51;p37"/>
          <p:cNvPicPr preferRelativeResize="0"/>
          <p:nvPr/>
        </p:nvPicPr>
        <p:blipFill rotWithShape="1">
          <a:blip r:embed="rId3">
            <a:alphaModFix/>
          </a:blip>
          <a:srcRect/>
          <a:stretch/>
        </p:blipFill>
        <p:spPr>
          <a:xfrm>
            <a:off x="47095" y="6154303"/>
            <a:ext cx="668329" cy="677143"/>
          </a:xfrm>
          <a:prstGeom prst="rect">
            <a:avLst/>
          </a:prstGeom>
          <a:noFill/>
          <a:ln>
            <a:noFill/>
          </a:ln>
        </p:spPr>
      </p:pic>
      <p:pic>
        <p:nvPicPr>
          <p:cNvPr id="52" name="Google Shape;52;p37" descr="Placeholder-dark.png"/>
          <p:cNvPicPr preferRelativeResize="0"/>
          <p:nvPr/>
        </p:nvPicPr>
        <p:blipFill rotWithShape="1">
          <a:blip r:embed="rId4">
            <a:alphaModFix/>
          </a:blip>
          <a:srcRect/>
          <a:stretch/>
        </p:blipFill>
        <p:spPr>
          <a:xfrm>
            <a:off x="18106" y="26922"/>
            <a:ext cx="2784642" cy="1392322"/>
          </a:xfrm>
          <a:prstGeom prst="rect">
            <a:avLst/>
          </a:prstGeom>
          <a:noFill/>
          <a:ln>
            <a:noFill/>
          </a:ln>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53"/>
        <p:cNvGrpSpPr/>
        <p:nvPr/>
      </p:nvGrpSpPr>
      <p:grpSpPr>
        <a:xfrm>
          <a:off x="0" y="0"/>
          <a:ext cx="0" cy="0"/>
          <a:chOff x="0" y="0"/>
          <a:chExt cx="0" cy="0"/>
        </a:xfrm>
      </p:grpSpPr>
      <p:sp>
        <p:nvSpPr>
          <p:cNvPr id="54" name="Google Shape;54;p38"/>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8"/>
          <p:cNvSpPr txBox="1">
            <a:spLocks noGrp="1"/>
          </p:cNvSpPr>
          <p:nvPr>
            <p:ph type="body" idx="1"/>
          </p:nvPr>
        </p:nvSpPr>
        <p:spPr>
          <a:xfrm>
            <a:off x="566153" y="2330868"/>
            <a:ext cx="11059693" cy="394132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Char char="▪"/>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6" name="Google Shape;56;p38"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
        <p:nvSpPr>
          <p:cNvPr id="57" name="Google Shape;57;p38"/>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US" sz="2000" b="0" i="0" u="none" strike="noStrike" cap="none">
                <a:solidFill>
                  <a:schemeClr val="dk1"/>
                </a:solidFill>
                <a:latin typeface="Calibri"/>
                <a:ea typeface="Calibri"/>
                <a:cs typeface="Calibri"/>
                <a:sym typeface="Calibri"/>
              </a:rPr>
              <a:t>Security &amp; Prevention </a:t>
            </a:r>
            <a:endParaRPr sz="1400" b="0" i="0" u="none" strike="noStrike" cap="none">
              <a:solidFill>
                <a:srgbClr val="000000"/>
              </a:solidFill>
              <a:latin typeface="Calibri"/>
              <a:ea typeface="Calibri"/>
              <a:cs typeface="Calibri"/>
              <a:sym typeface="Calibri"/>
            </a:endParaRPr>
          </a:p>
        </p:txBody>
      </p:sp>
      <p:sp>
        <p:nvSpPr>
          <p:cNvPr id="58" name="Google Shape;58;p38"/>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2</a:t>
            </a:r>
            <a:endParaRPr sz="2000" b="1"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C2E78"/>
              </a:buClr>
              <a:buSzPts val="4400"/>
              <a:buFont typeface="Calibri"/>
              <a:buNone/>
              <a:defRPr sz="4400" b="1" i="0" u="none" strike="noStrike" cap="none">
                <a:solidFill>
                  <a:srgbClr val="1C2E7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11" name="Google Shape;11;p31"/>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600"/>
              </a:spcBef>
              <a:spcAft>
                <a:spcPts val="0"/>
              </a:spcAft>
              <a:buClr>
                <a:srgbClr val="68BC42"/>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68BC42"/>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www.freepik.com/free-vector/private-data-concept-illustration_12704419.htm#fromView=search&amp;page=1&amp;position=1&amp;uuid=d4aafe2d-08d9-4db0-9312-17546a999b8b"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www.freepik.com/free-vector/flat-happy-girl-holding-vaccination-record-card-vaccinated-young-woman-hold-health-passport-personal-coronavirus-vaccine-information-individual-immunity-certificate-protection-from-virus-concept_21457896.htm#fromView=search&amp;page=1&amp;position=38&amp;uuid=8d352caa-3407-4520-acfc-c937df4802c6"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s://www.freepik.com/free-vector/privacy-policy-concept-illustration_19947572.htm#fromView=search&amp;page=1&amp;position=31&amp;uuid=2e472c67-32a2-4c25-84b9-9c9230dcf13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www.freepik.com/free-vector/home-protection-surveillance-service-devices-house-security_11669300.htm#fromView=search&amp;page=2&amp;position=8&amp;uuid=e3753ebe-45de-4c30-91e5-15e9424a5fb7"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s://www.freepik.com/free-vector/data-stealing-malware-abstract-concept-illustration_11668615.htm#fromView=search&amp;page=1&amp;position=14&amp;uuid=d4aafe2d-08d9-4db0-9312-17546a999b8b"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jp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g"/><Relationship Id="rId10" Type="http://schemas.openxmlformats.org/officeDocument/2006/relationships/image" Target="../media/image16.png"/><Relationship Id="rId4" Type="http://schemas.openxmlformats.org/officeDocument/2006/relationships/image" Target="../media/image10.jpg"/><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hyperlink" Target="https://www.freepik.com/free-vector/hacker-activity-concept_8135214.htm#fromView=search&amp;page=1&amp;position=21&amp;uuid=5823f1e9-74d4-4354-aa0d-1fcb64374532"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hyperlink" Target="https://www.freepik.com/free-vector/hand-drawn-flat-design-ssl-illustration_22112334.htm#fromView=search&amp;page=3&amp;position=24&amp;uuid=1e81c8c7-be64-49a6-aaf9-da06929ac1ea" TargetMode="External"/><Relationship Id="rId5" Type="http://schemas.openxmlformats.org/officeDocument/2006/relationships/image" Target="../media/image30.jpg"/><Relationship Id="rId4" Type="http://schemas.openxmlformats.org/officeDocument/2006/relationships/hyperlink" Target="http://www.freepik.com/free-vector/people-using-search-box-query-engine-giving-result_11235806.ht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http://www.freepik.com/free-vector/people-using-search-box-query-engine-giving-result_11235806.ht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hyperlink" Target="https://pixabay.com/service/license/" TargetMode="External"/><Relationship Id="rId4" Type="http://schemas.openxmlformats.org/officeDocument/2006/relationships/hyperlink" Target="https://pixabay.com/de/photos/verordnung-bipr-daten-schutz-3246979/"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hyperlink" Target="https://www.freepik.com/free-vector/tiny-people-protecting-business-data-legal-information-isolated-flat-illustration_11235938.htm#fromView=search&amp;page=1&amp;position=0&amp;uuid=d22dbda5-9550-49af-a96f-9a0c83eecc17"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freepik.com/free-vector/tiny-people-protecting-business-data-legal-information-isolated-flat-illustration_11235938.htm#fromView=search&amp;page=1&amp;position=0&amp;uuid=d22dbda5-9550-49af-a96f-9a0c83eecc17"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hyperlink" Target="https://www.freepik.com/free-vector/online-survey-analysis-electronic-data-collection-digital-research-tool-computerized-study-analyst-considering-feedback-results-analysing-info-vector-isolated-concept-metaphor-illustration_12083534.htm#fromView=search&amp;page=2&amp;position=44&amp;uuid=cbd09a75-2aec-4ed2-8c3e-e442313f39b2"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l="44200" r="5462"/>
          <a:stretch/>
        </p:blipFill>
        <p:spPr>
          <a:xfrm>
            <a:off x="5454368" y="244223"/>
            <a:ext cx="2271650" cy="2116289"/>
          </a:xfrm>
          <a:prstGeom prst="rect">
            <a:avLst/>
          </a:prstGeom>
          <a:noFill/>
          <a:ln>
            <a:noFill/>
          </a:ln>
        </p:spPr>
      </p:pic>
      <p:pic>
        <p:nvPicPr>
          <p:cNvPr id="65" name="Google Shape;65;p1" descr="Εικόνα που περιέχει γραφικά, γραφιστική, clipart, καρτούν&#10;&#10;Περιγραφή που δημιουργήθηκε αυτόματα"/>
          <p:cNvPicPr preferRelativeResize="0"/>
          <p:nvPr/>
        </p:nvPicPr>
        <p:blipFill rotWithShape="1">
          <a:blip r:embed="rId4">
            <a:alphaModFix/>
          </a:blip>
          <a:srcRect l="5075" t="11272" r="59637" b="11616"/>
          <a:stretch/>
        </p:blipFill>
        <p:spPr>
          <a:xfrm>
            <a:off x="442240" y="5731"/>
            <a:ext cx="5204308" cy="5333341"/>
          </a:xfrm>
          <a:prstGeom prst="rect">
            <a:avLst/>
          </a:prstGeom>
          <a:noFill/>
          <a:ln>
            <a:noFill/>
          </a:ln>
        </p:spPr>
      </p:pic>
      <p:sp>
        <p:nvSpPr>
          <p:cNvPr id="66" name="Google Shape;66;p1"/>
          <p:cNvSpPr txBox="1"/>
          <p:nvPr/>
        </p:nvSpPr>
        <p:spPr>
          <a:xfrm>
            <a:off x="6222050" y="2864579"/>
            <a:ext cx="5902194" cy="233671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CB13A"/>
              </a:buClr>
              <a:buSzPts val="4400"/>
              <a:buFont typeface="Calibri"/>
              <a:buNone/>
            </a:pPr>
            <a:r>
              <a:rPr lang="en-US" sz="4400" b="1" i="0" u="none" strike="noStrike" cap="none" dirty="0">
                <a:solidFill>
                  <a:srgbClr val="FCB13A"/>
                </a:solidFill>
                <a:latin typeface="Calibri"/>
                <a:ea typeface="Calibri"/>
                <a:cs typeface="Calibri"/>
                <a:sym typeface="Calibri"/>
              </a:rPr>
              <a:t>Module 2</a:t>
            </a:r>
            <a:r>
              <a:rPr lang="en-US" sz="2800" b="1" i="0" u="none" strike="noStrike" cap="none" dirty="0">
                <a:solidFill>
                  <a:schemeClr val="dk1"/>
                </a:solidFill>
                <a:latin typeface="Calibri"/>
                <a:ea typeface="Calibri"/>
                <a:cs typeface="Calibri"/>
                <a:sym typeface="Calibri"/>
              </a:rPr>
              <a:t/>
            </a:r>
            <a:br>
              <a:rPr lang="en-US" sz="2800" b="1" i="0" u="none" strike="noStrike" cap="none" dirty="0">
                <a:solidFill>
                  <a:schemeClr val="dk1"/>
                </a:solidFill>
                <a:latin typeface="Calibri"/>
                <a:ea typeface="Calibri"/>
                <a:cs typeface="Calibri"/>
                <a:sym typeface="Calibri"/>
              </a:rPr>
            </a:br>
            <a:r>
              <a:rPr lang="en-US" sz="4000" b="1" dirty="0">
                <a:solidFill>
                  <a:srgbClr val="3F3F3F"/>
                </a:solidFill>
                <a:latin typeface="Calibri"/>
                <a:cs typeface="Calibri"/>
                <a:sym typeface="Calibri"/>
              </a:rPr>
              <a:t>Security &amp; Prevention</a:t>
            </a:r>
            <a:endParaRPr sz="4000" b="1" dirty="0">
              <a:solidFill>
                <a:srgbClr val="3F3F3F"/>
              </a:solidFill>
              <a:latin typeface="Calibri"/>
              <a:cs typeface="Calibri"/>
            </a:endParaRPr>
          </a:p>
        </p:txBody>
      </p:sp>
      <p:sp>
        <p:nvSpPr>
          <p:cNvPr id="67" name="Google Shape;67;p1"/>
          <p:cNvSpPr/>
          <p:nvPr/>
        </p:nvSpPr>
        <p:spPr>
          <a:xfrm>
            <a:off x="-6352" y="1903223"/>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1</a:t>
            </a:r>
            <a:endParaRPr sz="2400" b="1" i="0" u="none" strike="noStrike" cap="none">
              <a:solidFill>
                <a:schemeClr val="lt1"/>
              </a:solidFill>
              <a:latin typeface="Calibri"/>
              <a:ea typeface="Calibri"/>
              <a:cs typeface="Calibri"/>
              <a:sym typeface="Calibri"/>
            </a:endParaRPr>
          </a:p>
        </p:txBody>
      </p:sp>
      <p:sp>
        <p:nvSpPr>
          <p:cNvPr id="68" name="Google Shape;68;p1"/>
          <p:cNvSpPr/>
          <p:nvPr/>
        </p:nvSpPr>
        <p:spPr>
          <a:xfrm>
            <a:off x="-9348" y="2509815"/>
            <a:ext cx="722376" cy="607846"/>
          </a:xfrm>
          <a:prstGeom prst="rect">
            <a:avLst/>
          </a:prstGeom>
          <a:solidFill>
            <a:srgbClr val="89C53F"/>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2</a:t>
            </a:r>
            <a:endParaRPr sz="2400" b="1" i="0" u="none" strike="noStrike" cap="none">
              <a:solidFill>
                <a:schemeClr val="lt1"/>
              </a:solidFill>
              <a:latin typeface="Calibri"/>
              <a:ea typeface="Calibri"/>
              <a:cs typeface="Calibri"/>
              <a:sym typeface="Calibri"/>
            </a:endParaRPr>
          </a:p>
        </p:txBody>
      </p:sp>
      <p:sp>
        <p:nvSpPr>
          <p:cNvPr id="69" name="Google Shape;69;p1"/>
          <p:cNvSpPr/>
          <p:nvPr/>
        </p:nvSpPr>
        <p:spPr>
          <a:xfrm>
            <a:off x="-9348" y="31194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3</a:t>
            </a:r>
            <a:endParaRPr sz="2400" b="1" i="0" u="none" strike="noStrike" cap="none">
              <a:solidFill>
                <a:schemeClr val="lt1"/>
              </a:solidFill>
              <a:latin typeface="Calibri"/>
              <a:ea typeface="Calibri"/>
              <a:cs typeface="Calibri"/>
              <a:sym typeface="Calibri"/>
            </a:endParaRPr>
          </a:p>
        </p:txBody>
      </p:sp>
      <p:sp>
        <p:nvSpPr>
          <p:cNvPr id="70" name="Google Shape;70;p1"/>
          <p:cNvSpPr/>
          <p:nvPr/>
        </p:nvSpPr>
        <p:spPr>
          <a:xfrm>
            <a:off x="-9348" y="37290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4</a:t>
            </a:r>
            <a:endParaRPr sz="2400" b="1" i="0" u="none" strike="noStrike" cap="none">
              <a:solidFill>
                <a:schemeClr val="lt1"/>
              </a:solidFill>
              <a:latin typeface="Calibri"/>
              <a:ea typeface="Calibri"/>
              <a:cs typeface="Calibri"/>
              <a:sym typeface="Calibri"/>
            </a:endParaRPr>
          </a:p>
        </p:txBody>
      </p:sp>
      <p:sp>
        <p:nvSpPr>
          <p:cNvPr id="71" name="Google Shape;71;p1"/>
          <p:cNvSpPr/>
          <p:nvPr/>
        </p:nvSpPr>
        <p:spPr>
          <a:xfrm>
            <a:off x="-9348" y="43386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5</a:t>
            </a:r>
            <a:endParaRPr sz="2400" b="1" i="0" u="none" strike="noStrike" cap="none">
              <a:solidFill>
                <a:schemeClr val="lt1"/>
              </a:solidFill>
              <a:latin typeface="Calibri"/>
              <a:ea typeface="Calibri"/>
              <a:cs typeface="Calibri"/>
              <a:sym typeface="Calibri"/>
            </a:endParaRPr>
          </a:p>
        </p:txBody>
      </p:sp>
      <p:sp>
        <p:nvSpPr>
          <p:cNvPr id="72" name="Google Shape;72;p1"/>
          <p:cNvSpPr/>
          <p:nvPr/>
        </p:nvSpPr>
        <p:spPr>
          <a:xfrm>
            <a:off x="2900908" y="6215916"/>
            <a:ext cx="9291091" cy="662722"/>
          </a:xfrm>
          <a:prstGeom prst="rect">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73" name="Google Shape;73;p1"/>
          <p:cNvSpPr/>
          <p:nvPr/>
        </p:nvSpPr>
        <p:spPr>
          <a:xfrm>
            <a:off x="2972569" y="6246217"/>
            <a:ext cx="774566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1110"/>
              <a:buFont typeface="Calibri"/>
              <a:buNone/>
            </a:pPr>
            <a:r>
              <a:rPr lang="en-US" sz="1110" b="0" i="0" u="none" strike="noStrike" cap="none">
                <a:solidFill>
                  <a:schemeClr val="lt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2023-1-RO01-KA220-ADU-000157797</a:t>
            </a:r>
            <a:endParaRPr sz="1110" b="0" i="0" u="none" strike="noStrike" cap="none">
              <a:solidFill>
                <a:schemeClr val="lt1"/>
              </a:solidFill>
              <a:latin typeface="Calibri"/>
              <a:ea typeface="Calibri"/>
              <a:cs typeface="Calibri"/>
              <a:sym typeface="Calibri"/>
            </a:endParaRPr>
          </a:p>
        </p:txBody>
      </p:sp>
      <p:pic>
        <p:nvPicPr>
          <p:cNvPr id="74" name="Google Shape;74;p1"/>
          <p:cNvPicPr preferRelativeResize="0"/>
          <p:nvPr/>
        </p:nvPicPr>
        <p:blipFill rotWithShape="1">
          <a:blip r:embed="rId5">
            <a:alphaModFix/>
          </a:blip>
          <a:srcRect/>
          <a:stretch/>
        </p:blipFill>
        <p:spPr>
          <a:xfrm>
            <a:off x="10718231" y="6316337"/>
            <a:ext cx="1406013" cy="492105"/>
          </a:xfrm>
          <a:prstGeom prst="rect">
            <a:avLst/>
          </a:prstGeom>
          <a:noFill/>
          <a:ln>
            <a:noFill/>
          </a:ln>
        </p:spPr>
      </p:pic>
      <p:pic>
        <p:nvPicPr>
          <p:cNvPr id="75" name="Google Shape;75;p1" descr="Εικόνα που περιέχει κείμενο&#10;&#10;Περιγραφή που δημιουργήθηκε αυτόματα"/>
          <p:cNvPicPr preferRelativeResize="0"/>
          <p:nvPr/>
        </p:nvPicPr>
        <p:blipFill rotWithShape="1">
          <a:blip r:embed="rId6">
            <a:alphaModFix/>
          </a:blip>
          <a:srcRect b="16375"/>
          <a:stretch/>
        </p:blipFill>
        <p:spPr>
          <a:xfrm>
            <a:off x="-9348" y="6200790"/>
            <a:ext cx="2910256" cy="703965"/>
          </a:xfrm>
          <a:prstGeom prst="rect">
            <a:avLst/>
          </a:prstGeom>
          <a:noFill/>
          <a:ln>
            <a:noFill/>
          </a:ln>
        </p:spPr>
      </p:pic>
      <p:pic>
        <p:nvPicPr>
          <p:cNvPr id="76" name="Google Shape;76;p1"/>
          <p:cNvPicPr preferRelativeResize="0"/>
          <p:nvPr/>
        </p:nvPicPr>
        <p:blipFill rotWithShape="1">
          <a:blip r:embed="rId5">
            <a:alphaModFix/>
          </a:blip>
          <a:srcRect/>
          <a:stretch/>
        </p:blipFill>
        <p:spPr>
          <a:xfrm>
            <a:off x="10718231" y="6311949"/>
            <a:ext cx="1406013" cy="492105"/>
          </a:xfrm>
          <a:prstGeom prst="rect">
            <a:avLst/>
          </a:prstGeom>
          <a:noFill/>
          <a:ln>
            <a:noFill/>
          </a:ln>
        </p:spPr>
      </p:pic>
      <p:pic>
        <p:nvPicPr>
          <p:cNvPr id="77" name="Google Shape;77;p1"/>
          <p:cNvPicPr preferRelativeResize="0"/>
          <p:nvPr/>
        </p:nvPicPr>
        <p:blipFill rotWithShape="1">
          <a:blip r:embed="rId7">
            <a:alphaModFix/>
          </a:blip>
          <a:srcRect/>
          <a:stretch/>
        </p:blipFill>
        <p:spPr>
          <a:xfrm>
            <a:off x="6386" y="6250154"/>
            <a:ext cx="2822862" cy="607846"/>
          </a:xfrm>
          <a:prstGeom prst="rect">
            <a:avLst/>
          </a:prstGeom>
          <a:noFill/>
          <a:ln>
            <a:noFill/>
          </a:ln>
        </p:spPr>
      </p:pic>
      <p:sp>
        <p:nvSpPr>
          <p:cNvPr id="78" name="Google Shape;78;p1"/>
          <p:cNvSpPr/>
          <p:nvPr/>
        </p:nvSpPr>
        <p:spPr>
          <a:xfrm>
            <a:off x="-9348" y="4946461"/>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6</a:t>
            </a:r>
            <a:endParaRPr sz="2400" b="1"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9"/>
          <p:cNvSpPr txBox="1">
            <a:spLocks noGrp="1"/>
          </p:cNvSpPr>
          <p:nvPr>
            <p:ph type="title"/>
          </p:nvPr>
        </p:nvSpPr>
        <p:spPr>
          <a:xfrm>
            <a:off x="557999"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What is Personal Data?</a:t>
            </a:r>
            <a:endParaRPr/>
          </a:p>
        </p:txBody>
      </p:sp>
      <p:sp>
        <p:nvSpPr>
          <p:cNvPr id="179" name="Google Shape;179;p9"/>
          <p:cNvSpPr txBox="1">
            <a:spLocks noGrp="1"/>
          </p:cNvSpPr>
          <p:nvPr>
            <p:ph type="body" idx="1"/>
          </p:nvPr>
        </p:nvSpPr>
        <p:spPr>
          <a:xfrm>
            <a:off x="557999" y="1800000"/>
            <a:ext cx="5852132" cy="4553504"/>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400"/>
              <a:buNone/>
            </a:pPr>
            <a:r>
              <a:rPr lang="en-US" b="1" i="0">
                <a:solidFill>
                  <a:srgbClr val="404040"/>
                </a:solidFill>
                <a:latin typeface="Calibri"/>
                <a:ea typeface="Calibri"/>
                <a:cs typeface="Calibri"/>
                <a:sym typeface="Calibri"/>
              </a:rPr>
              <a:t>Personal data </a:t>
            </a:r>
            <a:r>
              <a:rPr lang="en-US" b="0" i="0">
                <a:solidFill>
                  <a:srgbClr val="404040"/>
                </a:solidFill>
                <a:latin typeface="Calibri"/>
                <a:ea typeface="Calibri"/>
                <a:cs typeface="Calibri"/>
                <a:sym typeface="Calibri"/>
              </a:rPr>
              <a:t>is any information relating to a </a:t>
            </a:r>
            <a:r>
              <a:rPr lang="en-US" b="1">
                <a:solidFill>
                  <a:srgbClr val="404040"/>
                </a:solidFill>
                <a:latin typeface="Calibri"/>
                <a:ea typeface="Calibri"/>
                <a:cs typeface="Calibri"/>
                <a:sym typeface="Calibri"/>
              </a:rPr>
              <a:t>living,</a:t>
            </a:r>
            <a:r>
              <a:rPr lang="en-US" b="0" i="0">
                <a:solidFill>
                  <a:srgbClr val="404040"/>
                </a:solidFill>
                <a:latin typeface="Calibri"/>
                <a:ea typeface="Calibri"/>
                <a:cs typeface="Calibri"/>
                <a:sym typeface="Calibri"/>
              </a:rPr>
              <a:t> </a:t>
            </a:r>
            <a:r>
              <a:rPr lang="en-US" b="1" i="0">
                <a:solidFill>
                  <a:srgbClr val="404040"/>
                </a:solidFill>
                <a:latin typeface="Calibri"/>
                <a:ea typeface="Calibri"/>
                <a:cs typeface="Calibri"/>
                <a:sym typeface="Calibri"/>
              </a:rPr>
              <a:t>identified or identifiable individual</a:t>
            </a:r>
            <a:r>
              <a:rPr lang="en-US" b="0" i="0">
                <a:solidFill>
                  <a:srgbClr val="404040"/>
                </a:solidFill>
                <a:latin typeface="Calibri"/>
                <a:ea typeface="Calibri"/>
                <a:cs typeface="Calibri"/>
                <a:sym typeface="Calibri"/>
              </a:rPr>
              <a:t>.</a:t>
            </a:r>
            <a:endParaRPr/>
          </a:p>
          <a:p>
            <a:pPr marL="0" lvl="0" indent="0" algn="l" rtl="0">
              <a:lnSpc>
                <a:spcPct val="110000"/>
              </a:lnSpc>
              <a:spcBef>
                <a:spcPts val="1200"/>
              </a:spcBef>
              <a:spcAft>
                <a:spcPts val="0"/>
              </a:spcAft>
              <a:buSzPts val="2400"/>
              <a:buNone/>
            </a:pPr>
            <a:r>
              <a:rPr lang="en-US" b="0" i="0">
                <a:solidFill>
                  <a:srgbClr val="404040"/>
                </a:solidFill>
                <a:latin typeface="Calibri"/>
                <a:ea typeface="Calibri"/>
                <a:cs typeface="Calibri"/>
                <a:sym typeface="Calibri"/>
              </a:rPr>
              <a:t>Various pieces of information that together can be used to </a:t>
            </a:r>
            <a:r>
              <a:rPr lang="en-US" b="1" i="0">
                <a:solidFill>
                  <a:srgbClr val="404040"/>
                </a:solidFill>
                <a:latin typeface="Calibri"/>
                <a:ea typeface="Calibri"/>
                <a:cs typeface="Calibri"/>
                <a:sym typeface="Calibri"/>
              </a:rPr>
              <a:t>identify a specific individual</a:t>
            </a:r>
            <a:r>
              <a:rPr lang="en-US" b="0" i="0">
                <a:solidFill>
                  <a:srgbClr val="404040"/>
                </a:solidFill>
                <a:latin typeface="Calibri"/>
                <a:ea typeface="Calibri"/>
                <a:cs typeface="Calibri"/>
                <a:sym typeface="Calibri"/>
              </a:rPr>
              <a:t>, are also personal data.</a:t>
            </a:r>
            <a:endParaRPr>
              <a:latin typeface="Calibri"/>
              <a:ea typeface="Calibri"/>
              <a:cs typeface="Calibri"/>
              <a:sym typeface="Calibri"/>
            </a:endParaRPr>
          </a:p>
          <a:p>
            <a:pPr marL="228600" lvl="0" indent="-76200" algn="l" rtl="0">
              <a:lnSpc>
                <a:spcPct val="100000"/>
              </a:lnSpc>
              <a:spcBef>
                <a:spcPts val="1200"/>
              </a:spcBef>
              <a:spcAft>
                <a:spcPts val="0"/>
              </a:spcAft>
              <a:buSzPts val="2400"/>
              <a:buNone/>
            </a:pPr>
            <a:endParaRPr/>
          </a:p>
        </p:txBody>
      </p:sp>
      <p:pic>
        <p:nvPicPr>
          <p:cNvPr id="181" name="Google Shape;181;p9" descr="Private data concept illustration"/>
          <p:cNvPicPr preferRelativeResize="0"/>
          <p:nvPr/>
        </p:nvPicPr>
        <p:blipFill rotWithShape="1">
          <a:blip r:embed="rId3">
            <a:alphaModFix/>
          </a:blip>
          <a:srcRect/>
          <a:stretch/>
        </p:blipFill>
        <p:spPr>
          <a:xfrm>
            <a:off x="7281428" y="1196114"/>
            <a:ext cx="4723040" cy="4723040"/>
          </a:xfrm>
          <a:prstGeom prst="rect">
            <a:avLst/>
          </a:prstGeom>
          <a:noFill/>
          <a:ln>
            <a:noFill/>
          </a:ln>
        </p:spPr>
      </p:pic>
      <p:sp>
        <p:nvSpPr>
          <p:cNvPr id="182" name="Google Shape;182;p9"/>
          <p:cNvSpPr txBox="1"/>
          <p:nvPr/>
        </p:nvSpPr>
        <p:spPr>
          <a:xfrm>
            <a:off x="9104258" y="6283742"/>
            <a:ext cx="30471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by storyset on Freepik</a:t>
            </a:r>
            <a:endParaRPr sz="1000" b="0" i="0" u="none" strike="noStrike" cap="none">
              <a:solidFill>
                <a:schemeClr val="dk1"/>
              </a:solidFill>
              <a:latin typeface="Calibri"/>
              <a:ea typeface="Calibri"/>
              <a:cs typeface="Calibri"/>
              <a:sym typeface="Calibri"/>
            </a:endParaRPr>
          </a:p>
        </p:txBody>
      </p:sp>
      <p:sp>
        <p:nvSpPr>
          <p:cNvPr id="3" name="Google Shape;193;p10">
            <a:extLst>
              <a:ext uri="{FF2B5EF4-FFF2-40B4-BE49-F238E27FC236}">
                <a16:creationId xmlns:a16="http://schemas.microsoft.com/office/drawing/2014/main" id="{0F4BB8D9-C080-6D69-3543-236679CCE933}"/>
              </a:ext>
            </a:extLst>
          </p:cNvPr>
          <p:cNvSpPr/>
          <p:nvPr/>
        </p:nvSpPr>
        <p:spPr>
          <a:xfrm>
            <a:off x="8585200" y="0"/>
            <a:ext cx="3601177"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2.2 Online Safety and Personal Data </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0"/>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sz="2800" b="1">
                <a:latin typeface="Calibri"/>
                <a:ea typeface="Calibri"/>
                <a:cs typeface="Calibri"/>
                <a:sym typeface="Calibri"/>
              </a:rPr>
              <a:t>Examples of Personal </a:t>
            </a:r>
            <a:r>
              <a:rPr lang="en-US">
                <a:latin typeface="Calibri"/>
                <a:ea typeface="Calibri"/>
                <a:cs typeface="Calibri"/>
                <a:sym typeface="Calibri"/>
              </a:rPr>
              <a:t>D</a:t>
            </a:r>
            <a:r>
              <a:rPr lang="en-US" sz="2800" b="1">
                <a:latin typeface="Calibri"/>
                <a:ea typeface="Calibri"/>
                <a:cs typeface="Calibri"/>
                <a:sym typeface="Calibri"/>
              </a:rPr>
              <a:t>ata</a:t>
            </a:r>
            <a:endParaRPr/>
          </a:p>
        </p:txBody>
      </p:sp>
      <p:sp>
        <p:nvSpPr>
          <p:cNvPr id="189" name="Google Shape;189;p10"/>
          <p:cNvSpPr txBox="1">
            <a:spLocks noGrp="1"/>
          </p:cNvSpPr>
          <p:nvPr>
            <p:ph type="body" idx="1"/>
          </p:nvPr>
        </p:nvSpPr>
        <p:spPr>
          <a:xfrm>
            <a:off x="558000" y="1800000"/>
            <a:ext cx="5409663" cy="4472194"/>
          </a:xfrm>
          <a:prstGeom prst="rect">
            <a:avLst/>
          </a:prstGeom>
          <a:noFill/>
          <a:ln>
            <a:noFill/>
          </a:ln>
        </p:spPr>
        <p:txBody>
          <a:bodyPr spcFirstLastPara="1" wrap="square" lIns="91425" tIns="45700" rIns="91425" bIns="45700" anchor="t" anchorCtr="0">
            <a:normAutofit/>
          </a:bodyPr>
          <a:lstStyle/>
          <a:p>
            <a:pPr marL="114300" lvl="0" indent="0" algn="l" rtl="0">
              <a:lnSpc>
                <a:spcPct val="100000"/>
              </a:lnSpc>
              <a:spcBef>
                <a:spcPts val="0"/>
              </a:spcBef>
              <a:spcAft>
                <a:spcPts val="0"/>
              </a:spcAft>
              <a:buSzPts val="2400"/>
              <a:buNone/>
            </a:pPr>
            <a:r>
              <a:rPr lang="en-US">
                <a:latin typeface="Calibri"/>
                <a:ea typeface="Calibri"/>
                <a:cs typeface="Calibri"/>
                <a:sym typeface="Calibri"/>
              </a:rPr>
              <a:t>Examples of personal data are as follows:</a:t>
            </a:r>
            <a:endParaRPr/>
          </a:p>
          <a:p>
            <a:pPr marL="685800" lvl="1" indent="-228600" algn="l" rtl="0">
              <a:lnSpc>
                <a:spcPct val="100000"/>
              </a:lnSpc>
              <a:spcBef>
                <a:spcPts val="1200"/>
              </a:spcBef>
              <a:spcAft>
                <a:spcPts val="0"/>
              </a:spcAft>
              <a:buSzPts val="2640"/>
              <a:buChar char="▪"/>
            </a:pPr>
            <a:r>
              <a:rPr lang="en-US">
                <a:latin typeface="Calibri"/>
                <a:ea typeface="Calibri"/>
                <a:cs typeface="Calibri"/>
                <a:sym typeface="Calibri"/>
              </a:rPr>
              <a:t>Name and surname;</a:t>
            </a:r>
            <a:endParaRPr/>
          </a:p>
          <a:p>
            <a:pPr marL="685800" lvl="1" indent="-228600" algn="l" rtl="0">
              <a:lnSpc>
                <a:spcPct val="100000"/>
              </a:lnSpc>
              <a:spcBef>
                <a:spcPts val="1200"/>
              </a:spcBef>
              <a:spcAft>
                <a:spcPts val="0"/>
              </a:spcAft>
              <a:buSzPts val="2640"/>
              <a:buChar char="▪"/>
            </a:pPr>
            <a:r>
              <a:rPr lang="en-US">
                <a:latin typeface="Calibri"/>
                <a:ea typeface="Calibri"/>
                <a:cs typeface="Calibri"/>
                <a:sym typeface="Calibri"/>
              </a:rPr>
              <a:t>Home address;</a:t>
            </a:r>
            <a:endParaRPr/>
          </a:p>
          <a:p>
            <a:pPr marL="685800" lvl="1" indent="-228600" algn="l" rtl="0">
              <a:lnSpc>
                <a:spcPct val="100000"/>
              </a:lnSpc>
              <a:spcBef>
                <a:spcPts val="1200"/>
              </a:spcBef>
              <a:spcAft>
                <a:spcPts val="0"/>
              </a:spcAft>
              <a:buSzPts val="2640"/>
              <a:buChar char="▪"/>
            </a:pPr>
            <a:r>
              <a:rPr lang="en-US">
                <a:latin typeface="Calibri"/>
                <a:ea typeface="Calibri"/>
                <a:cs typeface="Calibri"/>
                <a:sym typeface="Calibri"/>
              </a:rPr>
              <a:t>Email address such as</a:t>
            </a:r>
            <a:endParaRPr/>
          </a:p>
          <a:p>
            <a:pPr marL="914400" lvl="2" indent="0" algn="l" rtl="0">
              <a:lnSpc>
                <a:spcPct val="100000"/>
              </a:lnSpc>
              <a:spcBef>
                <a:spcPts val="1200"/>
              </a:spcBef>
              <a:spcAft>
                <a:spcPts val="0"/>
              </a:spcAft>
              <a:buSzPts val="2200"/>
              <a:buNone/>
            </a:pPr>
            <a:r>
              <a:rPr lang="en-US" sz="2200" i="1">
                <a:latin typeface="Calibri"/>
                <a:ea typeface="Calibri"/>
                <a:cs typeface="Calibri"/>
                <a:sym typeface="Calibri"/>
              </a:rPr>
              <a:t>name.surname@company.com;</a:t>
            </a:r>
            <a:endParaRPr/>
          </a:p>
          <a:p>
            <a:pPr marL="685800" lvl="1" indent="-228600" algn="l" rtl="0">
              <a:lnSpc>
                <a:spcPct val="100000"/>
              </a:lnSpc>
              <a:spcBef>
                <a:spcPts val="1200"/>
              </a:spcBef>
              <a:spcAft>
                <a:spcPts val="0"/>
              </a:spcAft>
              <a:buSzPts val="2640"/>
              <a:buChar char="▪"/>
            </a:pPr>
            <a:r>
              <a:rPr lang="en-US">
                <a:latin typeface="Calibri"/>
                <a:ea typeface="Calibri"/>
                <a:cs typeface="Calibri"/>
                <a:sym typeface="Calibri"/>
              </a:rPr>
              <a:t>Location data, such as the location data function on a mobile phone);</a:t>
            </a:r>
            <a:endParaRPr/>
          </a:p>
          <a:p>
            <a:pPr marL="228600" lvl="0" indent="-50800" algn="l" rtl="0">
              <a:lnSpc>
                <a:spcPct val="100000"/>
              </a:lnSpc>
              <a:spcBef>
                <a:spcPts val="1200"/>
              </a:spcBef>
              <a:spcAft>
                <a:spcPts val="0"/>
              </a:spcAft>
              <a:buClr>
                <a:srgbClr val="68BC42"/>
              </a:buClr>
              <a:buSzPts val="2800"/>
              <a:buNone/>
            </a:pPr>
            <a:endParaRPr sz="2800"/>
          </a:p>
        </p:txBody>
      </p:sp>
      <p:sp>
        <p:nvSpPr>
          <p:cNvPr id="190" name="Google Shape;190;p10"/>
          <p:cNvSpPr txBox="1">
            <a:spLocks noGrp="1"/>
          </p:cNvSpPr>
          <p:nvPr>
            <p:ph type="body" idx="2"/>
          </p:nvPr>
        </p:nvSpPr>
        <p:spPr>
          <a:xfrm>
            <a:off x="6172199" y="2357302"/>
            <a:ext cx="5782377" cy="3398396"/>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68BC42"/>
              </a:buClr>
              <a:buSzPts val="2200"/>
              <a:buChar char="▪"/>
            </a:pPr>
            <a:r>
              <a:rPr lang="en-US" sz="2200">
                <a:latin typeface="Calibri"/>
                <a:ea typeface="Calibri"/>
                <a:cs typeface="Calibri"/>
                <a:sym typeface="Calibri"/>
              </a:rPr>
              <a:t>Identification card number;</a:t>
            </a:r>
            <a:endParaRPr/>
          </a:p>
          <a:p>
            <a:pPr marL="228600" lvl="0" indent="-228600" algn="l" rtl="0">
              <a:lnSpc>
                <a:spcPct val="100000"/>
              </a:lnSpc>
              <a:spcBef>
                <a:spcPts val="1200"/>
              </a:spcBef>
              <a:spcAft>
                <a:spcPts val="0"/>
              </a:spcAft>
              <a:buClr>
                <a:srgbClr val="68BC42"/>
              </a:buClr>
              <a:buSzPts val="2200"/>
              <a:buChar char="▪"/>
            </a:pPr>
            <a:r>
              <a:rPr lang="en-US" sz="2200">
                <a:latin typeface="Calibri"/>
                <a:ea typeface="Calibri"/>
                <a:cs typeface="Calibri"/>
                <a:sym typeface="Calibri"/>
              </a:rPr>
              <a:t>Internet Protocol (IP) address;</a:t>
            </a:r>
            <a:endParaRPr/>
          </a:p>
          <a:p>
            <a:pPr marL="228600" lvl="0" indent="-228600" algn="l" rtl="0">
              <a:lnSpc>
                <a:spcPct val="100000"/>
              </a:lnSpc>
              <a:spcBef>
                <a:spcPts val="1200"/>
              </a:spcBef>
              <a:spcAft>
                <a:spcPts val="0"/>
              </a:spcAft>
              <a:buClr>
                <a:srgbClr val="68BC42"/>
              </a:buClr>
              <a:buSzPts val="2200"/>
              <a:buChar char="▪"/>
            </a:pPr>
            <a:r>
              <a:rPr lang="en-US" sz="2200">
                <a:latin typeface="Calibri"/>
                <a:ea typeface="Calibri"/>
                <a:cs typeface="Calibri"/>
                <a:sym typeface="Calibri"/>
              </a:rPr>
              <a:t>A cookie ID;</a:t>
            </a:r>
            <a:endParaRPr/>
          </a:p>
          <a:p>
            <a:pPr marL="228600" lvl="0" indent="-228600" algn="l" rtl="0">
              <a:lnSpc>
                <a:spcPct val="100000"/>
              </a:lnSpc>
              <a:spcBef>
                <a:spcPts val="1200"/>
              </a:spcBef>
              <a:spcAft>
                <a:spcPts val="0"/>
              </a:spcAft>
              <a:buClr>
                <a:srgbClr val="68BC42"/>
              </a:buClr>
              <a:buSzPts val="2200"/>
              <a:buChar char="▪"/>
            </a:pPr>
            <a:r>
              <a:rPr lang="en-US" sz="2200">
                <a:latin typeface="Calibri"/>
                <a:ea typeface="Calibri"/>
                <a:cs typeface="Calibri"/>
                <a:sym typeface="Calibri"/>
              </a:rPr>
              <a:t>Your phone’s advertising ID;</a:t>
            </a:r>
            <a:endParaRPr/>
          </a:p>
          <a:p>
            <a:pPr marL="228600" lvl="0" indent="-228600" algn="l" rtl="0">
              <a:lnSpc>
                <a:spcPct val="100000"/>
              </a:lnSpc>
              <a:spcBef>
                <a:spcPts val="1200"/>
              </a:spcBef>
              <a:spcAft>
                <a:spcPts val="0"/>
              </a:spcAft>
              <a:buClr>
                <a:srgbClr val="68BC42"/>
              </a:buClr>
              <a:buSzPts val="2200"/>
              <a:buChar char="▪"/>
            </a:pPr>
            <a:r>
              <a:rPr lang="en-US" sz="2200">
                <a:latin typeface="Calibri"/>
                <a:ea typeface="Calibri"/>
                <a:cs typeface="Calibri"/>
                <a:sym typeface="Calibri"/>
              </a:rPr>
              <a:t>Data held by a hospital or doctor, which may be a symbol that uniquely identifies a person.</a:t>
            </a:r>
            <a:endParaRPr/>
          </a:p>
          <a:p>
            <a:pPr marL="0" lvl="0" indent="0" algn="l" rtl="0">
              <a:lnSpc>
                <a:spcPct val="100000"/>
              </a:lnSpc>
              <a:spcBef>
                <a:spcPts val="1200"/>
              </a:spcBef>
              <a:spcAft>
                <a:spcPts val="0"/>
              </a:spcAft>
              <a:buSzPts val="2400"/>
              <a:buNone/>
            </a:pPr>
            <a:endParaRPr/>
          </a:p>
        </p:txBody>
      </p:sp>
      <p:sp>
        <p:nvSpPr>
          <p:cNvPr id="3" name="Google Shape;193;p10">
            <a:extLst>
              <a:ext uri="{FF2B5EF4-FFF2-40B4-BE49-F238E27FC236}">
                <a16:creationId xmlns:a16="http://schemas.microsoft.com/office/drawing/2014/main" id="{818AD59F-062D-CFE3-CD72-104CE1F9263B}"/>
              </a:ext>
            </a:extLst>
          </p:cNvPr>
          <p:cNvSpPr/>
          <p:nvPr/>
        </p:nvSpPr>
        <p:spPr>
          <a:xfrm>
            <a:off x="8585200" y="0"/>
            <a:ext cx="3601177"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2.2 Online Safety and Personal Data </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337ed6086d5_1_9"/>
          <p:cNvSpPr txBox="1">
            <a:spLocks noGrp="1"/>
          </p:cNvSpPr>
          <p:nvPr>
            <p:ph type="title"/>
          </p:nvPr>
        </p:nvSpPr>
        <p:spPr>
          <a:xfrm>
            <a:off x="558000" y="1080074"/>
            <a:ext cx="10515600" cy="893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1C2E78"/>
              </a:buClr>
              <a:buSzPts val="2800"/>
              <a:buFont typeface="Calibri"/>
              <a:buNone/>
            </a:pPr>
            <a:r>
              <a:rPr lang="en-US" sz="2000" dirty="0"/>
              <a:t>Unit 3</a:t>
            </a:r>
            <a:endParaRPr sz="2000" dirty="0"/>
          </a:p>
          <a:p>
            <a:pPr marL="0" lvl="0" indent="0" algn="l" rtl="0">
              <a:spcBef>
                <a:spcPts val="0"/>
              </a:spcBef>
              <a:spcAft>
                <a:spcPts val="0"/>
              </a:spcAft>
              <a:buClr>
                <a:srgbClr val="1C2E78"/>
              </a:buClr>
              <a:buSzPts val="2800"/>
              <a:buFont typeface="Calibri"/>
              <a:buNone/>
            </a:pPr>
            <a:r>
              <a:rPr lang="en-US" dirty="0"/>
              <a:t>Sensitive data, privacy and security</a:t>
            </a:r>
            <a:endParaRPr dirty="0"/>
          </a:p>
        </p:txBody>
      </p:sp>
      <p:sp>
        <p:nvSpPr>
          <p:cNvPr id="208" name="Google Shape;208;g337ed6086d5_1_9"/>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Objectives</a:t>
            </a:r>
            <a:endParaRPr/>
          </a:p>
        </p:txBody>
      </p:sp>
      <p:sp>
        <p:nvSpPr>
          <p:cNvPr id="209" name="Google Shape;209;g337ed6086d5_1_9"/>
          <p:cNvSpPr txBox="1">
            <a:spLocks noGrp="1"/>
          </p:cNvSpPr>
          <p:nvPr>
            <p:ph type="body" idx="2"/>
          </p:nvPr>
        </p:nvSpPr>
        <p:spPr>
          <a:xfrm>
            <a:off x="660375" y="2978200"/>
            <a:ext cx="5157900" cy="23541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824"/>
              <a:buNone/>
            </a:pPr>
            <a:r>
              <a:rPr lang="en-US" sz="1650" dirty="0"/>
              <a:t>On completion you will know:</a:t>
            </a:r>
            <a:endParaRPr sz="1960" dirty="0"/>
          </a:p>
          <a:p>
            <a:pPr marL="228600" lvl="0" indent="-223744" algn="l" rtl="0">
              <a:lnSpc>
                <a:spcPct val="150000"/>
              </a:lnSpc>
              <a:spcBef>
                <a:spcPts val="1200"/>
              </a:spcBef>
              <a:spcAft>
                <a:spcPts val="0"/>
              </a:spcAft>
              <a:buSzPts val="1924"/>
              <a:buFont typeface="Calibri"/>
              <a:buChar char="✔"/>
            </a:pPr>
            <a:r>
              <a:rPr lang="en-US" sz="1650" dirty="0"/>
              <a:t>What personal data is considered sensitive.</a:t>
            </a:r>
            <a:endParaRPr sz="1650" dirty="0"/>
          </a:p>
          <a:p>
            <a:pPr marL="228600" lvl="0" indent="-223744" algn="l" rtl="0">
              <a:lnSpc>
                <a:spcPct val="150000"/>
              </a:lnSpc>
              <a:spcBef>
                <a:spcPts val="1200"/>
              </a:spcBef>
              <a:spcAft>
                <a:spcPts val="0"/>
              </a:spcAft>
              <a:buSzPts val="1924"/>
              <a:buFont typeface="Calibri"/>
              <a:buChar char="✔"/>
            </a:pPr>
            <a:r>
              <a:rPr lang="en-US" sz="1650" dirty="0"/>
              <a:t>What is sensitive personal and financial data.</a:t>
            </a:r>
            <a:endParaRPr sz="1650" dirty="0"/>
          </a:p>
          <a:p>
            <a:pPr marL="228600" indent="-206375">
              <a:spcBef>
                <a:spcPts val="1200"/>
              </a:spcBef>
              <a:buSzPts val="1650"/>
              <a:buFont typeface="Calibri"/>
              <a:buChar char="✔"/>
            </a:pPr>
            <a:r>
              <a:rPr lang="en-US" sz="1800" dirty="0"/>
              <a:t>Understand the concepts of privacy and security</a:t>
            </a:r>
          </a:p>
          <a:p>
            <a:pPr marL="228600" lvl="0" indent="-206375" algn="l" rtl="0">
              <a:lnSpc>
                <a:spcPct val="150000"/>
              </a:lnSpc>
              <a:spcBef>
                <a:spcPts val="1200"/>
              </a:spcBef>
              <a:spcAft>
                <a:spcPts val="0"/>
              </a:spcAft>
              <a:buSzPts val="1650"/>
              <a:buChar char="✔"/>
            </a:pPr>
            <a:r>
              <a:rPr lang="en-US" sz="1650" dirty="0"/>
              <a:t>What is online privacy and how to be secure online</a:t>
            </a:r>
            <a:endParaRPr sz="1650" dirty="0"/>
          </a:p>
        </p:txBody>
      </p:sp>
      <p:pic>
        <p:nvPicPr>
          <p:cNvPr id="210" name="Google Shape;210;g337ed6086d5_1_9" descr="High ROI content abstract concept illustration"/>
          <p:cNvPicPr preferRelativeResize="0"/>
          <p:nvPr/>
        </p:nvPicPr>
        <p:blipFill rotWithShape="1">
          <a:blip r:embed="rId3">
            <a:alphaModFix/>
          </a:blip>
          <a:srcRect l="10457" t="11532" r="9779" b="9209"/>
          <a:stretch/>
        </p:blipFill>
        <p:spPr>
          <a:xfrm>
            <a:off x="7505884" y="1973178"/>
            <a:ext cx="4199138" cy="4172504"/>
          </a:xfrm>
          <a:prstGeom prst="rect">
            <a:avLst/>
          </a:prstGeom>
          <a:noFill/>
          <a:ln>
            <a:noFill/>
          </a:ln>
        </p:spPr>
      </p:pic>
      <p:sp>
        <p:nvSpPr>
          <p:cNvPr id="211" name="Google Shape;211;g337ed6086d5_1_9"/>
          <p:cNvSpPr txBox="1"/>
          <p:nvPr/>
        </p:nvSpPr>
        <p:spPr>
          <a:xfrm>
            <a:off x="9436963" y="6574524"/>
            <a:ext cx="19116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by vectorjuice on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1"/>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What Personal Data is considered sensitive?</a:t>
            </a:r>
            <a:endParaRPr/>
          </a:p>
        </p:txBody>
      </p:sp>
      <p:sp>
        <p:nvSpPr>
          <p:cNvPr id="198" name="Google Shape;198;p11"/>
          <p:cNvSpPr txBox="1">
            <a:spLocks noGrp="1"/>
          </p:cNvSpPr>
          <p:nvPr>
            <p:ph type="body" idx="1"/>
          </p:nvPr>
        </p:nvSpPr>
        <p:spPr>
          <a:xfrm>
            <a:off x="3770756" y="1799999"/>
            <a:ext cx="8338866" cy="4740843"/>
          </a:xfrm>
          <a:prstGeom prst="rect">
            <a:avLst/>
          </a:prstGeom>
          <a:noFill/>
          <a:ln>
            <a:noFill/>
          </a:ln>
        </p:spPr>
        <p:txBody>
          <a:bodyPr spcFirstLastPara="1" wrap="square" lIns="91425" tIns="45700" rIns="91425" bIns="45700" anchor="t" anchorCtr="0">
            <a:normAutofit/>
          </a:bodyPr>
          <a:lstStyle/>
          <a:p>
            <a:pPr marL="114300" lvl="0" indent="0" algn="l" rtl="0">
              <a:lnSpc>
                <a:spcPct val="100000"/>
              </a:lnSpc>
              <a:spcBef>
                <a:spcPts val="0"/>
              </a:spcBef>
              <a:spcAft>
                <a:spcPts val="0"/>
              </a:spcAft>
              <a:buSzPts val="2400"/>
              <a:buNone/>
            </a:pPr>
            <a:r>
              <a:rPr lang="en-US" b="0" i="0">
                <a:solidFill>
                  <a:srgbClr val="404040"/>
                </a:solidFill>
                <a:latin typeface="Calibri"/>
                <a:ea typeface="Calibri"/>
                <a:cs typeface="Calibri"/>
                <a:sym typeface="Calibri"/>
              </a:rPr>
              <a:t>The following personal data are considered ‘</a:t>
            </a:r>
            <a:r>
              <a:rPr lang="en-US" b="1" i="0">
                <a:solidFill>
                  <a:srgbClr val="404040"/>
                </a:solidFill>
                <a:latin typeface="Calibri"/>
                <a:ea typeface="Calibri"/>
                <a:cs typeface="Calibri"/>
                <a:sym typeface="Calibri"/>
              </a:rPr>
              <a:t>sensitive</a:t>
            </a:r>
            <a:r>
              <a:rPr lang="en-US" b="0" i="0">
                <a:solidFill>
                  <a:srgbClr val="404040"/>
                </a:solidFill>
                <a:latin typeface="Calibri"/>
                <a:ea typeface="Calibri"/>
                <a:cs typeface="Calibri"/>
                <a:sym typeface="Calibri"/>
              </a:rPr>
              <a:t>’ and </a:t>
            </a:r>
            <a:r>
              <a:rPr lang="en-US">
                <a:solidFill>
                  <a:srgbClr val="404040"/>
                </a:solidFill>
                <a:latin typeface="Calibri"/>
                <a:ea typeface="Calibri"/>
                <a:cs typeface="Calibri"/>
                <a:sym typeface="Calibri"/>
              </a:rPr>
              <a:t>are</a:t>
            </a:r>
            <a:r>
              <a:rPr lang="en-US" b="0" i="0">
                <a:solidFill>
                  <a:srgbClr val="404040"/>
                </a:solidFill>
                <a:latin typeface="Calibri"/>
                <a:ea typeface="Calibri"/>
                <a:cs typeface="Calibri"/>
                <a:sym typeface="Calibri"/>
              </a:rPr>
              <a:t> subject to specific processing conditions:</a:t>
            </a:r>
            <a:endParaRPr/>
          </a:p>
          <a:p>
            <a:pPr marL="685800" lvl="1" indent="-228600" algn="l" rtl="0">
              <a:lnSpc>
                <a:spcPct val="100000"/>
              </a:lnSpc>
              <a:spcBef>
                <a:spcPts val="1200"/>
              </a:spcBef>
              <a:spcAft>
                <a:spcPts val="0"/>
              </a:spcAft>
              <a:buSzPts val="2640"/>
              <a:buChar char="▪"/>
            </a:pPr>
            <a:r>
              <a:rPr lang="en-US">
                <a:solidFill>
                  <a:srgbClr val="404040"/>
                </a:solidFill>
                <a:latin typeface="Calibri"/>
                <a:ea typeface="Calibri"/>
                <a:cs typeface="Calibri"/>
                <a:sym typeface="Calibri"/>
              </a:rPr>
              <a:t>P</a:t>
            </a:r>
            <a:r>
              <a:rPr lang="en-US" b="0" i="0">
                <a:solidFill>
                  <a:srgbClr val="404040"/>
                </a:solidFill>
                <a:latin typeface="Calibri"/>
                <a:ea typeface="Calibri"/>
                <a:cs typeface="Calibri"/>
                <a:sym typeface="Calibri"/>
              </a:rPr>
              <a:t>ersonal data revealing racial or ethnic origin, political opinions, religious or philosophical beliefs;</a:t>
            </a:r>
            <a:endParaRPr/>
          </a:p>
          <a:p>
            <a:pPr marL="685800" lvl="1" indent="-228600" algn="l" rtl="0">
              <a:lnSpc>
                <a:spcPct val="100000"/>
              </a:lnSpc>
              <a:spcBef>
                <a:spcPts val="1200"/>
              </a:spcBef>
              <a:spcAft>
                <a:spcPts val="0"/>
              </a:spcAft>
              <a:buSzPts val="2640"/>
              <a:buChar char="▪"/>
            </a:pPr>
            <a:r>
              <a:rPr lang="en-US">
                <a:latin typeface="Calibri"/>
                <a:ea typeface="Calibri"/>
                <a:cs typeface="Calibri"/>
                <a:sym typeface="Calibri"/>
              </a:rPr>
              <a:t>Photos, videos;</a:t>
            </a:r>
            <a:endParaRPr/>
          </a:p>
          <a:p>
            <a:pPr marL="685800" lvl="1" indent="-228600" algn="l" rtl="0">
              <a:lnSpc>
                <a:spcPct val="100000"/>
              </a:lnSpc>
              <a:spcBef>
                <a:spcPts val="1200"/>
              </a:spcBef>
              <a:spcAft>
                <a:spcPts val="0"/>
              </a:spcAft>
              <a:buSzPts val="2640"/>
              <a:buChar char="▪"/>
            </a:pPr>
            <a:r>
              <a:rPr lang="en-US" b="0" i="0">
                <a:solidFill>
                  <a:srgbClr val="404040"/>
                </a:solidFill>
                <a:latin typeface="Calibri"/>
                <a:ea typeface="Calibri"/>
                <a:cs typeface="Calibri"/>
                <a:sym typeface="Calibri"/>
              </a:rPr>
              <a:t>Trade union membership;</a:t>
            </a:r>
            <a:endParaRPr/>
          </a:p>
          <a:p>
            <a:pPr marL="685800" lvl="1" indent="-228600" algn="l" rtl="0">
              <a:lnSpc>
                <a:spcPct val="100000"/>
              </a:lnSpc>
              <a:spcBef>
                <a:spcPts val="1200"/>
              </a:spcBef>
              <a:spcAft>
                <a:spcPts val="0"/>
              </a:spcAft>
              <a:buSzPts val="2640"/>
              <a:buChar char="▪"/>
            </a:pPr>
            <a:r>
              <a:rPr lang="en-US">
                <a:solidFill>
                  <a:srgbClr val="404040"/>
                </a:solidFill>
                <a:latin typeface="Calibri"/>
                <a:ea typeface="Calibri"/>
                <a:cs typeface="Calibri"/>
                <a:sym typeface="Calibri"/>
              </a:rPr>
              <a:t>G</a:t>
            </a:r>
            <a:r>
              <a:rPr lang="en-US" b="0" i="0">
                <a:solidFill>
                  <a:srgbClr val="404040"/>
                </a:solidFill>
                <a:latin typeface="Calibri"/>
                <a:ea typeface="Calibri"/>
                <a:cs typeface="Calibri"/>
                <a:sym typeface="Calibri"/>
              </a:rPr>
              <a:t>enetic data, biometric data processed solely for the purpose of identification of a human being;</a:t>
            </a:r>
            <a:endParaRPr/>
          </a:p>
          <a:p>
            <a:pPr marL="685800" lvl="1" indent="-228600" algn="l" rtl="0">
              <a:lnSpc>
                <a:spcPct val="100000"/>
              </a:lnSpc>
              <a:spcBef>
                <a:spcPts val="1200"/>
              </a:spcBef>
              <a:spcAft>
                <a:spcPts val="0"/>
              </a:spcAft>
              <a:buSzPts val="2640"/>
              <a:buChar char="▪"/>
            </a:pPr>
            <a:r>
              <a:rPr lang="en-US" i="0">
                <a:solidFill>
                  <a:srgbClr val="404040"/>
                </a:solidFill>
                <a:latin typeface="Calibri"/>
                <a:ea typeface="Calibri"/>
                <a:cs typeface="Calibri"/>
                <a:sym typeface="Calibri"/>
              </a:rPr>
              <a:t>Data concerning health;</a:t>
            </a:r>
            <a:endParaRPr/>
          </a:p>
          <a:p>
            <a:pPr marL="685800" lvl="1" indent="-228600" algn="l" rtl="0">
              <a:lnSpc>
                <a:spcPct val="100000"/>
              </a:lnSpc>
              <a:spcBef>
                <a:spcPts val="1200"/>
              </a:spcBef>
              <a:spcAft>
                <a:spcPts val="0"/>
              </a:spcAft>
              <a:buSzPts val="2640"/>
              <a:buChar char="▪"/>
            </a:pPr>
            <a:r>
              <a:rPr lang="en-US">
                <a:solidFill>
                  <a:srgbClr val="404040"/>
                </a:solidFill>
                <a:latin typeface="Calibri"/>
                <a:ea typeface="Calibri"/>
                <a:cs typeface="Calibri"/>
                <a:sym typeface="Calibri"/>
              </a:rPr>
              <a:t>D</a:t>
            </a:r>
            <a:r>
              <a:rPr lang="en-US" b="0" i="0">
                <a:solidFill>
                  <a:srgbClr val="404040"/>
                </a:solidFill>
                <a:latin typeface="Calibri"/>
                <a:ea typeface="Calibri"/>
                <a:cs typeface="Calibri"/>
                <a:sym typeface="Calibri"/>
              </a:rPr>
              <a:t>ata concerning the sex life or sexual orientation of a person.</a:t>
            </a:r>
            <a:endParaRPr/>
          </a:p>
        </p:txBody>
      </p:sp>
      <p:sp>
        <p:nvSpPr>
          <p:cNvPr id="3" name="Ορθογώνιο 2">
            <a:extLst>
              <a:ext uri="{FF2B5EF4-FFF2-40B4-BE49-F238E27FC236}">
                <a16:creationId xmlns:a16="http://schemas.microsoft.com/office/drawing/2014/main" id="{3DCEFF67-1A84-166B-F01C-073B013F4E23}"/>
              </a:ext>
            </a:extLst>
          </p:cNvPr>
          <p:cNvSpPr/>
          <p:nvPr/>
        </p:nvSpPr>
        <p:spPr>
          <a:xfrm>
            <a:off x="558000" y="1805065"/>
            <a:ext cx="2810989" cy="2123658"/>
          </a:xfrm>
          <a:prstGeom prst="rect">
            <a:avLst/>
          </a:prstGeom>
          <a:noFill/>
        </p:spPr>
        <p:txBody>
          <a:bodyPr wrap="square" lIns="91440" tIns="45720" rIns="91440" bIns="45720">
            <a:spAutoFit/>
          </a:bodyPr>
          <a:lstStyle/>
          <a:p>
            <a:pPr algn="ctr"/>
            <a:r>
              <a:rPr lang="en-US" sz="4400" b="1" cap="none" spc="0" dirty="0">
                <a:ln w="6600">
                  <a:solidFill>
                    <a:schemeClr val="accent2"/>
                  </a:solidFill>
                  <a:prstDash val="solid"/>
                </a:ln>
                <a:solidFill>
                  <a:srgbClr val="FFFFFF"/>
                </a:solidFill>
                <a:effectLst>
                  <a:outerShdw dist="38100" dir="2700000" algn="tl" rotWithShape="0">
                    <a:schemeClr val="accent2"/>
                  </a:outerShdw>
                </a:effectLst>
              </a:rPr>
              <a:t>Sensitive personal data</a:t>
            </a:r>
            <a:endParaRPr lang="el-GR" sz="4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4" name="Google Shape;193;p10">
            <a:extLst>
              <a:ext uri="{FF2B5EF4-FFF2-40B4-BE49-F238E27FC236}">
                <a16:creationId xmlns:a16="http://schemas.microsoft.com/office/drawing/2014/main" id="{52392EA5-CAAE-E7AB-FCF2-4493895C2CCC}"/>
              </a:ext>
            </a:extLst>
          </p:cNvPr>
          <p:cNvSpPr/>
          <p:nvPr/>
        </p:nvSpPr>
        <p:spPr>
          <a:xfrm>
            <a:off x="8280400" y="0"/>
            <a:ext cx="3905977"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2.2 Sensitive data, privacy and security</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12" descr="https://lh7-us.googleusercontent.com/-cILWA-gMOVMUJSH7N62cq208fja92_LGWqvAiJZzB0Usg-gxPNvTapBB5OaVOSHVQoxLvZgUCmtFHw_OkBHcXowBz41VuFNh4TGu0kdTz73XNa4QiviPC2hiK38iqTkQqtyLED05caSOjo=s2048"/>
          <p:cNvPicPr preferRelativeResize="0"/>
          <p:nvPr/>
        </p:nvPicPr>
        <p:blipFill rotWithShape="1">
          <a:blip r:embed="rId3">
            <a:alphaModFix/>
          </a:blip>
          <a:srcRect/>
          <a:stretch/>
        </p:blipFill>
        <p:spPr>
          <a:xfrm>
            <a:off x="5186380" y="1225385"/>
            <a:ext cx="6904822" cy="4602091"/>
          </a:xfrm>
          <a:prstGeom prst="rect">
            <a:avLst/>
          </a:prstGeom>
          <a:noFill/>
          <a:ln>
            <a:noFill/>
          </a:ln>
        </p:spPr>
      </p:pic>
      <p:sp>
        <p:nvSpPr>
          <p:cNvPr id="206" name="Google Shape;206;p12"/>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Sensitive financial data	</a:t>
            </a:r>
            <a:endParaRPr/>
          </a:p>
        </p:txBody>
      </p:sp>
      <p:sp>
        <p:nvSpPr>
          <p:cNvPr id="207" name="Google Shape;207;p12"/>
          <p:cNvSpPr txBox="1">
            <a:spLocks noGrp="1"/>
          </p:cNvSpPr>
          <p:nvPr>
            <p:ph type="body" idx="1"/>
          </p:nvPr>
        </p:nvSpPr>
        <p:spPr>
          <a:xfrm>
            <a:off x="557998" y="1800000"/>
            <a:ext cx="6442877" cy="4553504"/>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400"/>
              <a:buChar char="▪"/>
            </a:pPr>
            <a:r>
              <a:rPr lang="en-US" dirty="0"/>
              <a:t>Account and password for an e-banking system</a:t>
            </a:r>
            <a:endParaRPr dirty="0"/>
          </a:p>
          <a:p>
            <a:pPr marL="228600" lvl="0" indent="-228600" algn="l" rtl="0">
              <a:lnSpc>
                <a:spcPct val="100000"/>
              </a:lnSpc>
              <a:spcBef>
                <a:spcPts val="1200"/>
              </a:spcBef>
              <a:spcAft>
                <a:spcPts val="0"/>
              </a:spcAft>
              <a:buSzPts val="2400"/>
              <a:buChar char="▪"/>
            </a:pPr>
            <a:r>
              <a:rPr lang="en-US" dirty="0"/>
              <a:t>The CCV, date of expiry of a credit or debit card</a:t>
            </a:r>
            <a:endParaRPr dirty="0"/>
          </a:p>
          <a:p>
            <a:pPr marL="228600" lvl="0" indent="-228600" algn="l" rtl="0">
              <a:lnSpc>
                <a:spcPct val="100000"/>
              </a:lnSpc>
              <a:spcBef>
                <a:spcPts val="1200"/>
              </a:spcBef>
              <a:spcAft>
                <a:spcPts val="0"/>
              </a:spcAft>
              <a:buSzPts val="2400"/>
              <a:buChar char="▪"/>
            </a:pPr>
            <a:r>
              <a:rPr lang="en-US" dirty="0"/>
              <a:t>The PIN code of your mobile phone</a:t>
            </a:r>
            <a:endParaRPr dirty="0"/>
          </a:p>
        </p:txBody>
      </p:sp>
      <p:sp>
        <p:nvSpPr>
          <p:cNvPr id="208" name="Google Shape;208;p12"/>
          <p:cNvSpPr/>
          <p:nvPr/>
        </p:nvSpPr>
        <p:spPr>
          <a:xfrm>
            <a:off x="3048000" y="2274838"/>
            <a:ext cx="6096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9" name="Google Shape;209;p12"/>
          <p:cNvSpPr/>
          <p:nvPr/>
        </p:nvSpPr>
        <p:spPr>
          <a:xfrm>
            <a:off x="8260130" y="5827476"/>
            <a:ext cx="3357562" cy="55399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by redgreystock on Freepik</a:t>
            </a: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Calibri"/>
              <a:buNone/>
            </a:pPr>
            <a:r>
              <a:rPr lang="en-US" sz="1000" b="0" i="0" u="none" strike="noStrike" cap="none">
                <a:solidFill>
                  <a:schemeClr val="dk1"/>
                </a:solidFill>
                <a:latin typeface="Calibri"/>
                <a:ea typeface="Calibri"/>
                <a:cs typeface="Calibri"/>
                <a:sym typeface="Calibri"/>
              </a:rPr>
              <a:t/>
            </a:r>
            <a:br>
              <a:rPr lang="en-US" sz="1000" b="0" i="0" u="none" strike="noStrike" cap="none">
                <a:solidFill>
                  <a:schemeClr val="dk1"/>
                </a:solidFill>
                <a:latin typeface="Calibri"/>
                <a:ea typeface="Calibri"/>
                <a:cs typeface="Calibri"/>
                <a:sym typeface="Calibri"/>
              </a:rPr>
            </a:br>
            <a:endParaRPr sz="1000" b="0" i="0" u="none" strike="noStrike" cap="none">
              <a:solidFill>
                <a:schemeClr val="dk1"/>
              </a:solidFill>
              <a:latin typeface="Calibri"/>
              <a:ea typeface="Calibri"/>
              <a:cs typeface="Calibri"/>
              <a:sym typeface="Calibri"/>
            </a:endParaRPr>
          </a:p>
        </p:txBody>
      </p:sp>
      <p:sp>
        <p:nvSpPr>
          <p:cNvPr id="4" name="TextBox 3">
            <a:extLst>
              <a:ext uri="{FF2B5EF4-FFF2-40B4-BE49-F238E27FC236}">
                <a16:creationId xmlns:a16="http://schemas.microsoft.com/office/drawing/2014/main" id="{B23ECC1E-9A49-7F48-6496-849E226AB6AB}"/>
              </a:ext>
            </a:extLst>
          </p:cNvPr>
          <p:cNvSpPr txBox="1"/>
          <p:nvPr/>
        </p:nvSpPr>
        <p:spPr>
          <a:xfrm>
            <a:off x="828675" y="4311966"/>
            <a:ext cx="6172200" cy="461665"/>
          </a:xfrm>
          <a:prstGeom prst="rect">
            <a:avLst/>
          </a:prstGeom>
          <a:noFill/>
        </p:spPr>
        <p:txBody>
          <a:bodyPr wrap="square">
            <a:spAutoFit/>
          </a:bodyPr>
          <a:lstStyle/>
          <a:p>
            <a:pPr marL="914400" lvl="0" indent="-381000" algn="l" rtl="0">
              <a:lnSpc>
                <a:spcPct val="100000"/>
              </a:lnSpc>
              <a:spcBef>
                <a:spcPts val="1200"/>
              </a:spcBef>
              <a:spcAft>
                <a:spcPts val="0"/>
              </a:spcAft>
              <a:buSzPts val="2400"/>
              <a:buChar char="➔"/>
            </a:pPr>
            <a:r>
              <a:rPr lang="en-US" sz="2400" dirty="0">
                <a:latin typeface="Calibri" panose="020F0502020204030204" pitchFamily="34" charset="0"/>
                <a:cs typeface="Calibri" panose="020F0502020204030204" pitchFamily="34" charset="0"/>
              </a:rPr>
              <a:t>Examples and exercise</a:t>
            </a:r>
          </a:p>
        </p:txBody>
      </p:sp>
      <p:sp>
        <p:nvSpPr>
          <p:cNvPr id="5" name="Google Shape;193;p10">
            <a:extLst>
              <a:ext uri="{FF2B5EF4-FFF2-40B4-BE49-F238E27FC236}">
                <a16:creationId xmlns:a16="http://schemas.microsoft.com/office/drawing/2014/main" id="{BCC8826D-2B6E-C493-B538-1F6A1F9988B5}"/>
              </a:ext>
            </a:extLst>
          </p:cNvPr>
          <p:cNvSpPr/>
          <p:nvPr/>
        </p:nvSpPr>
        <p:spPr>
          <a:xfrm>
            <a:off x="8280400" y="0"/>
            <a:ext cx="3905977"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2.2 Sensitive data, privacy and security</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3"/>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What is Privacy?</a:t>
            </a:r>
            <a:endParaRPr/>
          </a:p>
        </p:txBody>
      </p:sp>
      <p:sp>
        <p:nvSpPr>
          <p:cNvPr id="216" name="Google Shape;216;p13"/>
          <p:cNvSpPr txBox="1">
            <a:spLocks noGrp="1"/>
          </p:cNvSpPr>
          <p:nvPr>
            <p:ph type="body" idx="1"/>
          </p:nvPr>
        </p:nvSpPr>
        <p:spPr>
          <a:xfrm>
            <a:off x="557999" y="1800000"/>
            <a:ext cx="5852132" cy="455350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r>
              <a:rPr lang="en-US" b="1"/>
              <a:t>Privacy</a:t>
            </a:r>
            <a:r>
              <a:rPr lang="en-US"/>
              <a:t> is about:</a:t>
            </a:r>
            <a:endParaRPr/>
          </a:p>
          <a:p>
            <a:pPr marL="740700" lvl="1" indent="-342900" algn="l" rtl="0">
              <a:lnSpc>
                <a:spcPct val="100000"/>
              </a:lnSpc>
              <a:spcBef>
                <a:spcPts val="1200"/>
              </a:spcBef>
              <a:spcAft>
                <a:spcPts val="0"/>
              </a:spcAft>
              <a:buSzPts val="2880"/>
              <a:buChar char="▪"/>
            </a:pPr>
            <a:r>
              <a:rPr lang="en-US" sz="2400"/>
              <a:t>How we </a:t>
            </a:r>
            <a:r>
              <a:rPr lang="en-US" sz="2400" b="1"/>
              <a:t>control our personal data, </a:t>
            </a:r>
            <a:r>
              <a:rPr lang="en-US" sz="2400"/>
              <a:t>and</a:t>
            </a:r>
            <a:endParaRPr/>
          </a:p>
          <a:p>
            <a:pPr marL="740700" lvl="1" indent="-342900" algn="l" rtl="0">
              <a:lnSpc>
                <a:spcPct val="100000"/>
              </a:lnSpc>
              <a:spcBef>
                <a:spcPts val="1200"/>
              </a:spcBef>
              <a:spcAft>
                <a:spcPts val="0"/>
              </a:spcAft>
              <a:buSzPts val="2880"/>
              <a:buChar char="▪"/>
            </a:pPr>
            <a:r>
              <a:rPr lang="en-US" sz="2400"/>
              <a:t>how</a:t>
            </a:r>
            <a:r>
              <a:rPr lang="en-US" sz="2400" b="1"/>
              <a:t> they are used </a:t>
            </a:r>
            <a:r>
              <a:rPr lang="en-US" sz="2400"/>
              <a:t>by the third parties who have received it, in a secure manner.</a:t>
            </a:r>
            <a:endParaRPr/>
          </a:p>
          <a:p>
            <a:pPr marL="0" lvl="0" indent="0" algn="l" rtl="0">
              <a:lnSpc>
                <a:spcPct val="100000"/>
              </a:lnSpc>
              <a:spcBef>
                <a:spcPts val="1200"/>
              </a:spcBef>
              <a:spcAft>
                <a:spcPts val="0"/>
              </a:spcAft>
              <a:buSzPts val="2400"/>
              <a:buNone/>
            </a:pPr>
            <a:r>
              <a:rPr lang="en-US"/>
              <a:t>Think about the </a:t>
            </a:r>
            <a:r>
              <a:rPr lang="en-US" b="1"/>
              <a:t>privacy policies </a:t>
            </a:r>
            <a:r>
              <a:rPr lang="en-US"/>
              <a:t>you’re asked to read and agree to when you visit a website or download a new smartphone app.</a:t>
            </a:r>
            <a:r>
              <a:rPr lang="en-US" i="1"/>
              <a:t> </a:t>
            </a:r>
            <a:endParaRPr/>
          </a:p>
          <a:p>
            <a:pPr marL="76200" lvl="0" indent="0" algn="l" rtl="0">
              <a:lnSpc>
                <a:spcPct val="100000"/>
              </a:lnSpc>
              <a:spcBef>
                <a:spcPts val="1200"/>
              </a:spcBef>
              <a:spcAft>
                <a:spcPts val="0"/>
              </a:spcAft>
              <a:buSzPts val="2400"/>
              <a:buNone/>
            </a:pPr>
            <a:endParaRPr/>
          </a:p>
          <a:p>
            <a:pPr marL="228600" lvl="0" indent="-76200" algn="l" rtl="0">
              <a:lnSpc>
                <a:spcPct val="100000"/>
              </a:lnSpc>
              <a:spcBef>
                <a:spcPts val="1200"/>
              </a:spcBef>
              <a:spcAft>
                <a:spcPts val="0"/>
              </a:spcAft>
              <a:buSzPts val="2400"/>
              <a:buNone/>
            </a:pPr>
            <a:endParaRPr/>
          </a:p>
        </p:txBody>
      </p:sp>
      <p:pic>
        <p:nvPicPr>
          <p:cNvPr id="218" name="Google Shape;218;p13" descr="Privacy policy concept illustration"/>
          <p:cNvPicPr preferRelativeResize="0"/>
          <p:nvPr/>
        </p:nvPicPr>
        <p:blipFill rotWithShape="1">
          <a:blip r:embed="rId3">
            <a:alphaModFix/>
          </a:blip>
          <a:srcRect/>
          <a:stretch/>
        </p:blipFill>
        <p:spPr>
          <a:xfrm>
            <a:off x="7410243" y="1685096"/>
            <a:ext cx="4378325" cy="4378325"/>
          </a:xfrm>
          <a:prstGeom prst="rect">
            <a:avLst/>
          </a:prstGeom>
          <a:noFill/>
          <a:ln>
            <a:noFill/>
          </a:ln>
        </p:spPr>
      </p:pic>
      <p:sp>
        <p:nvSpPr>
          <p:cNvPr id="219" name="Google Shape;219;p13"/>
          <p:cNvSpPr txBox="1"/>
          <p:nvPr/>
        </p:nvSpPr>
        <p:spPr>
          <a:xfrm>
            <a:off x="9084949" y="6563444"/>
            <a:ext cx="2953657" cy="25391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50"/>
              <a:buFont typeface="Calibri"/>
              <a:buNone/>
            </a:pPr>
            <a:r>
              <a:rPr lang="en-US" sz="105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by storyset on Freepik</a:t>
            </a:r>
            <a:endParaRPr sz="1050" b="0" i="0" u="none" strike="noStrike" cap="none">
              <a:solidFill>
                <a:schemeClr val="dk1"/>
              </a:solidFill>
              <a:latin typeface="Calibri"/>
              <a:ea typeface="Calibri"/>
              <a:cs typeface="Calibri"/>
              <a:sym typeface="Calibri"/>
            </a:endParaRPr>
          </a:p>
        </p:txBody>
      </p:sp>
      <p:sp>
        <p:nvSpPr>
          <p:cNvPr id="3" name="Google Shape;193;p10">
            <a:extLst>
              <a:ext uri="{FF2B5EF4-FFF2-40B4-BE49-F238E27FC236}">
                <a16:creationId xmlns:a16="http://schemas.microsoft.com/office/drawing/2014/main" id="{552AAE78-FB74-4C22-28BB-249739098305}"/>
              </a:ext>
            </a:extLst>
          </p:cNvPr>
          <p:cNvSpPr/>
          <p:nvPr/>
        </p:nvSpPr>
        <p:spPr>
          <a:xfrm>
            <a:off x="8280400" y="0"/>
            <a:ext cx="3905977"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2.2 Sensitive data, privacy and security</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4"/>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What is Security?</a:t>
            </a:r>
            <a:endParaRPr/>
          </a:p>
        </p:txBody>
      </p:sp>
      <p:sp>
        <p:nvSpPr>
          <p:cNvPr id="226" name="Google Shape;226;p14"/>
          <p:cNvSpPr txBox="1">
            <a:spLocks noGrp="1"/>
          </p:cNvSpPr>
          <p:nvPr>
            <p:ph type="body" idx="1"/>
          </p:nvPr>
        </p:nvSpPr>
        <p:spPr>
          <a:xfrm>
            <a:off x="558000" y="1814512"/>
            <a:ext cx="6718917" cy="5002847"/>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SzPct val="100000"/>
              <a:buNone/>
            </a:pPr>
            <a:r>
              <a:rPr lang="en-US"/>
              <a:t>Security is about </a:t>
            </a:r>
            <a:r>
              <a:rPr lang="en-US" b="1"/>
              <a:t>how to secure, protect your personal data</a:t>
            </a:r>
            <a:r>
              <a:rPr lang="en-US"/>
              <a:t> from </a:t>
            </a:r>
            <a:r>
              <a:rPr lang="en-US" b="1"/>
              <a:t>unauthorized access, </a:t>
            </a:r>
            <a:r>
              <a:rPr lang="en-US"/>
              <a:t>whether on your device, on the remote web server or during communication over the Internet.</a:t>
            </a:r>
            <a:endParaRPr/>
          </a:p>
          <a:p>
            <a:pPr marL="0" lvl="0" indent="0" algn="l" rtl="0">
              <a:lnSpc>
                <a:spcPct val="100000"/>
              </a:lnSpc>
              <a:spcBef>
                <a:spcPts val="1200"/>
              </a:spcBef>
              <a:spcAft>
                <a:spcPts val="0"/>
              </a:spcAft>
              <a:buSzPct val="100000"/>
              <a:buNone/>
            </a:pPr>
            <a:r>
              <a:rPr lang="en-US"/>
              <a:t>We use </a:t>
            </a:r>
            <a:r>
              <a:rPr lang="en-US" b="1"/>
              <a:t>security controls </a:t>
            </a:r>
            <a:r>
              <a:rPr lang="en-US"/>
              <a:t>at a technical level to limit who can access the information. These controls are in place:</a:t>
            </a:r>
            <a:endParaRPr/>
          </a:p>
          <a:p>
            <a:pPr marL="685800" lvl="1" indent="-228600" algn="l" rtl="0">
              <a:lnSpc>
                <a:spcPct val="100000"/>
              </a:lnSpc>
              <a:spcBef>
                <a:spcPts val="1200"/>
              </a:spcBef>
              <a:spcAft>
                <a:spcPts val="0"/>
              </a:spcAft>
              <a:buSzPct val="119999"/>
              <a:buChar char="▪"/>
            </a:pPr>
            <a:r>
              <a:rPr lang="en-US" sz="2400"/>
              <a:t>On our devices (PC, tablet, mobile phone), i.e., applying operating system and software updates, using strong passwords;</a:t>
            </a:r>
            <a:endParaRPr/>
          </a:p>
          <a:p>
            <a:pPr marL="685800" lvl="1" indent="-228600" algn="l" rtl="0">
              <a:lnSpc>
                <a:spcPct val="100000"/>
              </a:lnSpc>
              <a:spcBef>
                <a:spcPts val="1200"/>
              </a:spcBef>
              <a:spcAft>
                <a:spcPts val="0"/>
              </a:spcAft>
              <a:buSzPct val="119999"/>
              <a:buChar char="▪"/>
            </a:pPr>
            <a:r>
              <a:rPr lang="en-US" sz="2400"/>
              <a:t>On the remote web server, i.e., use strong passwords;</a:t>
            </a:r>
            <a:endParaRPr/>
          </a:p>
          <a:p>
            <a:pPr marL="685800" lvl="1" indent="-228600" algn="l" rtl="0">
              <a:lnSpc>
                <a:spcPct val="100000"/>
              </a:lnSpc>
              <a:spcBef>
                <a:spcPts val="1200"/>
              </a:spcBef>
              <a:spcAft>
                <a:spcPts val="0"/>
              </a:spcAft>
              <a:buSzPct val="119999"/>
              <a:buChar char="▪"/>
            </a:pPr>
            <a:r>
              <a:rPr lang="en-US" sz="2400"/>
              <a:t>When submitting information over the Internet, i.e., use the secure </a:t>
            </a:r>
            <a:r>
              <a:rPr lang="en-US" sz="2400" b="1"/>
              <a:t>https </a:t>
            </a:r>
            <a:r>
              <a:rPr lang="en-US" sz="2400"/>
              <a:t>protocol.</a:t>
            </a:r>
            <a:endParaRPr/>
          </a:p>
          <a:p>
            <a:pPr marL="1028700" lvl="2" indent="0" algn="l" rtl="0">
              <a:lnSpc>
                <a:spcPct val="100000"/>
              </a:lnSpc>
              <a:spcBef>
                <a:spcPts val="1200"/>
              </a:spcBef>
              <a:spcAft>
                <a:spcPts val="0"/>
              </a:spcAft>
              <a:buSzPct val="100000"/>
              <a:buNone/>
            </a:pPr>
            <a:endParaRPr/>
          </a:p>
          <a:p>
            <a:pPr marL="76200" lvl="0" indent="0" algn="l" rtl="0">
              <a:lnSpc>
                <a:spcPct val="100000"/>
              </a:lnSpc>
              <a:spcBef>
                <a:spcPts val="1200"/>
              </a:spcBef>
              <a:spcAft>
                <a:spcPts val="0"/>
              </a:spcAft>
              <a:buSzPct val="100000"/>
              <a:buNone/>
            </a:pPr>
            <a:endParaRPr/>
          </a:p>
          <a:p>
            <a:pPr marL="228600" lvl="0" indent="-87629" algn="l" rtl="0">
              <a:lnSpc>
                <a:spcPct val="100000"/>
              </a:lnSpc>
              <a:spcBef>
                <a:spcPts val="1200"/>
              </a:spcBef>
              <a:spcAft>
                <a:spcPts val="0"/>
              </a:spcAft>
              <a:buSzPct val="100000"/>
              <a:buNone/>
            </a:pPr>
            <a:endParaRPr/>
          </a:p>
        </p:txBody>
      </p:sp>
      <p:pic>
        <p:nvPicPr>
          <p:cNvPr id="228" name="Google Shape;228;p14" descr="Home protection. Surveillance service. Devices for house security"/>
          <p:cNvPicPr preferRelativeResize="0"/>
          <p:nvPr/>
        </p:nvPicPr>
        <p:blipFill rotWithShape="1">
          <a:blip r:embed="rId3">
            <a:alphaModFix/>
          </a:blip>
          <a:srcRect/>
          <a:stretch/>
        </p:blipFill>
        <p:spPr>
          <a:xfrm>
            <a:off x="7276917" y="1645182"/>
            <a:ext cx="4915083" cy="3274105"/>
          </a:xfrm>
          <a:prstGeom prst="rect">
            <a:avLst/>
          </a:prstGeom>
          <a:noFill/>
          <a:ln>
            <a:noFill/>
          </a:ln>
        </p:spPr>
      </p:pic>
      <p:sp>
        <p:nvSpPr>
          <p:cNvPr id="229" name="Google Shape;229;p14"/>
          <p:cNvSpPr txBox="1"/>
          <p:nvPr/>
        </p:nvSpPr>
        <p:spPr>
          <a:xfrm>
            <a:off x="8606970" y="6310144"/>
            <a:ext cx="3200399"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Calibri"/>
              <a:buNone/>
            </a:pPr>
            <a:r>
              <a:rPr lang="en-US" sz="11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by vectorjuice on Freepik</a:t>
            </a:r>
            <a:endParaRPr sz="1100" b="0" i="0" u="none" strike="noStrike" cap="none">
              <a:solidFill>
                <a:schemeClr val="dk1"/>
              </a:solidFill>
              <a:latin typeface="Calibri"/>
              <a:ea typeface="Calibri"/>
              <a:cs typeface="Calibri"/>
              <a:sym typeface="Calibri"/>
            </a:endParaRPr>
          </a:p>
        </p:txBody>
      </p:sp>
      <p:sp>
        <p:nvSpPr>
          <p:cNvPr id="3" name="Google Shape;193;p10">
            <a:extLst>
              <a:ext uri="{FF2B5EF4-FFF2-40B4-BE49-F238E27FC236}">
                <a16:creationId xmlns:a16="http://schemas.microsoft.com/office/drawing/2014/main" id="{D2DBFECC-9E41-9C4B-623D-0049603EC6F7}"/>
              </a:ext>
            </a:extLst>
          </p:cNvPr>
          <p:cNvSpPr/>
          <p:nvPr/>
        </p:nvSpPr>
        <p:spPr>
          <a:xfrm>
            <a:off x="8280400" y="0"/>
            <a:ext cx="3905977"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2.2 Sensitive data, privacy and security</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5"/>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Security and Privacy</a:t>
            </a:r>
            <a:endParaRPr/>
          </a:p>
        </p:txBody>
      </p:sp>
      <p:sp>
        <p:nvSpPr>
          <p:cNvPr id="236" name="Google Shape;236;p15"/>
          <p:cNvSpPr txBox="1">
            <a:spLocks noGrp="1"/>
          </p:cNvSpPr>
          <p:nvPr>
            <p:ph type="body" idx="1"/>
          </p:nvPr>
        </p:nvSpPr>
        <p:spPr>
          <a:xfrm>
            <a:off x="558000" y="1800000"/>
            <a:ext cx="5409663" cy="4789486"/>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000"/>
              <a:buChar char="▪"/>
            </a:pPr>
            <a:r>
              <a:rPr lang="en-US" sz="2000"/>
              <a:t>Security is about </a:t>
            </a:r>
            <a:r>
              <a:rPr lang="en-US" sz="2000" b="1"/>
              <a:t>protecting data</a:t>
            </a:r>
            <a:r>
              <a:rPr lang="en-US" sz="2000"/>
              <a:t>, while privacy is about </a:t>
            </a:r>
            <a:r>
              <a:rPr lang="en-US" sz="2000" b="1"/>
              <a:t>protecting the identity of users</a:t>
            </a:r>
            <a:r>
              <a:rPr lang="en-US" sz="2000"/>
              <a:t>. </a:t>
            </a:r>
            <a:endParaRPr/>
          </a:p>
          <a:p>
            <a:pPr marL="457200" lvl="1" indent="0" algn="l" rtl="0">
              <a:lnSpc>
                <a:spcPct val="100000"/>
              </a:lnSpc>
              <a:spcBef>
                <a:spcPts val="1200"/>
              </a:spcBef>
              <a:spcAft>
                <a:spcPts val="0"/>
              </a:spcAft>
              <a:buSzPts val="2000"/>
              <a:buNone/>
            </a:pPr>
            <a:r>
              <a:rPr lang="en-US" sz="2000"/>
              <a:t>For example, hospital and clinic staff use secure systems to communicate with patients about their health, rather than sending information via personal email accounts. This type of communication is an example of security. </a:t>
            </a:r>
            <a:endParaRPr/>
          </a:p>
          <a:p>
            <a:pPr marL="228600" lvl="0" indent="-228600" algn="l" rtl="0">
              <a:lnSpc>
                <a:spcPct val="100000"/>
              </a:lnSpc>
              <a:spcBef>
                <a:spcPts val="1200"/>
              </a:spcBef>
              <a:spcAft>
                <a:spcPts val="0"/>
              </a:spcAft>
              <a:buSzPts val="2000"/>
              <a:buChar char="▪"/>
            </a:pPr>
            <a:r>
              <a:rPr lang="en-US" sz="2000"/>
              <a:t>On the other hand, privacy policy and provision might limit access to patient’s health records to </a:t>
            </a:r>
            <a:r>
              <a:rPr lang="en-US" sz="2000" b="1"/>
              <a:t>certain hospital staff members</a:t>
            </a:r>
            <a:r>
              <a:rPr lang="en-US" sz="2000"/>
              <a:t>, such as doctors, nurses, and medical assistants. </a:t>
            </a:r>
            <a:endParaRPr/>
          </a:p>
          <a:p>
            <a:pPr marL="228600" lvl="0" indent="-76200" algn="l" rtl="0">
              <a:lnSpc>
                <a:spcPct val="100000"/>
              </a:lnSpc>
              <a:spcBef>
                <a:spcPts val="1200"/>
              </a:spcBef>
              <a:spcAft>
                <a:spcPts val="0"/>
              </a:spcAft>
              <a:buClr>
                <a:srgbClr val="68BC42"/>
              </a:buClr>
              <a:buSzPts val="2400"/>
              <a:buNone/>
            </a:pPr>
            <a:endParaRPr/>
          </a:p>
        </p:txBody>
      </p:sp>
      <p:sp>
        <p:nvSpPr>
          <p:cNvPr id="237" name="Google Shape;237;p15"/>
          <p:cNvSpPr txBox="1">
            <a:spLocks noGrp="1"/>
          </p:cNvSpPr>
          <p:nvPr>
            <p:ph type="body" idx="2"/>
          </p:nvPr>
        </p:nvSpPr>
        <p:spPr>
          <a:xfrm>
            <a:off x="6224339" y="1800000"/>
            <a:ext cx="5730238" cy="505800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000"/>
              <a:buFont typeface="Calibri"/>
              <a:buChar char="▪"/>
            </a:pPr>
            <a:r>
              <a:rPr lang="en-US" sz="2000" b="1" dirty="0"/>
              <a:t>It is possible to have security without privacy</a:t>
            </a:r>
            <a:r>
              <a:rPr lang="en-US" sz="2000" dirty="0"/>
              <a:t>.</a:t>
            </a:r>
            <a:endParaRPr dirty="0"/>
          </a:p>
          <a:p>
            <a:pPr marL="457200" lvl="1" indent="0" algn="l" rtl="0">
              <a:lnSpc>
                <a:spcPct val="100000"/>
              </a:lnSpc>
              <a:spcBef>
                <a:spcPts val="1200"/>
              </a:spcBef>
              <a:spcAft>
                <a:spcPts val="0"/>
              </a:spcAft>
              <a:buSzPts val="2000"/>
              <a:buNone/>
            </a:pPr>
            <a:r>
              <a:rPr lang="en-US" sz="2000" dirty="0"/>
              <a:t>Indeed, for example, personal data can be securely transmitted and stored on a website securely, but the website can still sell it.</a:t>
            </a:r>
            <a:endParaRPr dirty="0"/>
          </a:p>
          <a:p>
            <a:pPr marL="228600" lvl="0" indent="-228600" algn="l" rtl="0">
              <a:lnSpc>
                <a:spcPct val="100000"/>
              </a:lnSpc>
              <a:spcBef>
                <a:spcPts val="1200"/>
              </a:spcBef>
              <a:spcAft>
                <a:spcPts val="0"/>
              </a:spcAft>
              <a:buSzPts val="2000"/>
              <a:buChar char="▪"/>
            </a:pPr>
            <a:r>
              <a:rPr lang="en-US" sz="2000" b="1" dirty="0"/>
              <a:t>It not possible to have privacy without security.</a:t>
            </a:r>
            <a:endParaRPr dirty="0"/>
          </a:p>
          <a:p>
            <a:pPr marL="457200" lvl="1" indent="0" algn="l" rtl="0">
              <a:lnSpc>
                <a:spcPct val="100000"/>
              </a:lnSpc>
              <a:spcBef>
                <a:spcPts val="1200"/>
              </a:spcBef>
              <a:spcAft>
                <a:spcPts val="0"/>
              </a:spcAft>
              <a:buSzPts val="2000"/>
              <a:buNone/>
            </a:pPr>
            <a:r>
              <a:rPr lang="en-US" sz="2000" dirty="0"/>
              <a:t>Indeed, for example, a hacker could gain unauthorized access to your device, web server or transmitted data and steal your personal data.</a:t>
            </a:r>
            <a:endParaRPr sz="2000" dirty="0"/>
          </a:p>
        </p:txBody>
      </p:sp>
      <p:sp>
        <p:nvSpPr>
          <p:cNvPr id="3" name="Google Shape;193;p10">
            <a:extLst>
              <a:ext uri="{FF2B5EF4-FFF2-40B4-BE49-F238E27FC236}">
                <a16:creationId xmlns:a16="http://schemas.microsoft.com/office/drawing/2014/main" id="{EF9C1B07-F6FB-D347-5125-483DCD2E3AB6}"/>
              </a:ext>
            </a:extLst>
          </p:cNvPr>
          <p:cNvSpPr/>
          <p:nvPr/>
        </p:nvSpPr>
        <p:spPr>
          <a:xfrm>
            <a:off x="8280400" y="0"/>
            <a:ext cx="3905977"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2.2 Sensitive data, privacy and security</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337ed6086d5_1_21"/>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1C2E78"/>
              </a:buClr>
              <a:buSzPct val="140000"/>
              <a:buFont typeface="Calibri"/>
              <a:buNone/>
            </a:pPr>
            <a:r>
              <a:rPr lang="en-US" sz="2000" dirty="0"/>
              <a:t>Unit 3</a:t>
            </a:r>
            <a:endParaRPr sz="2000" dirty="0"/>
          </a:p>
          <a:p>
            <a:pPr marL="0" lvl="0" indent="0" algn="l" rtl="0">
              <a:lnSpc>
                <a:spcPct val="90000"/>
              </a:lnSpc>
              <a:spcBef>
                <a:spcPts val="0"/>
              </a:spcBef>
              <a:spcAft>
                <a:spcPts val="0"/>
              </a:spcAft>
              <a:buClr>
                <a:srgbClr val="1C2E78"/>
              </a:buClr>
              <a:buSzPct val="71428"/>
              <a:buFont typeface="Calibri"/>
              <a:buNone/>
            </a:pPr>
            <a:r>
              <a:rPr lang="en-US" dirty="0"/>
              <a:t>Spam and phishing</a:t>
            </a:r>
            <a:endParaRPr dirty="0"/>
          </a:p>
        </p:txBody>
      </p:sp>
      <p:sp>
        <p:nvSpPr>
          <p:cNvPr id="267" name="Google Shape;267;g337ed6086d5_1_21"/>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Objectives</a:t>
            </a:r>
            <a:endParaRPr/>
          </a:p>
        </p:txBody>
      </p:sp>
      <p:sp>
        <p:nvSpPr>
          <p:cNvPr id="268" name="Google Shape;268;g337ed6086d5_1_21"/>
          <p:cNvSpPr txBox="1">
            <a:spLocks noGrp="1"/>
          </p:cNvSpPr>
          <p:nvPr>
            <p:ph type="body" idx="2"/>
          </p:nvPr>
        </p:nvSpPr>
        <p:spPr>
          <a:xfrm>
            <a:off x="660374" y="2978200"/>
            <a:ext cx="6333983" cy="3167482"/>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824"/>
              <a:buNone/>
            </a:pPr>
            <a:r>
              <a:rPr lang="en-US" sz="1650" dirty="0"/>
              <a:t>On completion you will know:</a:t>
            </a:r>
            <a:endParaRPr sz="1960" dirty="0"/>
          </a:p>
          <a:p>
            <a:pPr marL="228600" lvl="0" indent="-223744" algn="l" rtl="0">
              <a:lnSpc>
                <a:spcPct val="150000"/>
              </a:lnSpc>
              <a:spcBef>
                <a:spcPts val="1200"/>
              </a:spcBef>
              <a:spcAft>
                <a:spcPts val="0"/>
              </a:spcAft>
              <a:buSzPts val="1924"/>
              <a:buFont typeface="Calibri"/>
              <a:buChar char="✔"/>
            </a:pPr>
            <a:r>
              <a:rPr lang="en-US" sz="1650" dirty="0"/>
              <a:t>What is spam and phishing</a:t>
            </a:r>
            <a:endParaRPr sz="1650" dirty="0"/>
          </a:p>
          <a:p>
            <a:pPr marL="228600" lvl="0" indent="-223744" algn="l" rtl="0">
              <a:lnSpc>
                <a:spcPct val="150000"/>
              </a:lnSpc>
              <a:spcBef>
                <a:spcPts val="1200"/>
              </a:spcBef>
              <a:spcAft>
                <a:spcPts val="0"/>
              </a:spcAft>
              <a:buSzPts val="1924"/>
              <a:buFont typeface="Calibri"/>
              <a:buChar char="✔"/>
            </a:pPr>
            <a:r>
              <a:rPr lang="en-US" sz="1650" dirty="0"/>
              <a:t>How to identifying spam </a:t>
            </a:r>
          </a:p>
          <a:p>
            <a:pPr marL="228600" lvl="0" indent="-223744" algn="l" rtl="0">
              <a:lnSpc>
                <a:spcPct val="150000"/>
              </a:lnSpc>
              <a:spcBef>
                <a:spcPts val="1200"/>
              </a:spcBef>
              <a:spcAft>
                <a:spcPts val="0"/>
              </a:spcAft>
              <a:buSzPts val="1924"/>
              <a:buFont typeface="Calibri"/>
              <a:buChar char="✔"/>
            </a:pPr>
            <a:r>
              <a:rPr lang="en-US" sz="1650" dirty="0"/>
              <a:t>When a link is safe to visit</a:t>
            </a:r>
            <a:endParaRPr sz="1650" dirty="0"/>
          </a:p>
        </p:txBody>
      </p:sp>
      <p:pic>
        <p:nvPicPr>
          <p:cNvPr id="269" name="Google Shape;269;g337ed6086d5_1_21" descr="High ROI content abstract concept illustration"/>
          <p:cNvPicPr preferRelativeResize="0"/>
          <p:nvPr/>
        </p:nvPicPr>
        <p:blipFill rotWithShape="1">
          <a:blip r:embed="rId3">
            <a:alphaModFix/>
          </a:blip>
          <a:srcRect l="10457" t="11532" r="9779" b="9209"/>
          <a:stretch/>
        </p:blipFill>
        <p:spPr>
          <a:xfrm>
            <a:off x="7505884" y="1973178"/>
            <a:ext cx="4199138" cy="4172504"/>
          </a:xfrm>
          <a:prstGeom prst="rect">
            <a:avLst/>
          </a:prstGeom>
          <a:noFill/>
          <a:ln>
            <a:noFill/>
          </a:ln>
        </p:spPr>
      </p:pic>
      <p:sp>
        <p:nvSpPr>
          <p:cNvPr id="270" name="Google Shape;270;g337ed6086d5_1_21"/>
          <p:cNvSpPr txBox="1"/>
          <p:nvPr/>
        </p:nvSpPr>
        <p:spPr>
          <a:xfrm>
            <a:off x="9436963" y="6574524"/>
            <a:ext cx="19116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by vectorjuice on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6"/>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dirty="0"/>
              <a:t>What is spam and phishing</a:t>
            </a:r>
            <a:endParaRPr dirty="0"/>
          </a:p>
        </p:txBody>
      </p:sp>
      <p:sp>
        <p:nvSpPr>
          <p:cNvPr id="245" name="Google Shape;245;p16"/>
          <p:cNvSpPr txBox="1"/>
          <p:nvPr/>
        </p:nvSpPr>
        <p:spPr>
          <a:xfrm>
            <a:off x="558000" y="1675399"/>
            <a:ext cx="7860286" cy="4797972"/>
          </a:xfrm>
          <a:prstGeom prst="rect">
            <a:avLst/>
          </a:prstGeom>
          <a:noFill/>
          <a:ln>
            <a:noFill/>
          </a:ln>
        </p:spPr>
        <p:txBody>
          <a:bodyPr spcFirstLastPara="1" wrap="square" lIns="91425" tIns="45700" rIns="91425" bIns="45700" anchor="t" anchorCtr="0">
            <a:normAutofit fontScale="92500" lnSpcReduction="10000"/>
          </a:bodyPr>
          <a:lstStyle/>
          <a:p>
            <a:pPr marL="0" marR="0" lvl="1" indent="0" algn="l" rtl="0">
              <a:lnSpc>
                <a:spcPct val="120000"/>
              </a:lnSpc>
              <a:spcBef>
                <a:spcPts val="0"/>
              </a:spcBef>
              <a:spcAft>
                <a:spcPts val="0"/>
              </a:spcAft>
              <a:buClr>
                <a:srgbClr val="92D050"/>
              </a:buClr>
              <a:buSzPct val="119999"/>
              <a:buFont typeface="Calibri"/>
              <a:buNone/>
            </a:pPr>
            <a:r>
              <a:rPr lang="en-US" sz="2400" b="0" i="0" u="none" strike="noStrike" cap="none">
                <a:solidFill>
                  <a:schemeClr val="dk1"/>
                </a:solidFill>
                <a:latin typeface="Calibri"/>
                <a:ea typeface="Calibri"/>
                <a:cs typeface="Calibri"/>
                <a:sym typeface="Calibri"/>
              </a:rPr>
              <a:t>You may have received annoying emails from an </a:t>
            </a:r>
            <a:r>
              <a:rPr lang="en-US" sz="2400" b="1" i="0" u="none" strike="noStrike" cap="none">
                <a:solidFill>
                  <a:schemeClr val="dk1"/>
                </a:solidFill>
                <a:latin typeface="Calibri"/>
                <a:ea typeface="Calibri"/>
                <a:cs typeface="Calibri"/>
                <a:sym typeface="Calibri"/>
              </a:rPr>
              <a:t>unknown sender</a:t>
            </a:r>
            <a:r>
              <a:rPr lang="en-US" sz="2400" b="0" i="0" u="none" strike="noStrike" cap="none">
                <a:solidFill>
                  <a:schemeClr val="dk1"/>
                </a:solidFill>
                <a:latin typeface="Calibri"/>
                <a:ea typeface="Calibri"/>
                <a:cs typeface="Calibri"/>
                <a:sym typeface="Calibri"/>
              </a:rPr>
              <a:t>, usually of a commercial nature.</a:t>
            </a:r>
            <a:endParaRPr sz="1400" b="0" i="0" u="none" strike="noStrike" cap="none">
              <a:solidFill>
                <a:srgbClr val="000000"/>
              </a:solidFill>
              <a:latin typeface="Calibri"/>
              <a:ea typeface="Calibri"/>
              <a:cs typeface="Calibri"/>
              <a:sym typeface="Calibri"/>
            </a:endParaRPr>
          </a:p>
          <a:p>
            <a:pPr marL="0" marR="0" lvl="1" indent="0" algn="l" rtl="0">
              <a:lnSpc>
                <a:spcPct val="120000"/>
              </a:lnSpc>
              <a:spcBef>
                <a:spcPts val="1200"/>
              </a:spcBef>
              <a:spcAft>
                <a:spcPts val="0"/>
              </a:spcAft>
              <a:buClr>
                <a:srgbClr val="92D050"/>
              </a:buClr>
              <a:buSzPct val="119999"/>
              <a:buFont typeface="Calibri"/>
              <a:buNone/>
            </a:pPr>
            <a:r>
              <a:rPr lang="en-US" sz="2400" b="0" i="0" u="none" strike="noStrike" cap="none">
                <a:solidFill>
                  <a:schemeClr val="dk1"/>
                </a:solidFill>
                <a:latin typeface="Calibri"/>
                <a:ea typeface="Calibri"/>
                <a:cs typeface="Calibri"/>
                <a:sym typeface="Calibri"/>
              </a:rPr>
              <a:t>In addition, </a:t>
            </a:r>
            <a:r>
              <a:rPr lang="en-US" sz="2400" b="1" i="0" u="none" strike="noStrike" cap="none">
                <a:solidFill>
                  <a:schemeClr val="dk1"/>
                </a:solidFill>
                <a:latin typeface="Calibri"/>
                <a:ea typeface="Calibri"/>
                <a:cs typeface="Calibri"/>
                <a:sym typeface="Calibri"/>
              </a:rPr>
              <a:t>emails can be dangerous because </a:t>
            </a:r>
            <a:r>
              <a:rPr lang="en-US" sz="2400" b="0" i="0" u="none" strike="noStrike" cap="none">
                <a:solidFill>
                  <a:schemeClr val="dk1"/>
                </a:solidFill>
                <a:latin typeface="Calibri"/>
                <a:ea typeface="Calibri"/>
                <a:cs typeface="Calibri"/>
                <a:sym typeface="Calibri"/>
              </a:rPr>
              <a:t>they may contain links that lead to phishing websites or websites that host malware or contain malware as an attachment.</a:t>
            </a:r>
            <a:endParaRPr sz="1400" b="0" i="0" u="none" strike="noStrike" cap="none">
              <a:solidFill>
                <a:srgbClr val="000000"/>
              </a:solidFill>
              <a:latin typeface="Calibri"/>
              <a:ea typeface="Calibri"/>
              <a:cs typeface="Calibri"/>
              <a:sym typeface="Calibri"/>
            </a:endParaRPr>
          </a:p>
          <a:p>
            <a:pPr marL="0" marR="0" lvl="1" indent="0" algn="l" rtl="0">
              <a:lnSpc>
                <a:spcPct val="120000"/>
              </a:lnSpc>
              <a:spcBef>
                <a:spcPts val="1200"/>
              </a:spcBef>
              <a:spcAft>
                <a:spcPts val="0"/>
              </a:spcAft>
              <a:buClr>
                <a:srgbClr val="92D050"/>
              </a:buClr>
              <a:buSzPct val="119999"/>
              <a:buFont typeface="Calibri"/>
              <a:buNone/>
            </a:pPr>
            <a:r>
              <a:rPr lang="en-US" sz="2400" b="0" i="0" u="none" strike="noStrike" cap="none">
                <a:solidFill>
                  <a:schemeClr val="dk1"/>
                </a:solidFill>
                <a:latin typeface="Calibri"/>
                <a:ea typeface="Calibri"/>
                <a:cs typeface="Calibri"/>
                <a:sym typeface="Calibri"/>
              </a:rPr>
              <a:t>So, </a:t>
            </a:r>
            <a:r>
              <a:rPr lang="en-US" sz="2400" b="1" i="0" u="none" strike="noStrike" cap="none">
                <a:solidFill>
                  <a:schemeClr val="dk1"/>
                </a:solidFill>
                <a:latin typeface="Calibri"/>
                <a:ea typeface="Calibri"/>
                <a:cs typeface="Calibri"/>
                <a:sym typeface="Calibri"/>
              </a:rPr>
              <a:t>do not open any attached files or click on any links</a:t>
            </a:r>
            <a:r>
              <a:rPr lang="en-US" sz="2400" b="0" i="0" u="none" strike="noStrike" cap="none">
                <a:solidFill>
                  <a:schemeClr val="dk1"/>
                </a:solidFill>
                <a:latin typeface="Calibri"/>
                <a:ea typeface="Calibri"/>
                <a:cs typeface="Calibri"/>
                <a:sym typeface="Calibri"/>
              </a:rPr>
              <a:t>. And never, give out your personal data, e-banking account details (any username, password), or  details of your credit/debit card, such as the expiry date and the 3-digits CCV.</a:t>
            </a:r>
            <a:endParaRPr sz="1400" b="0" i="0" u="none" strike="noStrike" cap="none">
              <a:solidFill>
                <a:srgbClr val="000000"/>
              </a:solidFill>
              <a:latin typeface="Calibri"/>
              <a:ea typeface="Calibri"/>
              <a:cs typeface="Calibri"/>
              <a:sym typeface="Calibri"/>
            </a:endParaRPr>
          </a:p>
          <a:p>
            <a:pPr marL="0" marR="0" lvl="1" indent="0" algn="l" rtl="0">
              <a:lnSpc>
                <a:spcPct val="120000"/>
              </a:lnSpc>
              <a:spcBef>
                <a:spcPts val="1200"/>
              </a:spcBef>
              <a:spcAft>
                <a:spcPts val="0"/>
              </a:spcAft>
              <a:buClr>
                <a:srgbClr val="92D050"/>
              </a:buClr>
              <a:buSzPct val="119999"/>
              <a:buFont typeface="Calibri"/>
              <a:buNone/>
            </a:pPr>
            <a:r>
              <a:rPr lang="en-US" sz="2400" b="0" i="0" u="none" strike="noStrike" cap="none">
                <a:solidFill>
                  <a:schemeClr val="dk1"/>
                </a:solidFill>
                <a:latin typeface="Calibri"/>
                <a:ea typeface="Calibri"/>
                <a:cs typeface="Calibri"/>
                <a:sym typeface="Calibri"/>
              </a:rPr>
              <a:t>This, is called </a:t>
            </a:r>
            <a:r>
              <a:rPr lang="en-US" sz="2400" b="1" i="0" u="none" strike="noStrike" cap="none">
                <a:solidFill>
                  <a:schemeClr val="dk1"/>
                </a:solidFill>
                <a:latin typeface="Calibri"/>
                <a:ea typeface="Calibri"/>
                <a:cs typeface="Calibri"/>
                <a:sym typeface="Calibri"/>
              </a:rPr>
              <a:t>phishing: </a:t>
            </a:r>
            <a:r>
              <a:rPr lang="en-US" sz="2400" b="0" i="0" u="none" strike="noStrike" cap="none">
                <a:solidFill>
                  <a:schemeClr val="dk1"/>
                </a:solidFill>
                <a:latin typeface="Calibri"/>
                <a:ea typeface="Calibri"/>
                <a:cs typeface="Calibri"/>
                <a:sym typeface="Calibri"/>
              </a:rPr>
              <a:t>criminals send official-looking emails to trick you into revealing details that can be used for identity theft. </a:t>
            </a:r>
            <a:endParaRPr sz="2200" b="0" i="0" u="none" strike="noStrike" cap="none">
              <a:solidFill>
                <a:schemeClr val="dk1"/>
              </a:solidFill>
              <a:latin typeface="Calibri"/>
              <a:ea typeface="Calibri"/>
              <a:cs typeface="Calibri"/>
              <a:sym typeface="Calibri"/>
            </a:endParaRPr>
          </a:p>
        </p:txBody>
      </p:sp>
      <p:pic>
        <p:nvPicPr>
          <p:cNvPr id="247" name="Google Shape;247;p16" descr="Data stealing malware abstract concept illustration"/>
          <p:cNvPicPr preferRelativeResize="0"/>
          <p:nvPr/>
        </p:nvPicPr>
        <p:blipFill rotWithShape="1">
          <a:blip r:embed="rId3">
            <a:alphaModFix/>
          </a:blip>
          <a:srcRect l="9858" t="9878" r="10582" b="7901"/>
          <a:stretch/>
        </p:blipFill>
        <p:spPr>
          <a:xfrm>
            <a:off x="8502057" y="1440616"/>
            <a:ext cx="3395164" cy="3508755"/>
          </a:xfrm>
          <a:prstGeom prst="rect">
            <a:avLst/>
          </a:prstGeom>
          <a:noFill/>
          <a:ln>
            <a:noFill/>
          </a:ln>
        </p:spPr>
      </p:pic>
      <p:sp>
        <p:nvSpPr>
          <p:cNvPr id="248" name="Google Shape;248;p16"/>
          <p:cNvSpPr txBox="1"/>
          <p:nvPr/>
        </p:nvSpPr>
        <p:spPr>
          <a:xfrm>
            <a:off x="8606970" y="6310144"/>
            <a:ext cx="3200399"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Calibri"/>
              <a:buNone/>
            </a:pPr>
            <a:r>
              <a:rPr lang="en-US" sz="11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by vectorjuice on Freepik</a:t>
            </a:r>
            <a:endParaRPr sz="1100" b="0" i="0" u="none" strike="noStrike" cap="none">
              <a:solidFill>
                <a:schemeClr val="dk1"/>
              </a:solidFill>
              <a:latin typeface="Calibri"/>
              <a:ea typeface="Calibri"/>
              <a:cs typeface="Calibri"/>
              <a:sym typeface="Calibri"/>
            </a:endParaRPr>
          </a:p>
        </p:txBody>
      </p:sp>
      <p:sp>
        <p:nvSpPr>
          <p:cNvPr id="3" name="Google Shape;193;p10">
            <a:extLst>
              <a:ext uri="{FF2B5EF4-FFF2-40B4-BE49-F238E27FC236}">
                <a16:creationId xmlns:a16="http://schemas.microsoft.com/office/drawing/2014/main" id="{2CEE91D4-1CC3-5872-1B3E-DF9E32C4FFDF}"/>
              </a:ext>
            </a:extLst>
          </p:cNvPr>
          <p:cNvSpPr/>
          <p:nvPr/>
        </p:nvSpPr>
        <p:spPr>
          <a:xfrm>
            <a:off x="9779000" y="0"/>
            <a:ext cx="2407377"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2.</a:t>
            </a:r>
            <a:r>
              <a:rPr lang="en-US" sz="1800" dirty="0">
                <a:solidFill>
                  <a:srgbClr val="1C2E78"/>
                </a:solidFill>
                <a:latin typeface="Calibri"/>
                <a:ea typeface="Calibri"/>
                <a:cs typeface="Calibri"/>
                <a:sym typeface="Calibri"/>
              </a:rPr>
              <a:t>3</a:t>
            </a:r>
            <a:r>
              <a:rPr lang="en-US" sz="1800" b="0" i="0" u="none" strike="noStrike" cap="none" dirty="0">
                <a:solidFill>
                  <a:srgbClr val="1C2E78"/>
                </a:solidFill>
                <a:latin typeface="Calibri"/>
                <a:ea typeface="Calibri"/>
                <a:cs typeface="Calibri"/>
                <a:sym typeface="Calibri"/>
              </a:rPr>
              <a:t> Spam and phishing</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
          <p:cNvSpPr txBox="1"/>
          <p:nvPr/>
        </p:nvSpPr>
        <p:spPr>
          <a:xfrm>
            <a:off x="0" y="2556925"/>
            <a:ext cx="3485322"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1800" b="1" i="0" u="none" strike="noStrike" cap="none">
                <a:solidFill>
                  <a:srgbClr val="1C2E78"/>
                </a:solidFill>
                <a:latin typeface="Calibri"/>
                <a:ea typeface="Calibri"/>
                <a:cs typeface="Calibri"/>
                <a:sym typeface="Calibri"/>
              </a:rPr>
              <a:t>                      </a:t>
            </a:r>
            <a:r>
              <a:rPr lang="en-US" sz="5400" b="1" i="0" u="none" strike="noStrike" cap="none">
                <a:solidFill>
                  <a:srgbClr val="1C2E78"/>
                </a:solidFill>
                <a:latin typeface="Calibri"/>
                <a:ea typeface="Calibri"/>
                <a:cs typeface="Calibri"/>
                <a:sym typeface="Calibri"/>
              </a:rPr>
              <a:t>Partners</a:t>
            </a:r>
            <a:endParaRPr sz="5400" b="1" i="0" u="none" strike="noStrike" cap="none">
              <a:solidFill>
                <a:srgbClr val="1C2E78"/>
              </a:solidFill>
              <a:latin typeface="Calibri"/>
              <a:ea typeface="Calibri"/>
              <a:cs typeface="Calibri"/>
              <a:sym typeface="Calibri"/>
            </a:endParaRPr>
          </a:p>
        </p:txBody>
      </p:sp>
      <p:pic>
        <p:nvPicPr>
          <p:cNvPr id="85" name="Google Shape;85;p2"/>
          <p:cNvPicPr preferRelativeResize="0"/>
          <p:nvPr/>
        </p:nvPicPr>
        <p:blipFill rotWithShape="1">
          <a:blip r:embed="rId3">
            <a:alphaModFix/>
          </a:blip>
          <a:srcRect/>
          <a:stretch/>
        </p:blipFill>
        <p:spPr>
          <a:xfrm>
            <a:off x="11470436" y="6150614"/>
            <a:ext cx="668329" cy="677143"/>
          </a:xfrm>
          <a:prstGeom prst="rect">
            <a:avLst/>
          </a:prstGeom>
          <a:noFill/>
          <a:ln>
            <a:noFill/>
          </a:ln>
        </p:spPr>
      </p:pic>
      <p:pic>
        <p:nvPicPr>
          <p:cNvPr id="86" name="Google Shape;86;p2" descr="Εικόνα που περιέχει γραφικά, γραφιστική, clipart, καρτούν&#10;&#10;Περιγραφή που δημιουργήθηκε αυτόματα"/>
          <p:cNvPicPr preferRelativeResize="0"/>
          <p:nvPr/>
        </p:nvPicPr>
        <p:blipFill rotWithShape="1">
          <a:blip r:embed="rId4">
            <a:alphaModFix/>
          </a:blip>
          <a:srcRect/>
          <a:stretch/>
        </p:blipFill>
        <p:spPr>
          <a:xfrm>
            <a:off x="461220" y="1827889"/>
            <a:ext cx="2591848" cy="1224267"/>
          </a:xfrm>
          <a:prstGeom prst="rect">
            <a:avLst/>
          </a:prstGeom>
          <a:noFill/>
          <a:ln>
            <a:noFill/>
          </a:ln>
        </p:spPr>
      </p:pic>
      <p:pic>
        <p:nvPicPr>
          <p:cNvPr id="87" name="Google Shape;87;p2"/>
          <p:cNvPicPr preferRelativeResize="0"/>
          <p:nvPr/>
        </p:nvPicPr>
        <p:blipFill rotWithShape="1">
          <a:blip r:embed="rId5">
            <a:alphaModFix/>
          </a:blip>
          <a:srcRect/>
          <a:stretch/>
        </p:blipFill>
        <p:spPr>
          <a:xfrm>
            <a:off x="3634438" y="2448698"/>
            <a:ext cx="2283890" cy="1888016"/>
          </a:xfrm>
          <a:prstGeom prst="rect">
            <a:avLst/>
          </a:prstGeom>
          <a:noFill/>
          <a:ln>
            <a:noFill/>
          </a:ln>
        </p:spPr>
      </p:pic>
      <p:pic>
        <p:nvPicPr>
          <p:cNvPr id="88" name="Google Shape;88;p2"/>
          <p:cNvPicPr preferRelativeResize="0"/>
          <p:nvPr/>
        </p:nvPicPr>
        <p:blipFill rotWithShape="1">
          <a:blip r:embed="rId6">
            <a:alphaModFix/>
          </a:blip>
          <a:srcRect/>
          <a:stretch/>
        </p:blipFill>
        <p:spPr>
          <a:xfrm>
            <a:off x="6728560" y="2490690"/>
            <a:ext cx="1783319" cy="1783319"/>
          </a:xfrm>
          <a:prstGeom prst="rect">
            <a:avLst/>
          </a:prstGeom>
          <a:noFill/>
          <a:ln>
            <a:noFill/>
          </a:ln>
        </p:spPr>
      </p:pic>
      <p:pic>
        <p:nvPicPr>
          <p:cNvPr id="89" name="Google Shape;89;p2"/>
          <p:cNvPicPr preferRelativeResize="0"/>
          <p:nvPr/>
        </p:nvPicPr>
        <p:blipFill rotWithShape="1">
          <a:blip r:embed="rId7">
            <a:alphaModFix/>
          </a:blip>
          <a:srcRect/>
          <a:stretch/>
        </p:blipFill>
        <p:spPr>
          <a:xfrm>
            <a:off x="3053068" y="5283376"/>
            <a:ext cx="3944079" cy="991924"/>
          </a:xfrm>
          <a:prstGeom prst="rect">
            <a:avLst/>
          </a:prstGeom>
          <a:noFill/>
          <a:ln>
            <a:noFill/>
          </a:ln>
        </p:spPr>
      </p:pic>
      <p:pic>
        <p:nvPicPr>
          <p:cNvPr id="90" name="Google Shape;90;p2"/>
          <p:cNvPicPr preferRelativeResize="0"/>
          <p:nvPr/>
        </p:nvPicPr>
        <p:blipFill rotWithShape="1">
          <a:blip r:embed="rId8">
            <a:alphaModFix/>
          </a:blip>
          <a:srcRect/>
          <a:stretch/>
        </p:blipFill>
        <p:spPr>
          <a:xfrm>
            <a:off x="7945718" y="5148127"/>
            <a:ext cx="3336531" cy="1145629"/>
          </a:xfrm>
          <a:prstGeom prst="rect">
            <a:avLst/>
          </a:prstGeom>
          <a:noFill/>
          <a:ln>
            <a:noFill/>
          </a:ln>
        </p:spPr>
      </p:pic>
      <p:cxnSp>
        <p:nvCxnSpPr>
          <p:cNvPr id="91" name="Google Shape;91;p2"/>
          <p:cNvCxnSpPr/>
          <p:nvPr/>
        </p:nvCxnSpPr>
        <p:spPr>
          <a:xfrm flipH="1">
            <a:off x="1855304" y="0"/>
            <a:ext cx="2882348" cy="6827757"/>
          </a:xfrm>
          <a:prstGeom prst="straightConnector1">
            <a:avLst/>
          </a:prstGeom>
          <a:noFill/>
          <a:ln w="19050" cap="flat" cmpd="sng">
            <a:solidFill>
              <a:srgbClr val="FFC243"/>
            </a:solidFill>
            <a:prstDash val="solid"/>
            <a:miter lim="800000"/>
            <a:headEnd type="none" w="sm" len="sm"/>
            <a:tailEnd type="none" w="sm" len="sm"/>
          </a:ln>
        </p:spPr>
      </p:cxnSp>
      <p:sp>
        <p:nvSpPr>
          <p:cNvPr id="92" name="Google Shape;92;p2"/>
          <p:cNvSpPr txBox="1"/>
          <p:nvPr/>
        </p:nvSpPr>
        <p:spPr>
          <a:xfrm>
            <a:off x="3616857" y="4360916"/>
            <a:ext cx="237295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Zavod IZRIIS, Slovenia</a:t>
            </a:r>
            <a:endParaRPr sz="1600" b="0" i="0" u="none" strike="noStrike" cap="none">
              <a:solidFill>
                <a:srgbClr val="9CC2E5"/>
              </a:solidFill>
              <a:latin typeface="Calibri"/>
              <a:ea typeface="Calibri"/>
              <a:cs typeface="Calibri"/>
              <a:sym typeface="Calibri"/>
            </a:endParaRPr>
          </a:p>
        </p:txBody>
      </p:sp>
      <p:sp>
        <p:nvSpPr>
          <p:cNvPr id="93" name="Google Shape;93;p2"/>
          <p:cNvSpPr txBox="1"/>
          <p:nvPr/>
        </p:nvSpPr>
        <p:spPr>
          <a:xfrm>
            <a:off x="6024352" y="4367310"/>
            <a:ext cx="3293023"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E-SENIORS: INITIATION DES SENIORS AUXNTIC ASSOCIATION, France</a:t>
            </a:r>
            <a:endParaRPr sz="1600" b="0" i="0" u="none" strike="noStrike" cap="none">
              <a:solidFill>
                <a:srgbClr val="9CC2E5"/>
              </a:solidFill>
              <a:latin typeface="Calibri"/>
              <a:ea typeface="Calibri"/>
              <a:cs typeface="Calibri"/>
              <a:sym typeface="Calibri"/>
            </a:endParaRPr>
          </a:p>
        </p:txBody>
      </p:sp>
      <p:sp>
        <p:nvSpPr>
          <p:cNvPr id="94" name="Google Shape;94;p2"/>
          <p:cNvSpPr txBox="1"/>
          <p:nvPr/>
        </p:nvSpPr>
        <p:spPr>
          <a:xfrm>
            <a:off x="3180270" y="6236156"/>
            <a:ext cx="3440482"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Asociatia Niciodata Singur – Prietenii Varstnicilor, Romania</a:t>
            </a:r>
            <a:endParaRPr sz="1600" b="0" i="0" u="none" strike="noStrike" cap="none">
              <a:solidFill>
                <a:srgbClr val="9CC2E5"/>
              </a:solidFill>
              <a:latin typeface="Calibri"/>
              <a:ea typeface="Calibri"/>
              <a:cs typeface="Calibri"/>
              <a:sym typeface="Calibri"/>
            </a:endParaRPr>
          </a:p>
        </p:txBody>
      </p:sp>
      <p:sp>
        <p:nvSpPr>
          <p:cNvPr id="95" name="Google Shape;95;p2"/>
          <p:cNvSpPr txBox="1"/>
          <p:nvPr/>
        </p:nvSpPr>
        <p:spPr>
          <a:xfrm>
            <a:off x="7933169" y="6242982"/>
            <a:ext cx="3524768"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Fundació Gesmed Fundació de la Comunitat Valenciana, Spain</a:t>
            </a:r>
            <a:endParaRPr sz="1600" b="0" i="0" u="none" strike="noStrike" cap="none">
              <a:solidFill>
                <a:srgbClr val="9CC2E5"/>
              </a:solidFill>
              <a:latin typeface="Calibri"/>
              <a:ea typeface="Calibri"/>
              <a:cs typeface="Calibri"/>
              <a:sym typeface="Calibri"/>
            </a:endParaRPr>
          </a:p>
        </p:txBody>
      </p:sp>
      <p:sp>
        <p:nvSpPr>
          <p:cNvPr id="96" name="Google Shape;96;p2"/>
          <p:cNvSpPr txBox="1"/>
          <p:nvPr/>
        </p:nvSpPr>
        <p:spPr>
          <a:xfrm>
            <a:off x="6096000" y="1852454"/>
            <a:ext cx="439276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Calibri"/>
              <a:buNone/>
            </a:pPr>
            <a:r>
              <a:rPr lang="en-US" sz="2000" b="0" i="0" u="none" strike="noStrike" cap="none">
                <a:solidFill>
                  <a:srgbClr val="2E75B5"/>
                </a:solidFill>
                <a:highlight>
                  <a:srgbClr val="FFFFFF"/>
                </a:highlight>
                <a:latin typeface="Poppins"/>
                <a:ea typeface="Poppins"/>
                <a:cs typeface="Poppins"/>
                <a:sym typeface="Poppins"/>
              </a:rPr>
              <a:t>Asociatia Four Change, Romania</a:t>
            </a:r>
            <a:endParaRPr sz="2000" b="0" i="0" u="none" strike="noStrike" cap="none">
              <a:solidFill>
                <a:srgbClr val="2E75B5"/>
              </a:solidFill>
              <a:latin typeface="Calibri"/>
              <a:ea typeface="Calibri"/>
              <a:cs typeface="Calibri"/>
              <a:sym typeface="Calibri"/>
            </a:endParaRPr>
          </a:p>
        </p:txBody>
      </p:sp>
      <p:sp>
        <p:nvSpPr>
          <p:cNvPr id="97" name="Google Shape;97;p2"/>
          <p:cNvSpPr txBox="1"/>
          <p:nvPr/>
        </p:nvSpPr>
        <p:spPr>
          <a:xfrm>
            <a:off x="9023700" y="4349183"/>
            <a:ext cx="2958174"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GUnet, Greece</a:t>
            </a:r>
            <a:endParaRPr sz="1600" b="0" i="0" u="none" strike="noStrike" cap="none">
              <a:solidFill>
                <a:srgbClr val="9CC2E5"/>
              </a:solidFill>
              <a:latin typeface="Calibri"/>
              <a:ea typeface="Calibri"/>
              <a:cs typeface="Calibri"/>
              <a:sym typeface="Calibri"/>
            </a:endParaRPr>
          </a:p>
        </p:txBody>
      </p:sp>
      <p:pic>
        <p:nvPicPr>
          <p:cNvPr id="98" name="Google Shape;98;p2"/>
          <p:cNvPicPr preferRelativeResize="0"/>
          <p:nvPr/>
        </p:nvPicPr>
        <p:blipFill rotWithShape="1">
          <a:blip r:embed="rId9">
            <a:alphaModFix/>
          </a:blip>
          <a:srcRect/>
          <a:stretch/>
        </p:blipFill>
        <p:spPr>
          <a:xfrm>
            <a:off x="8809414" y="1097992"/>
            <a:ext cx="3283197" cy="4643614"/>
          </a:xfrm>
          <a:prstGeom prst="rect">
            <a:avLst/>
          </a:prstGeom>
          <a:noFill/>
          <a:ln>
            <a:noFill/>
          </a:ln>
        </p:spPr>
      </p:pic>
      <p:cxnSp>
        <p:nvCxnSpPr>
          <p:cNvPr id="99" name="Google Shape;99;p2"/>
          <p:cNvCxnSpPr/>
          <p:nvPr/>
        </p:nvCxnSpPr>
        <p:spPr>
          <a:xfrm flipH="1">
            <a:off x="1909382" y="-4912"/>
            <a:ext cx="2882348" cy="6827757"/>
          </a:xfrm>
          <a:prstGeom prst="straightConnector1">
            <a:avLst/>
          </a:prstGeom>
          <a:noFill/>
          <a:ln w="57150" cap="flat" cmpd="sng">
            <a:solidFill>
              <a:srgbClr val="F2F2F2"/>
            </a:solidFill>
            <a:prstDash val="solid"/>
            <a:miter lim="800000"/>
            <a:headEnd type="none" w="sm" len="sm"/>
            <a:tailEnd type="none" w="sm" len="sm"/>
          </a:ln>
        </p:spPr>
      </p:cxnSp>
      <p:pic>
        <p:nvPicPr>
          <p:cNvPr id="100" name="Google Shape;100;p2"/>
          <p:cNvPicPr preferRelativeResize="0"/>
          <p:nvPr/>
        </p:nvPicPr>
        <p:blipFill rotWithShape="1">
          <a:blip r:embed="rId10">
            <a:alphaModFix/>
          </a:blip>
          <a:srcRect/>
          <a:stretch/>
        </p:blipFill>
        <p:spPr>
          <a:xfrm>
            <a:off x="6190008" y="525495"/>
            <a:ext cx="3511419" cy="1305381"/>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7"/>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How do I identify spam?</a:t>
            </a:r>
            <a:endParaRPr/>
          </a:p>
        </p:txBody>
      </p:sp>
      <p:sp>
        <p:nvSpPr>
          <p:cNvPr id="255" name="Google Shape;255;p17"/>
          <p:cNvSpPr txBox="1">
            <a:spLocks noGrp="1"/>
          </p:cNvSpPr>
          <p:nvPr>
            <p:ph type="body" idx="1"/>
          </p:nvPr>
        </p:nvSpPr>
        <p:spPr>
          <a:xfrm>
            <a:off x="558000" y="1800000"/>
            <a:ext cx="5409663" cy="4472194"/>
          </a:xfrm>
          <a:prstGeom prst="rect">
            <a:avLst/>
          </a:prstGeom>
          <a:noFill/>
          <a:ln>
            <a:noFill/>
          </a:ln>
        </p:spPr>
        <p:txBody>
          <a:bodyPr spcFirstLastPara="1" wrap="square" lIns="91425" tIns="45700" rIns="91425" bIns="45700" anchor="t" anchorCtr="0">
            <a:normAutofit/>
          </a:bodyPr>
          <a:lstStyle/>
          <a:p>
            <a:pPr marL="0" lvl="1" indent="0" algn="l" rtl="0">
              <a:lnSpc>
                <a:spcPct val="120000"/>
              </a:lnSpc>
              <a:spcBef>
                <a:spcPts val="0"/>
              </a:spcBef>
              <a:spcAft>
                <a:spcPts val="0"/>
              </a:spcAft>
              <a:buSzPts val="2880"/>
              <a:buNone/>
            </a:pPr>
            <a:r>
              <a:rPr lang="en-US" sz="2400"/>
              <a:t>An email is suspicious if it contains one or more of the following</a:t>
            </a:r>
            <a:endParaRPr/>
          </a:p>
          <a:p>
            <a:pPr marL="342900" lvl="1" indent="-342900" algn="l" rtl="0">
              <a:lnSpc>
                <a:spcPct val="120000"/>
              </a:lnSpc>
              <a:spcBef>
                <a:spcPts val="1200"/>
              </a:spcBef>
              <a:spcAft>
                <a:spcPts val="0"/>
              </a:spcAft>
              <a:buSzPts val="2880"/>
              <a:buChar char="▪"/>
            </a:pPr>
            <a:r>
              <a:rPr lang="en-US" sz="2400"/>
              <a:t>Grammar and spelling errors</a:t>
            </a:r>
            <a:endParaRPr/>
          </a:p>
          <a:p>
            <a:pPr marL="342900" lvl="1" indent="-342900" algn="l" rtl="0">
              <a:lnSpc>
                <a:spcPct val="120000"/>
              </a:lnSpc>
              <a:spcBef>
                <a:spcPts val="1200"/>
              </a:spcBef>
              <a:spcAft>
                <a:spcPts val="0"/>
              </a:spcAft>
              <a:buSzPts val="2880"/>
              <a:buChar char="▪"/>
            </a:pPr>
            <a:r>
              <a:rPr lang="en-US" sz="2400"/>
              <a:t>Mails in a foreign language</a:t>
            </a:r>
            <a:endParaRPr/>
          </a:p>
          <a:p>
            <a:pPr marL="342900" lvl="1" indent="-342900" algn="l" rtl="0">
              <a:lnSpc>
                <a:spcPct val="120000"/>
              </a:lnSpc>
              <a:spcBef>
                <a:spcPts val="1200"/>
              </a:spcBef>
              <a:spcAft>
                <a:spcPts val="0"/>
              </a:spcAft>
              <a:buSzPts val="2880"/>
              <a:buChar char="▪"/>
            </a:pPr>
            <a:r>
              <a:rPr lang="en-US" sz="2400"/>
              <a:t>The sender's name is missing</a:t>
            </a:r>
            <a:endParaRPr/>
          </a:p>
          <a:p>
            <a:pPr marL="342900" lvl="1" indent="-342900" algn="l" rtl="0">
              <a:lnSpc>
                <a:spcPct val="120000"/>
              </a:lnSpc>
              <a:spcBef>
                <a:spcPts val="1200"/>
              </a:spcBef>
              <a:spcAft>
                <a:spcPts val="0"/>
              </a:spcAft>
              <a:buSzPts val="2880"/>
              <a:buChar char="▪"/>
            </a:pPr>
            <a:r>
              <a:rPr lang="en-US" sz="2400"/>
              <a:t>Urgent need for action - especially in combination with a threat</a:t>
            </a:r>
            <a:endParaRPr/>
          </a:p>
        </p:txBody>
      </p:sp>
      <p:sp>
        <p:nvSpPr>
          <p:cNvPr id="256" name="Google Shape;256;p17"/>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p>
            <a:pPr marL="342900" lvl="1" indent="-160020" algn="l" rtl="0">
              <a:lnSpc>
                <a:spcPct val="120000"/>
              </a:lnSpc>
              <a:spcBef>
                <a:spcPts val="0"/>
              </a:spcBef>
              <a:spcAft>
                <a:spcPts val="0"/>
              </a:spcAft>
              <a:buSzPts val="2880"/>
              <a:buNone/>
            </a:pPr>
            <a:endParaRPr sz="2400"/>
          </a:p>
          <a:p>
            <a:pPr marL="342900" lvl="1" indent="-160020" algn="l" rtl="0">
              <a:lnSpc>
                <a:spcPct val="120000"/>
              </a:lnSpc>
              <a:spcBef>
                <a:spcPts val="1200"/>
              </a:spcBef>
              <a:spcAft>
                <a:spcPts val="0"/>
              </a:spcAft>
              <a:buSzPts val="2880"/>
              <a:buNone/>
            </a:pPr>
            <a:endParaRPr sz="2400"/>
          </a:p>
          <a:p>
            <a:pPr marL="342900" lvl="1" indent="-160020" algn="l" rtl="0">
              <a:lnSpc>
                <a:spcPct val="120000"/>
              </a:lnSpc>
              <a:spcBef>
                <a:spcPts val="1200"/>
              </a:spcBef>
              <a:spcAft>
                <a:spcPts val="0"/>
              </a:spcAft>
              <a:buSzPts val="2880"/>
              <a:buNone/>
            </a:pPr>
            <a:endParaRPr sz="2400"/>
          </a:p>
          <a:p>
            <a:pPr marL="342900" lvl="1" indent="-342900" algn="l" rtl="0">
              <a:lnSpc>
                <a:spcPct val="120000"/>
              </a:lnSpc>
              <a:spcBef>
                <a:spcPts val="1200"/>
              </a:spcBef>
              <a:spcAft>
                <a:spcPts val="0"/>
              </a:spcAft>
              <a:buSzPts val="2880"/>
              <a:buChar char="▪"/>
            </a:pPr>
            <a:r>
              <a:rPr lang="en-US" sz="2400"/>
              <a:t>Prompt to enter personal data (e.g., PIN or TAN)</a:t>
            </a:r>
            <a:endParaRPr/>
          </a:p>
          <a:p>
            <a:pPr marL="342900" lvl="1" indent="-342900" algn="l" rtl="0">
              <a:lnSpc>
                <a:spcPct val="120000"/>
              </a:lnSpc>
              <a:spcBef>
                <a:spcPts val="1200"/>
              </a:spcBef>
              <a:spcAft>
                <a:spcPts val="0"/>
              </a:spcAft>
              <a:buSzPts val="2880"/>
              <a:buChar char="▪"/>
            </a:pPr>
            <a:r>
              <a:rPr lang="en-US" sz="2400"/>
              <a:t>Request to open a file</a:t>
            </a:r>
            <a:endParaRPr/>
          </a:p>
          <a:p>
            <a:pPr marL="342900" lvl="1" indent="-342900" algn="l" rtl="0">
              <a:lnSpc>
                <a:spcPct val="120000"/>
              </a:lnSpc>
              <a:spcBef>
                <a:spcPts val="1200"/>
              </a:spcBef>
              <a:spcAft>
                <a:spcPts val="0"/>
              </a:spcAft>
              <a:buSzPts val="2880"/>
              <a:buChar char="▪"/>
            </a:pPr>
            <a:r>
              <a:rPr lang="en-US" sz="2400"/>
              <a:t>Never received any emails from the bank or a customer </a:t>
            </a:r>
            <a:endParaRPr/>
          </a:p>
          <a:p>
            <a:pPr marL="228600" lvl="0" indent="-76200" algn="l" rtl="0">
              <a:lnSpc>
                <a:spcPct val="100000"/>
              </a:lnSpc>
              <a:spcBef>
                <a:spcPts val="1200"/>
              </a:spcBef>
              <a:spcAft>
                <a:spcPts val="0"/>
              </a:spcAft>
              <a:buClr>
                <a:srgbClr val="68BC42"/>
              </a:buClr>
              <a:buSzPts val="2400"/>
              <a:buNone/>
            </a:pPr>
            <a:endParaRPr/>
          </a:p>
        </p:txBody>
      </p:sp>
      <p:pic>
        <p:nvPicPr>
          <p:cNvPr id="258" name="Google Shape;258;p17" descr="Hacker activity concept"/>
          <p:cNvPicPr preferRelativeResize="0"/>
          <p:nvPr/>
        </p:nvPicPr>
        <p:blipFill rotWithShape="1">
          <a:blip r:embed="rId3">
            <a:alphaModFix/>
          </a:blip>
          <a:srcRect/>
          <a:stretch/>
        </p:blipFill>
        <p:spPr>
          <a:xfrm>
            <a:off x="6825239" y="688295"/>
            <a:ext cx="4476296" cy="2981814"/>
          </a:xfrm>
          <a:prstGeom prst="rect">
            <a:avLst/>
          </a:prstGeom>
          <a:noFill/>
          <a:ln>
            <a:noFill/>
          </a:ln>
        </p:spPr>
      </p:pic>
      <p:sp>
        <p:nvSpPr>
          <p:cNvPr id="259" name="Google Shape;259;p17"/>
          <p:cNvSpPr txBox="1"/>
          <p:nvPr/>
        </p:nvSpPr>
        <p:spPr>
          <a:xfrm>
            <a:off x="5696857" y="6393006"/>
            <a:ext cx="6110514"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Calibri"/>
              <a:buNone/>
            </a:pPr>
            <a:r>
              <a:rPr lang="en-US" sz="11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by freepik</a:t>
            </a:r>
            <a:endParaRPr sz="1100" b="0" i="0" u="none" strike="noStrike" cap="none">
              <a:solidFill>
                <a:schemeClr val="dk1"/>
              </a:solidFill>
              <a:latin typeface="Calibri"/>
              <a:ea typeface="Calibri"/>
              <a:cs typeface="Calibri"/>
              <a:sym typeface="Calibri"/>
            </a:endParaRPr>
          </a:p>
        </p:txBody>
      </p:sp>
      <p:sp>
        <p:nvSpPr>
          <p:cNvPr id="3" name="Google Shape;193;p10">
            <a:extLst>
              <a:ext uri="{FF2B5EF4-FFF2-40B4-BE49-F238E27FC236}">
                <a16:creationId xmlns:a16="http://schemas.microsoft.com/office/drawing/2014/main" id="{803EFE01-6470-3BC1-7216-EBFA958E397E}"/>
              </a:ext>
            </a:extLst>
          </p:cNvPr>
          <p:cNvSpPr/>
          <p:nvPr/>
        </p:nvSpPr>
        <p:spPr>
          <a:xfrm>
            <a:off x="9779000" y="0"/>
            <a:ext cx="2407377"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2.</a:t>
            </a:r>
            <a:r>
              <a:rPr lang="en-US" sz="1800" dirty="0">
                <a:solidFill>
                  <a:srgbClr val="1C2E78"/>
                </a:solidFill>
                <a:latin typeface="Calibri"/>
                <a:ea typeface="Calibri"/>
                <a:cs typeface="Calibri"/>
                <a:sym typeface="Calibri"/>
              </a:rPr>
              <a:t>3</a:t>
            </a:r>
            <a:r>
              <a:rPr lang="en-US" sz="1800" b="0" i="0" u="none" strike="noStrike" cap="none" dirty="0">
                <a:solidFill>
                  <a:srgbClr val="1C2E78"/>
                </a:solidFill>
                <a:latin typeface="Calibri"/>
                <a:ea typeface="Calibri"/>
                <a:cs typeface="Calibri"/>
                <a:sym typeface="Calibri"/>
              </a:rPr>
              <a:t> Spam and phishing</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8"/>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What to do or not to do?</a:t>
            </a:r>
            <a:endParaRPr/>
          </a:p>
        </p:txBody>
      </p:sp>
      <p:sp>
        <p:nvSpPr>
          <p:cNvPr id="266" name="Google Shape;266;p18"/>
          <p:cNvSpPr txBox="1"/>
          <p:nvPr/>
        </p:nvSpPr>
        <p:spPr>
          <a:xfrm>
            <a:off x="848110" y="2193406"/>
            <a:ext cx="8587631" cy="4526372"/>
          </a:xfrm>
          <a:prstGeom prst="rect">
            <a:avLst/>
          </a:prstGeom>
          <a:noFill/>
          <a:ln>
            <a:noFill/>
          </a:ln>
        </p:spPr>
        <p:txBody>
          <a:bodyPr spcFirstLastPara="1" wrap="square" lIns="91425" tIns="45700" rIns="91425" bIns="45700" anchor="t" anchorCtr="0">
            <a:normAutofit/>
          </a:bodyPr>
          <a:lstStyle/>
          <a:p>
            <a:pPr marL="342900" marR="0" lvl="1" indent="-342900" algn="l" rtl="0">
              <a:lnSpc>
                <a:spcPct val="120000"/>
              </a:lnSpc>
              <a:spcBef>
                <a:spcPts val="0"/>
              </a:spcBef>
              <a:spcAft>
                <a:spcPts val="0"/>
              </a:spcAft>
              <a:buClr>
                <a:srgbClr val="92D050"/>
              </a:buClr>
              <a:buSzPts val="2880"/>
              <a:buFont typeface="Calibri"/>
              <a:buChar char="✔"/>
            </a:pPr>
            <a:r>
              <a:rPr lang="en-US" sz="2400" b="0" i="0" u="none" strike="noStrike" cap="none" dirty="0">
                <a:solidFill>
                  <a:schemeClr val="dk1"/>
                </a:solidFill>
                <a:latin typeface="Calibri"/>
                <a:ea typeface="Calibri"/>
                <a:cs typeface="Calibri"/>
                <a:sym typeface="Calibri"/>
              </a:rPr>
              <a:t>Avoid opening attachments unless they have been scanned by an anti-virus </a:t>
            </a:r>
            <a:r>
              <a:rPr lang="en-US" sz="2400" b="0" i="0" u="none" strike="noStrike" cap="none" dirty="0" err="1">
                <a:solidFill>
                  <a:schemeClr val="dk1"/>
                </a:solidFill>
                <a:latin typeface="Calibri"/>
                <a:ea typeface="Calibri"/>
                <a:cs typeface="Calibri"/>
                <a:sym typeface="Calibri"/>
              </a:rPr>
              <a:t>programme</a:t>
            </a:r>
            <a:r>
              <a:rPr lang="en-US" sz="24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Calibri"/>
              <a:ea typeface="Calibri"/>
              <a:cs typeface="Calibri"/>
              <a:sym typeface="Calibri"/>
            </a:endParaRPr>
          </a:p>
          <a:p>
            <a:pPr marL="342900" marR="0" lvl="1" indent="-342900" algn="l" rtl="0">
              <a:lnSpc>
                <a:spcPct val="120000"/>
              </a:lnSpc>
              <a:spcBef>
                <a:spcPts val="1200"/>
              </a:spcBef>
              <a:spcAft>
                <a:spcPts val="0"/>
              </a:spcAft>
              <a:buClr>
                <a:srgbClr val="92D050"/>
              </a:buClr>
              <a:buSzPts val="2880"/>
              <a:buFont typeface="Calibri"/>
              <a:buChar char="✔"/>
            </a:pPr>
            <a:r>
              <a:rPr lang="en-US" sz="2400" b="0" i="0" u="none" strike="noStrike" cap="none" dirty="0">
                <a:solidFill>
                  <a:schemeClr val="dk1"/>
                </a:solidFill>
                <a:latin typeface="Calibri"/>
                <a:ea typeface="Calibri"/>
                <a:cs typeface="Calibri"/>
                <a:sym typeface="Calibri"/>
              </a:rPr>
              <a:t>Remember to log out, especially if you are using a shared public computer.</a:t>
            </a:r>
            <a:endParaRPr sz="1400" b="0" i="0" u="none" strike="noStrike" cap="none" dirty="0">
              <a:solidFill>
                <a:srgbClr val="000000"/>
              </a:solidFill>
              <a:latin typeface="Calibri"/>
              <a:ea typeface="Calibri"/>
              <a:cs typeface="Calibri"/>
              <a:sym typeface="Calibri"/>
            </a:endParaRPr>
          </a:p>
          <a:p>
            <a:pPr marL="342900" marR="0" lvl="1" indent="-342900" algn="l" rtl="0">
              <a:lnSpc>
                <a:spcPct val="120000"/>
              </a:lnSpc>
              <a:spcBef>
                <a:spcPts val="1200"/>
              </a:spcBef>
              <a:spcAft>
                <a:spcPts val="0"/>
              </a:spcAft>
              <a:buClr>
                <a:srgbClr val="92D050"/>
              </a:buClr>
              <a:buSzPts val="2880"/>
              <a:buFont typeface="Calibri"/>
              <a:buChar char="✔"/>
            </a:pPr>
            <a:r>
              <a:rPr lang="en-US" sz="2400" b="0" i="0" u="none" strike="noStrike" cap="none" dirty="0">
                <a:solidFill>
                  <a:schemeClr val="dk1"/>
                </a:solidFill>
                <a:latin typeface="Calibri"/>
                <a:ea typeface="Calibri"/>
                <a:cs typeface="Calibri"/>
                <a:sym typeface="Calibri"/>
              </a:rPr>
              <a:t>Delete all emails from unknown people.</a:t>
            </a:r>
            <a:endParaRPr sz="1400" b="0" i="0" u="none" strike="noStrike" cap="none" dirty="0">
              <a:solidFill>
                <a:srgbClr val="000000"/>
              </a:solidFill>
              <a:latin typeface="Calibri"/>
              <a:ea typeface="Calibri"/>
              <a:cs typeface="Calibri"/>
              <a:sym typeface="Calibri"/>
            </a:endParaRPr>
          </a:p>
          <a:p>
            <a:pPr marL="342900" marR="0" lvl="1" indent="-342900" algn="l" rtl="0">
              <a:lnSpc>
                <a:spcPct val="120000"/>
              </a:lnSpc>
              <a:spcBef>
                <a:spcPts val="1200"/>
              </a:spcBef>
              <a:spcAft>
                <a:spcPts val="0"/>
              </a:spcAft>
              <a:buClr>
                <a:srgbClr val="92D050"/>
              </a:buClr>
              <a:buSzPts val="2880"/>
              <a:buFont typeface="Calibri"/>
              <a:buChar char="✔"/>
            </a:pPr>
            <a:r>
              <a:rPr lang="en-US" sz="2400" b="0" i="0" u="none" strike="noStrike" cap="none" dirty="0">
                <a:solidFill>
                  <a:schemeClr val="dk1"/>
                </a:solidFill>
                <a:latin typeface="Calibri"/>
                <a:ea typeface="Calibri"/>
                <a:cs typeface="Calibri"/>
                <a:sym typeface="Calibri"/>
              </a:rPr>
              <a:t>Never reply to spam!</a:t>
            </a:r>
            <a:endParaRPr sz="1400" b="0" i="0" u="none" strike="noStrike" cap="none" dirty="0">
              <a:solidFill>
                <a:srgbClr val="000000"/>
              </a:solidFill>
              <a:latin typeface="Calibri"/>
              <a:ea typeface="Calibri"/>
              <a:cs typeface="Calibri"/>
              <a:sym typeface="Calibri"/>
            </a:endParaRPr>
          </a:p>
          <a:p>
            <a:pPr marL="342900" marR="0" lvl="1" indent="-342900" algn="l" rtl="0">
              <a:lnSpc>
                <a:spcPct val="120000"/>
              </a:lnSpc>
              <a:spcBef>
                <a:spcPts val="1200"/>
              </a:spcBef>
              <a:spcAft>
                <a:spcPts val="0"/>
              </a:spcAft>
              <a:buClr>
                <a:srgbClr val="92D050"/>
              </a:buClr>
              <a:buSzPts val="2880"/>
              <a:buFont typeface="Calibri"/>
              <a:buChar char="✔"/>
            </a:pPr>
            <a:r>
              <a:rPr lang="en-US" sz="2400" b="0" i="0" u="none" strike="noStrike" cap="none" dirty="0">
                <a:solidFill>
                  <a:schemeClr val="dk1"/>
                </a:solidFill>
                <a:latin typeface="Calibri"/>
                <a:ea typeface="Calibri"/>
                <a:cs typeface="Calibri"/>
                <a:sym typeface="Calibri"/>
              </a:rPr>
              <a:t>Do not click on links in spam emails.</a:t>
            </a:r>
            <a:endParaRPr sz="2200" b="0" i="0" u="none" strike="noStrike" cap="none" dirty="0">
              <a:solidFill>
                <a:schemeClr val="dk1"/>
              </a:solidFill>
              <a:latin typeface="Calibri"/>
              <a:ea typeface="Calibri"/>
              <a:cs typeface="Calibri"/>
              <a:sym typeface="Calibri"/>
            </a:endParaRPr>
          </a:p>
        </p:txBody>
      </p:sp>
      <p:pic>
        <p:nvPicPr>
          <p:cNvPr id="267" name="Google Shape;267;p18" descr="Email"/>
          <p:cNvPicPr preferRelativeResize="0"/>
          <p:nvPr/>
        </p:nvPicPr>
        <p:blipFill rotWithShape="1">
          <a:blip r:embed="rId3">
            <a:alphaModFix/>
          </a:blip>
          <a:srcRect/>
          <a:stretch/>
        </p:blipFill>
        <p:spPr>
          <a:xfrm>
            <a:off x="9435742" y="2193406"/>
            <a:ext cx="2285771" cy="2285771"/>
          </a:xfrm>
          <a:prstGeom prst="rect">
            <a:avLst/>
          </a:prstGeom>
          <a:noFill/>
          <a:ln>
            <a:noFill/>
          </a:ln>
        </p:spPr>
      </p:pic>
      <p:sp>
        <p:nvSpPr>
          <p:cNvPr id="3" name="Google Shape;193;p10">
            <a:extLst>
              <a:ext uri="{FF2B5EF4-FFF2-40B4-BE49-F238E27FC236}">
                <a16:creationId xmlns:a16="http://schemas.microsoft.com/office/drawing/2014/main" id="{AB417581-E0FD-D71F-412A-B82E71A058AA}"/>
              </a:ext>
            </a:extLst>
          </p:cNvPr>
          <p:cNvSpPr/>
          <p:nvPr/>
        </p:nvSpPr>
        <p:spPr>
          <a:xfrm>
            <a:off x="9779000" y="0"/>
            <a:ext cx="2407377"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2.</a:t>
            </a:r>
            <a:r>
              <a:rPr lang="en-US" sz="1800" dirty="0">
                <a:solidFill>
                  <a:srgbClr val="1C2E78"/>
                </a:solidFill>
                <a:latin typeface="Calibri"/>
                <a:ea typeface="Calibri"/>
                <a:cs typeface="Calibri"/>
                <a:sym typeface="Calibri"/>
              </a:rPr>
              <a:t>3</a:t>
            </a:r>
            <a:r>
              <a:rPr lang="en-US" sz="1800" b="0" i="0" u="none" strike="noStrike" cap="none" dirty="0">
                <a:solidFill>
                  <a:srgbClr val="1C2E78"/>
                </a:solidFill>
                <a:latin typeface="Calibri"/>
                <a:ea typeface="Calibri"/>
                <a:cs typeface="Calibri"/>
                <a:sym typeface="Calibri"/>
              </a:rPr>
              <a:t> Spam and phishing</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9"/>
          <p:cNvSpPr txBox="1">
            <a:spLocks noGrp="1"/>
          </p:cNvSpPr>
          <p:nvPr>
            <p:ph type="title"/>
          </p:nvPr>
        </p:nvSpPr>
        <p:spPr>
          <a:xfrm>
            <a:off x="1994338" y="901676"/>
            <a:ext cx="9248117" cy="605096"/>
          </a:xfrm>
          <a:prstGeom prst="rect">
            <a:avLst/>
          </a:prstGeom>
          <a:solidFill>
            <a:srgbClr val="1C2E78"/>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Calibri"/>
              <a:buNone/>
            </a:pPr>
            <a:r>
              <a:rPr lang="en-US">
                <a:solidFill>
                  <a:schemeClr val="lt1"/>
                </a:solidFill>
              </a:rPr>
              <a:t>Activity: Is the link safe to visit?</a:t>
            </a:r>
            <a:endParaRPr>
              <a:solidFill>
                <a:schemeClr val="lt1"/>
              </a:solidFill>
            </a:endParaRPr>
          </a:p>
        </p:txBody>
      </p:sp>
      <p:sp>
        <p:nvSpPr>
          <p:cNvPr id="275" name="Google Shape;275;p19"/>
          <p:cNvSpPr txBox="1">
            <a:spLocks noGrp="1"/>
          </p:cNvSpPr>
          <p:nvPr>
            <p:ph type="body" idx="1"/>
          </p:nvPr>
        </p:nvSpPr>
        <p:spPr>
          <a:xfrm>
            <a:off x="557999" y="2174240"/>
            <a:ext cx="11076004" cy="3799840"/>
          </a:xfrm>
          <a:prstGeom prst="rect">
            <a:avLst/>
          </a:prstGeom>
          <a:noFill/>
          <a:ln>
            <a:noFill/>
          </a:ln>
        </p:spPr>
        <p:txBody>
          <a:bodyPr spcFirstLastPara="1" wrap="square" lIns="91425" tIns="45700" rIns="91425" bIns="45700" anchor="t" anchorCtr="0">
            <a:normAutofit lnSpcReduction="10000"/>
          </a:bodyPr>
          <a:lstStyle/>
          <a:p>
            <a:pPr marL="76200" lvl="0" indent="0" algn="l" rtl="0">
              <a:lnSpc>
                <a:spcPct val="120000"/>
              </a:lnSpc>
              <a:spcBef>
                <a:spcPts val="0"/>
              </a:spcBef>
              <a:spcAft>
                <a:spcPts val="0"/>
              </a:spcAft>
              <a:buSzPts val="2400"/>
              <a:buNone/>
            </a:pPr>
            <a:r>
              <a:rPr lang="en-US" i="1"/>
              <a:t>Decide, if the link is safe to visit:</a:t>
            </a:r>
            <a:endParaRPr/>
          </a:p>
          <a:p>
            <a:pPr marL="76200" lvl="0" indent="0" algn="l" rtl="0">
              <a:lnSpc>
                <a:spcPct val="120000"/>
              </a:lnSpc>
              <a:spcBef>
                <a:spcPts val="1200"/>
              </a:spcBef>
              <a:spcAft>
                <a:spcPts val="0"/>
              </a:spcAft>
              <a:buSzPts val="2400"/>
              <a:buNone/>
            </a:pPr>
            <a:r>
              <a:rPr lang="en-US" i="1"/>
              <a:t>Suppose you receive an email from a bank asking you to click on a link like the one below, and submit personal data, such as username, passwords, and credit card details.</a:t>
            </a:r>
            <a:endParaRPr/>
          </a:p>
          <a:p>
            <a:pPr marL="457200" lvl="1" indent="0" algn="l" rtl="0">
              <a:lnSpc>
                <a:spcPct val="120000"/>
              </a:lnSpc>
              <a:spcBef>
                <a:spcPts val="1200"/>
              </a:spcBef>
              <a:spcAft>
                <a:spcPts val="0"/>
              </a:spcAft>
              <a:buSzPts val="2160"/>
              <a:buNone/>
            </a:pPr>
            <a:r>
              <a:rPr lang="en-US" sz="1800" i="1">
                <a:solidFill>
                  <a:srgbClr val="0070C0"/>
                </a:solidFill>
              </a:rPr>
              <a:t>http://url5423.eka.de/ls/click?upn=V1OaWNMSPs2Lb0JqHpnyTLRlk2703ToIFpo2vd2MKt5gB6dYAUvw1B-2FnC6T5iVsCdbcug7l6pkTad-2FBfACSlC-2BKw-3D-3DhmuAs-OaWNMSPs2Lb0JqHpn-asDvdva</a:t>
            </a:r>
            <a:endParaRPr/>
          </a:p>
          <a:p>
            <a:pPr marL="533400" lvl="0" indent="-457200" algn="l" rtl="0">
              <a:lnSpc>
                <a:spcPct val="120000"/>
              </a:lnSpc>
              <a:spcBef>
                <a:spcPts val="1200"/>
              </a:spcBef>
              <a:spcAft>
                <a:spcPts val="0"/>
              </a:spcAft>
              <a:buSzPts val="2400"/>
              <a:buFont typeface="Calibri"/>
              <a:buAutoNum type="arabicPeriod"/>
            </a:pPr>
            <a:r>
              <a:rPr lang="en-US" i="1"/>
              <a:t>Do not hurry, think twice, and decide if this link is safe to visit.</a:t>
            </a:r>
            <a:endParaRPr/>
          </a:p>
          <a:p>
            <a:pPr marL="533400" lvl="0" indent="-457200" algn="l" rtl="0">
              <a:lnSpc>
                <a:spcPct val="120000"/>
              </a:lnSpc>
              <a:spcBef>
                <a:spcPts val="1200"/>
              </a:spcBef>
              <a:spcAft>
                <a:spcPts val="0"/>
              </a:spcAft>
              <a:buSzPts val="2400"/>
              <a:buFont typeface="Calibri"/>
              <a:buAutoNum type="arabicPeriod"/>
            </a:pPr>
            <a:r>
              <a:rPr lang="en-US" i="1"/>
              <a:t>Think about the reasons.</a:t>
            </a:r>
            <a:endParaRPr/>
          </a:p>
          <a:p>
            <a:pPr marL="548640" lvl="1" indent="0" algn="l" rtl="0">
              <a:lnSpc>
                <a:spcPct val="120000"/>
              </a:lnSpc>
              <a:spcBef>
                <a:spcPts val="1200"/>
              </a:spcBef>
              <a:spcAft>
                <a:spcPts val="0"/>
              </a:spcAft>
              <a:buSzPts val="2640"/>
              <a:buNone/>
            </a:pPr>
            <a:endParaRPr i="1"/>
          </a:p>
          <a:p>
            <a:pPr marL="228600" lvl="0" indent="-76200" algn="l" rtl="0">
              <a:lnSpc>
                <a:spcPct val="100000"/>
              </a:lnSpc>
              <a:spcBef>
                <a:spcPts val="1200"/>
              </a:spcBef>
              <a:spcAft>
                <a:spcPts val="0"/>
              </a:spcAft>
              <a:buSzPts val="2400"/>
              <a:buNone/>
            </a:pPr>
            <a:endParaRPr/>
          </a:p>
        </p:txBody>
      </p:sp>
      <p:pic>
        <p:nvPicPr>
          <p:cNvPr id="277" name="Google Shape;277;p19" descr="People using search box for query, engine giving result."/>
          <p:cNvPicPr preferRelativeResize="0"/>
          <p:nvPr/>
        </p:nvPicPr>
        <p:blipFill rotWithShape="1">
          <a:blip r:embed="rId3">
            <a:alphaModFix/>
          </a:blip>
          <a:srcRect/>
          <a:stretch/>
        </p:blipFill>
        <p:spPr>
          <a:xfrm>
            <a:off x="163809" y="516329"/>
            <a:ext cx="1710455" cy="1221363"/>
          </a:xfrm>
          <a:prstGeom prst="rect">
            <a:avLst/>
          </a:prstGeom>
          <a:noFill/>
          <a:ln>
            <a:noFill/>
          </a:ln>
        </p:spPr>
      </p:pic>
      <p:sp>
        <p:nvSpPr>
          <p:cNvPr id="278" name="Google Shape;278;p19"/>
          <p:cNvSpPr txBox="1"/>
          <p:nvPr/>
        </p:nvSpPr>
        <p:spPr>
          <a:xfrm>
            <a:off x="876263" y="6510743"/>
            <a:ext cx="612115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Calibri"/>
              <a:buNone/>
            </a:pPr>
            <a:r>
              <a:rPr lang="en-US" sz="11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by pch.vector on Freepik</a:t>
            </a:r>
            <a:endParaRPr sz="1100" b="0" i="0" u="none" strike="noStrike" cap="none">
              <a:solidFill>
                <a:schemeClr val="dk1"/>
              </a:solidFill>
              <a:latin typeface="Calibri"/>
              <a:ea typeface="Calibri"/>
              <a:cs typeface="Calibri"/>
              <a:sym typeface="Calibri"/>
            </a:endParaRPr>
          </a:p>
        </p:txBody>
      </p:sp>
      <p:pic>
        <p:nvPicPr>
          <p:cNvPr id="279" name="Google Shape;279;p19" descr="Hand drawn flat design ssl illustration"/>
          <p:cNvPicPr preferRelativeResize="0"/>
          <p:nvPr/>
        </p:nvPicPr>
        <p:blipFill rotWithShape="1">
          <a:blip r:embed="rId5">
            <a:alphaModFix/>
          </a:blip>
          <a:srcRect/>
          <a:stretch/>
        </p:blipFill>
        <p:spPr>
          <a:xfrm>
            <a:off x="9131423" y="4138970"/>
            <a:ext cx="2502578" cy="2502578"/>
          </a:xfrm>
          <a:prstGeom prst="rect">
            <a:avLst/>
          </a:prstGeom>
          <a:noFill/>
          <a:ln>
            <a:noFill/>
          </a:ln>
        </p:spPr>
      </p:pic>
      <p:sp>
        <p:nvSpPr>
          <p:cNvPr id="280" name="Google Shape;280;p19"/>
          <p:cNvSpPr txBox="1"/>
          <p:nvPr/>
        </p:nvSpPr>
        <p:spPr>
          <a:xfrm>
            <a:off x="10016975" y="6510743"/>
            <a:ext cx="1298762"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Calibri"/>
              <a:buNone/>
            </a:pPr>
            <a:r>
              <a:rPr lang="en-US" sz="1100" b="0" i="0" u="sng" strike="noStrike" cap="none">
                <a:solidFill>
                  <a:schemeClr val="dk1"/>
                </a:solidFill>
                <a:latin typeface="Calibri"/>
                <a:ea typeface="Calibri"/>
                <a:cs typeface="Calibri"/>
                <a:sym typeface="Calibri"/>
                <a:hlinkClick r:id="rId6">
                  <a:extLst>
                    <a:ext uri="{A12FA001-AC4F-418D-AE19-62706E023703}">
                      <ahyp:hlinkClr xmlns="" xmlns:ahyp="http://schemas.microsoft.com/office/drawing/2018/hyperlinkcolor" val="tx"/>
                    </a:ext>
                  </a:extLst>
                </a:hlinkClick>
              </a:rPr>
              <a:t>Image by freepik</a:t>
            </a:r>
            <a:endParaRPr sz="1100" b="0" i="0" u="none" strike="noStrike" cap="none">
              <a:solidFill>
                <a:schemeClr val="dk1"/>
              </a:solidFill>
              <a:latin typeface="Calibri"/>
              <a:ea typeface="Calibri"/>
              <a:cs typeface="Calibri"/>
              <a:sym typeface="Calibri"/>
            </a:endParaRPr>
          </a:p>
        </p:txBody>
      </p:sp>
      <p:sp>
        <p:nvSpPr>
          <p:cNvPr id="3" name="Google Shape;193;p10">
            <a:extLst>
              <a:ext uri="{FF2B5EF4-FFF2-40B4-BE49-F238E27FC236}">
                <a16:creationId xmlns:a16="http://schemas.microsoft.com/office/drawing/2014/main" id="{56385553-1546-03C8-BAA9-A1E3D5CE042C}"/>
              </a:ext>
            </a:extLst>
          </p:cNvPr>
          <p:cNvSpPr/>
          <p:nvPr/>
        </p:nvSpPr>
        <p:spPr>
          <a:xfrm>
            <a:off x="9779000" y="0"/>
            <a:ext cx="2407377"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2.</a:t>
            </a:r>
            <a:r>
              <a:rPr lang="en-US" sz="1800" dirty="0">
                <a:solidFill>
                  <a:srgbClr val="1C2E78"/>
                </a:solidFill>
                <a:latin typeface="Calibri"/>
                <a:ea typeface="Calibri"/>
                <a:cs typeface="Calibri"/>
                <a:sym typeface="Calibri"/>
              </a:rPr>
              <a:t>3</a:t>
            </a:r>
            <a:r>
              <a:rPr lang="en-US" sz="1800" b="0" i="0" u="none" strike="noStrike" cap="none" dirty="0">
                <a:solidFill>
                  <a:srgbClr val="1C2E78"/>
                </a:solidFill>
                <a:latin typeface="Calibri"/>
                <a:ea typeface="Calibri"/>
                <a:cs typeface="Calibri"/>
                <a:sym typeface="Calibri"/>
              </a:rPr>
              <a:t> Spam and phishing</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0"/>
          <p:cNvSpPr txBox="1">
            <a:spLocks noGrp="1"/>
          </p:cNvSpPr>
          <p:nvPr>
            <p:ph type="body" idx="1"/>
          </p:nvPr>
        </p:nvSpPr>
        <p:spPr>
          <a:xfrm>
            <a:off x="557999" y="2029522"/>
            <a:ext cx="10731324" cy="4323982"/>
          </a:xfrm>
          <a:prstGeom prst="rect">
            <a:avLst/>
          </a:prstGeom>
          <a:noFill/>
          <a:ln>
            <a:noFill/>
          </a:ln>
        </p:spPr>
        <p:txBody>
          <a:bodyPr spcFirstLastPara="1" wrap="square" lIns="91425" tIns="45700" rIns="91425" bIns="45700" anchor="t" anchorCtr="0">
            <a:normAutofit/>
          </a:bodyPr>
          <a:lstStyle/>
          <a:p>
            <a:pPr marL="76200" lvl="0" indent="0" algn="l" rtl="0">
              <a:lnSpc>
                <a:spcPct val="120000"/>
              </a:lnSpc>
              <a:spcBef>
                <a:spcPts val="0"/>
              </a:spcBef>
              <a:spcAft>
                <a:spcPts val="0"/>
              </a:spcAft>
              <a:buSzPts val="2400"/>
              <a:buNone/>
            </a:pPr>
            <a:r>
              <a:rPr lang="en-US" b="1" i="1"/>
              <a:t>The answer. </a:t>
            </a:r>
            <a:r>
              <a:rPr lang="en-US" i="1"/>
              <a:t>This link </a:t>
            </a:r>
            <a:r>
              <a:rPr lang="en-US"/>
              <a:t>is </a:t>
            </a:r>
            <a:r>
              <a:rPr lang="en-US" b="1"/>
              <a:t>not secure </a:t>
            </a:r>
            <a:r>
              <a:rPr lang="en-US"/>
              <a:t>for a number of reasons: </a:t>
            </a:r>
            <a:endParaRPr/>
          </a:p>
          <a:p>
            <a:pPr marL="990600" lvl="1" indent="-457200" algn="l" rtl="0">
              <a:lnSpc>
                <a:spcPct val="120000"/>
              </a:lnSpc>
              <a:spcBef>
                <a:spcPts val="1200"/>
              </a:spcBef>
              <a:spcAft>
                <a:spcPts val="0"/>
              </a:spcAft>
              <a:buSzPts val="2880"/>
              <a:buChar char="▪"/>
            </a:pPr>
            <a:r>
              <a:rPr lang="en-US" sz="2400"/>
              <a:t>It uses http instead of https.</a:t>
            </a:r>
            <a:endParaRPr/>
          </a:p>
          <a:p>
            <a:pPr marL="990600" lvl="1" indent="-457200" algn="l" rtl="0">
              <a:lnSpc>
                <a:spcPct val="120000"/>
              </a:lnSpc>
              <a:spcBef>
                <a:spcPts val="1200"/>
              </a:spcBef>
              <a:spcAft>
                <a:spcPts val="0"/>
              </a:spcAft>
              <a:buSzPts val="2880"/>
              <a:buChar char="▪"/>
            </a:pPr>
            <a:r>
              <a:rPr lang="en-US" sz="2400"/>
              <a:t>The domain name is not related to the official name of the bank.</a:t>
            </a:r>
            <a:endParaRPr/>
          </a:p>
          <a:p>
            <a:pPr marL="990600" lvl="1" indent="-457200" algn="l" rtl="0">
              <a:lnSpc>
                <a:spcPct val="120000"/>
              </a:lnSpc>
              <a:spcBef>
                <a:spcPts val="1200"/>
              </a:spcBef>
              <a:spcAft>
                <a:spcPts val="0"/>
              </a:spcAft>
              <a:buSzPts val="2880"/>
              <a:buChar char="▪"/>
            </a:pPr>
            <a:r>
              <a:rPr lang="en-US" sz="2400"/>
              <a:t>The link is suspiciously long.</a:t>
            </a:r>
            <a:endParaRPr/>
          </a:p>
          <a:p>
            <a:pPr marL="990600" lvl="1" indent="-457200" algn="l" rtl="0">
              <a:lnSpc>
                <a:spcPct val="120000"/>
              </a:lnSpc>
              <a:spcBef>
                <a:spcPts val="1200"/>
              </a:spcBef>
              <a:spcAft>
                <a:spcPts val="0"/>
              </a:spcAft>
              <a:buSzPts val="2880"/>
              <a:buChar char="▪"/>
            </a:pPr>
            <a:r>
              <a:rPr lang="en-US" sz="2400"/>
              <a:t>The domain name of the link is different from the domain name of the sender's email address.</a:t>
            </a:r>
            <a:endParaRPr/>
          </a:p>
          <a:p>
            <a:pPr marL="990600" lvl="1" indent="-457200" algn="l" rtl="0">
              <a:lnSpc>
                <a:spcPct val="120000"/>
              </a:lnSpc>
              <a:spcBef>
                <a:spcPts val="1200"/>
              </a:spcBef>
              <a:spcAft>
                <a:spcPts val="0"/>
              </a:spcAft>
              <a:buSzPts val="2880"/>
              <a:buChar char="▪"/>
            </a:pPr>
            <a:r>
              <a:rPr lang="en-US" sz="2400"/>
              <a:t>A real bank will never ask for usernames, passwords or credit card details.</a:t>
            </a:r>
            <a:endParaRPr i="1"/>
          </a:p>
          <a:p>
            <a:pPr marL="228600" lvl="0" indent="-76200" algn="l" rtl="0">
              <a:lnSpc>
                <a:spcPct val="100000"/>
              </a:lnSpc>
              <a:spcBef>
                <a:spcPts val="1200"/>
              </a:spcBef>
              <a:spcAft>
                <a:spcPts val="0"/>
              </a:spcAft>
              <a:buSzPts val="2400"/>
              <a:buNone/>
            </a:pPr>
            <a:endParaRPr/>
          </a:p>
        </p:txBody>
      </p:sp>
      <p:sp>
        <p:nvSpPr>
          <p:cNvPr id="287" name="Google Shape;287;p20"/>
          <p:cNvSpPr txBox="1">
            <a:spLocks noGrp="1"/>
          </p:cNvSpPr>
          <p:nvPr>
            <p:ph type="title"/>
          </p:nvPr>
        </p:nvSpPr>
        <p:spPr>
          <a:xfrm>
            <a:off x="1996816" y="904364"/>
            <a:ext cx="9248117" cy="605096"/>
          </a:xfrm>
          <a:prstGeom prst="rect">
            <a:avLst/>
          </a:prstGeom>
          <a:solidFill>
            <a:srgbClr val="1C2E78"/>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Calibri"/>
              <a:buNone/>
            </a:pPr>
            <a:r>
              <a:rPr lang="en-US">
                <a:solidFill>
                  <a:schemeClr val="lt1"/>
                </a:solidFill>
              </a:rPr>
              <a:t>Activity: Is the link safe to visit? (2)</a:t>
            </a:r>
            <a:endParaRPr>
              <a:solidFill>
                <a:schemeClr val="lt1"/>
              </a:solidFill>
            </a:endParaRPr>
          </a:p>
        </p:txBody>
      </p:sp>
      <p:pic>
        <p:nvPicPr>
          <p:cNvPr id="289" name="Google Shape;289;p20" descr="People using search box for query, engine giving result."/>
          <p:cNvPicPr preferRelativeResize="0"/>
          <p:nvPr/>
        </p:nvPicPr>
        <p:blipFill rotWithShape="1">
          <a:blip r:embed="rId3">
            <a:alphaModFix/>
          </a:blip>
          <a:srcRect/>
          <a:stretch/>
        </p:blipFill>
        <p:spPr>
          <a:xfrm>
            <a:off x="163809" y="516329"/>
            <a:ext cx="1710455" cy="1221363"/>
          </a:xfrm>
          <a:prstGeom prst="rect">
            <a:avLst/>
          </a:prstGeom>
          <a:noFill/>
          <a:ln>
            <a:noFill/>
          </a:ln>
        </p:spPr>
      </p:pic>
      <p:sp>
        <p:nvSpPr>
          <p:cNvPr id="290" name="Google Shape;290;p20"/>
          <p:cNvSpPr txBox="1"/>
          <p:nvPr/>
        </p:nvSpPr>
        <p:spPr>
          <a:xfrm>
            <a:off x="6070848" y="6483913"/>
            <a:ext cx="6121152"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Calibri"/>
              <a:buNone/>
            </a:pPr>
            <a:r>
              <a:rPr lang="en-US" sz="11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by pch.vector on Freepik</a:t>
            </a:r>
            <a:endParaRPr sz="1100" b="0" i="0" u="none" strike="noStrike" cap="none">
              <a:solidFill>
                <a:schemeClr val="dk1"/>
              </a:solidFill>
              <a:latin typeface="Calibri"/>
              <a:ea typeface="Calibri"/>
              <a:cs typeface="Calibri"/>
              <a:sym typeface="Calibri"/>
            </a:endParaRPr>
          </a:p>
        </p:txBody>
      </p:sp>
      <p:sp>
        <p:nvSpPr>
          <p:cNvPr id="3" name="Google Shape;193;p10">
            <a:extLst>
              <a:ext uri="{FF2B5EF4-FFF2-40B4-BE49-F238E27FC236}">
                <a16:creationId xmlns:a16="http://schemas.microsoft.com/office/drawing/2014/main" id="{2C007C49-A502-998F-DD45-4794A19B6ADF}"/>
              </a:ext>
            </a:extLst>
          </p:cNvPr>
          <p:cNvSpPr/>
          <p:nvPr/>
        </p:nvSpPr>
        <p:spPr>
          <a:xfrm>
            <a:off x="9779000" y="0"/>
            <a:ext cx="2407377"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2.</a:t>
            </a:r>
            <a:r>
              <a:rPr lang="en-US" sz="1800" dirty="0">
                <a:solidFill>
                  <a:srgbClr val="1C2E78"/>
                </a:solidFill>
                <a:latin typeface="Calibri"/>
                <a:ea typeface="Calibri"/>
                <a:cs typeface="Calibri"/>
                <a:sym typeface="Calibri"/>
              </a:rPr>
              <a:t>3</a:t>
            </a:r>
            <a:r>
              <a:rPr lang="en-US" sz="1800" b="0" i="0" u="none" strike="noStrike" cap="none" dirty="0">
                <a:solidFill>
                  <a:srgbClr val="1C2E78"/>
                </a:solidFill>
                <a:latin typeface="Calibri"/>
                <a:ea typeface="Calibri"/>
                <a:cs typeface="Calibri"/>
                <a:sym typeface="Calibri"/>
              </a:rPr>
              <a:t> Spam and phishing</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g337ed6086d5_1_30"/>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1C2E78"/>
              </a:buClr>
              <a:buSzPct val="140000"/>
              <a:buFont typeface="Calibri"/>
              <a:buNone/>
            </a:pPr>
            <a:r>
              <a:rPr lang="en-US" sz="2200" dirty="0"/>
              <a:t>Unit 4</a:t>
            </a:r>
            <a:endParaRPr sz="2200" dirty="0">
              <a:highlight>
                <a:srgbClr val="FFFF00"/>
              </a:highlight>
            </a:endParaRPr>
          </a:p>
          <a:p>
            <a:pPr>
              <a:buSzPct val="71428"/>
            </a:pPr>
            <a:r>
              <a:rPr lang="en-US" sz="4000" dirty="0"/>
              <a:t>What are your online rights</a:t>
            </a:r>
            <a:endParaRPr dirty="0"/>
          </a:p>
        </p:txBody>
      </p:sp>
      <p:sp>
        <p:nvSpPr>
          <p:cNvPr id="329" name="Google Shape;329;g337ed6086d5_1_30"/>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Objectives</a:t>
            </a:r>
            <a:endParaRPr/>
          </a:p>
        </p:txBody>
      </p:sp>
      <p:sp>
        <p:nvSpPr>
          <p:cNvPr id="330" name="Google Shape;330;g337ed6086d5_1_30"/>
          <p:cNvSpPr txBox="1">
            <a:spLocks noGrp="1"/>
          </p:cNvSpPr>
          <p:nvPr>
            <p:ph type="body" idx="2"/>
          </p:nvPr>
        </p:nvSpPr>
        <p:spPr>
          <a:xfrm>
            <a:off x="660375" y="2978200"/>
            <a:ext cx="5157900" cy="23541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824"/>
              <a:buNone/>
            </a:pPr>
            <a:r>
              <a:rPr lang="en-US" sz="1650" dirty="0"/>
              <a:t>On completion you will know:</a:t>
            </a:r>
            <a:endParaRPr sz="1960" dirty="0"/>
          </a:p>
          <a:p>
            <a:pPr marL="228600" lvl="0" indent="-223744" algn="l" rtl="0">
              <a:lnSpc>
                <a:spcPct val="150000"/>
              </a:lnSpc>
              <a:spcBef>
                <a:spcPts val="1200"/>
              </a:spcBef>
              <a:spcAft>
                <a:spcPts val="0"/>
              </a:spcAft>
              <a:buSzPts val="1924"/>
              <a:buFont typeface="Calibri"/>
              <a:buChar char="✔"/>
            </a:pPr>
            <a:r>
              <a:rPr lang="en-US" sz="1650" dirty="0"/>
              <a:t>What are your digital rights and obligations</a:t>
            </a:r>
            <a:endParaRPr sz="1650" dirty="0"/>
          </a:p>
          <a:p>
            <a:pPr marL="228600" lvl="0" indent="-223744" algn="l" rtl="0">
              <a:lnSpc>
                <a:spcPct val="150000"/>
              </a:lnSpc>
              <a:spcBef>
                <a:spcPts val="1200"/>
              </a:spcBef>
              <a:spcAft>
                <a:spcPts val="0"/>
              </a:spcAft>
              <a:buSzPts val="1924"/>
              <a:buFont typeface="Calibri"/>
              <a:buChar char="✔"/>
            </a:pPr>
            <a:r>
              <a:rPr lang="en-US" sz="1650" dirty="0"/>
              <a:t>What is GDPR and why do we need it</a:t>
            </a:r>
            <a:endParaRPr sz="1650" dirty="0"/>
          </a:p>
        </p:txBody>
      </p:sp>
      <p:pic>
        <p:nvPicPr>
          <p:cNvPr id="331" name="Google Shape;331;g337ed6086d5_1_30" descr="High ROI content abstract concept illustration"/>
          <p:cNvPicPr preferRelativeResize="0"/>
          <p:nvPr/>
        </p:nvPicPr>
        <p:blipFill rotWithShape="1">
          <a:blip r:embed="rId3">
            <a:alphaModFix/>
          </a:blip>
          <a:srcRect l="10457" t="11532" r="9779" b="9209"/>
          <a:stretch/>
        </p:blipFill>
        <p:spPr>
          <a:xfrm>
            <a:off x="7505884" y="1973178"/>
            <a:ext cx="4199138" cy="4172504"/>
          </a:xfrm>
          <a:prstGeom prst="rect">
            <a:avLst/>
          </a:prstGeom>
          <a:noFill/>
          <a:ln>
            <a:noFill/>
          </a:ln>
        </p:spPr>
      </p:pic>
      <p:sp>
        <p:nvSpPr>
          <p:cNvPr id="332" name="Google Shape;332;g337ed6086d5_1_30"/>
          <p:cNvSpPr txBox="1"/>
          <p:nvPr/>
        </p:nvSpPr>
        <p:spPr>
          <a:xfrm>
            <a:off x="9436963" y="6574524"/>
            <a:ext cx="19116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by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vectorjuice</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 on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Freepik</a:t>
            </a:r>
            <a:endParaRPr sz="10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8BED502F-55E1-03CC-780A-30C079A00A38}"/>
              </a:ext>
            </a:extLst>
          </p:cNvPr>
          <p:cNvSpPr>
            <a:spLocks noGrp="1"/>
          </p:cNvSpPr>
          <p:nvPr>
            <p:ph type="title"/>
          </p:nvPr>
        </p:nvSpPr>
        <p:spPr/>
        <p:txBody>
          <a:bodyPr/>
          <a:lstStyle/>
          <a:p>
            <a:r>
              <a:rPr lang="en-US" dirty="0"/>
              <a:t>We are digital citizens </a:t>
            </a:r>
            <a:endParaRPr lang="el-GR" dirty="0"/>
          </a:p>
        </p:txBody>
      </p:sp>
      <p:sp>
        <p:nvSpPr>
          <p:cNvPr id="6" name="Θέση κειμένου 5">
            <a:extLst>
              <a:ext uri="{FF2B5EF4-FFF2-40B4-BE49-F238E27FC236}">
                <a16:creationId xmlns:a16="http://schemas.microsoft.com/office/drawing/2014/main" id="{546CECE9-F523-D463-7C22-A3FBA993D17B}"/>
              </a:ext>
            </a:extLst>
          </p:cNvPr>
          <p:cNvSpPr>
            <a:spLocks noGrp="1"/>
          </p:cNvSpPr>
          <p:nvPr>
            <p:ph type="body" idx="1"/>
          </p:nvPr>
        </p:nvSpPr>
        <p:spPr>
          <a:xfrm>
            <a:off x="566153" y="2330868"/>
            <a:ext cx="6107363" cy="3941326"/>
          </a:xfrm>
        </p:spPr>
        <p:txBody>
          <a:bodyPr/>
          <a:lstStyle/>
          <a:p>
            <a:pPr marL="0" marR="0" lvl="0" indent="0" algn="l" rtl="0">
              <a:lnSpc>
                <a:spcPct val="110000"/>
              </a:lnSpc>
              <a:spcBef>
                <a:spcPts val="0"/>
              </a:spcBef>
              <a:spcAft>
                <a:spcPts val="0"/>
              </a:spcAft>
              <a:buSzPts val="1800"/>
              <a:buFont typeface="Calibri"/>
              <a:buNone/>
            </a:pPr>
            <a:r>
              <a:rPr lang="en-US" sz="2400" dirty="0">
                <a:latin typeface="Calibri"/>
                <a:ea typeface="Calibri"/>
                <a:cs typeface="Calibri"/>
                <a:sym typeface="Calibri"/>
              </a:rPr>
              <a:t>Digital citizens can enjoy rights of privacy, security, access and inclusion, freedom of expression and more. </a:t>
            </a:r>
          </a:p>
          <a:p>
            <a:pPr marL="0" marR="0" lvl="0" indent="0" algn="l" rtl="0">
              <a:lnSpc>
                <a:spcPct val="110000"/>
              </a:lnSpc>
              <a:spcBef>
                <a:spcPts val="0"/>
              </a:spcBef>
              <a:spcAft>
                <a:spcPts val="0"/>
              </a:spcAft>
              <a:buClr>
                <a:srgbClr val="000000"/>
              </a:buClr>
              <a:buSzPts val="1800"/>
              <a:buFont typeface="Calibri"/>
              <a:buNone/>
            </a:pPr>
            <a:r>
              <a:rPr lang="en-US" sz="2400" dirty="0">
                <a:latin typeface="Calibri"/>
                <a:ea typeface="Calibri"/>
                <a:cs typeface="Calibri"/>
                <a:sym typeface="Calibri"/>
              </a:rPr>
              <a:t>However, with those rights come certain responsibilities, such as ethics and empathy and other responsibilities to ensure a safe and responsible digital environment for all.</a:t>
            </a:r>
          </a:p>
          <a:p>
            <a:endParaRPr lang="el-GR" dirty="0"/>
          </a:p>
        </p:txBody>
      </p:sp>
      <p:sp>
        <p:nvSpPr>
          <p:cNvPr id="8" name="Google Shape;343;p21">
            <a:extLst>
              <a:ext uri="{FF2B5EF4-FFF2-40B4-BE49-F238E27FC236}">
                <a16:creationId xmlns:a16="http://schemas.microsoft.com/office/drawing/2014/main" id="{64454266-3D39-CA62-94B7-D7789C70123F}"/>
              </a:ext>
            </a:extLst>
          </p:cNvPr>
          <p:cNvSpPr txBox="1"/>
          <p:nvPr/>
        </p:nvSpPr>
        <p:spPr>
          <a:xfrm>
            <a:off x="8284181" y="4164879"/>
            <a:ext cx="3000000" cy="3000000"/>
          </a:xfrm>
          <a:prstGeom prst="rect">
            <a:avLst/>
          </a:prstGeom>
          <a:noFill/>
          <a:ln>
            <a:noFill/>
          </a:ln>
        </p:spPr>
        <p:txBody>
          <a:bodyPr spcFirstLastPara="1" wrap="square" lIns="91425" tIns="91425" rIns="91425" bIns="91425" anchor="ctr" anchorCtr="0">
            <a:noAutofit/>
          </a:bodyPr>
          <a:lstStyle/>
          <a:p>
            <a:pPr marL="0" lvl="0" indent="0" algn="r" rtl="0">
              <a:lnSpc>
                <a:spcPct val="156521"/>
              </a:lnSpc>
              <a:spcBef>
                <a:spcPts val="0"/>
              </a:spcBef>
              <a:spcAft>
                <a:spcPts val="0"/>
              </a:spcAft>
              <a:buNone/>
            </a:pPr>
            <a:r>
              <a:rPr lang="en-US" sz="1950" i="1" dirty="0">
                <a:solidFill>
                  <a:srgbClr val="161616"/>
                </a:solidFill>
                <a:highlight>
                  <a:srgbClr val="FFFFFF"/>
                </a:highlight>
              </a:rPr>
              <a:t>     </a:t>
            </a:r>
            <a:r>
              <a:rPr lang="en-US" sz="1750" i="1" dirty="0">
                <a:solidFill>
                  <a:srgbClr val="161616"/>
                </a:solidFill>
                <a:highlight>
                  <a:srgbClr val="FFFFFF"/>
                </a:highlight>
              </a:rPr>
              <a:t>We are all now connected by the Internet, like neurons in a giant brain.</a:t>
            </a:r>
            <a:endParaRPr sz="1750" i="1" dirty="0">
              <a:solidFill>
                <a:srgbClr val="161616"/>
              </a:solidFill>
              <a:highlight>
                <a:srgbClr val="FFFFFF"/>
              </a:highlight>
            </a:endParaRPr>
          </a:p>
          <a:p>
            <a:pPr marL="0" lvl="0" indent="0" algn="r" rtl="0">
              <a:lnSpc>
                <a:spcPct val="156521"/>
              </a:lnSpc>
              <a:spcBef>
                <a:spcPts val="800"/>
              </a:spcBef>
              <a:spcAft>
                <a:spcPts val="800"/>
              </a:spcAft>
              <a:buNone/>
            </a:pPr>
            <a:r>
              <a:rPr lang="en-US" sz="1750" dirty="0">
                <a:solidFill>
                  <a:srgbClr val="161616"/>
                </a:solidFill>
                <a:highlight>
                  <a:srgbClr val="FFFFFF"/>
                </a:highlight>
              </a:rPr>
              <a:t>Stephen Hawking</a:t>
            </a:r>
            <a:endParaRPr sz="1750" dirty="0">
              <a:solidFill>
                <a:srgbClr val="161616"/>
              </a:solidFill>
              <a:highlight>
                <a:srgbClr val="FFFFFF"/>
              </a:highlight>
            </a:endParaRPr>
          </a:p>
        </p:txBody>
      </p:sp>
      <p:pic>
        <p:nvPicPr>
          <p:cNvPr id="1026" name="Picture 2" descr="Network concept illustration">
            <a:extLst>
              <a:ext uri="{FF2B5EF4-FFF2-40B4-BE49-F238E27FC236}">
                <a16:creationId xmlns:a16="http://schemas.microsoft.com/office/drawing/2014/main" id="{6D79FCFD-AF91-28A8-9C9B-A0E4C81587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3604" y="585806"/>
            <a:ext cx="5962650" cy="3971925"/>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332;g337ed6086d5_1_30">
            <a:extLst>
              <a:ext uri="{FF2B5EF4-FFF2-40B4-BE49-F238E27FC236}">
                <a16:creationId xmlns:a16="http://schemas.microsoft.com/office/drawing/2014/main" id="{F1048AA7-3B43-2817-4675-8AF2A98BA9BD}"/>
              </a:ext>
            </a:extLst>
          </p:cNvPr>
          <p:cNvSpPr txBox="1"/>
          <p:nvPr/>
        </p:nvSpPr>
        <p:spPr>
          <a:xfrm>
            <a:off x="9436963" y="6574524"/>
            <a:ext cx="1911600" cy="2461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by </a:t>
            </a: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storyset </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on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Freepik</a:t>
            </a:r>
            <a:endParaRPr sz="1000" b="0" i="0" u="none" strike="noStrike" cap="none" dirty="0">
              <a:solidFill>
                <a:schemeClr val="dk1"/>
              </a:solidFill>
              <a:latin typeface="Calibri"/>
              <a:ea typeface="Calibri"/>
              <a:cs typeface="Calibri"/>
              <a:sym typeface="Calibri"/>
            </a:endParaRPr>
          </a:p>
        </p:txBody>
      </p:sp>
      <p:sp>
        <p:nvSpPr>
          <p:cNvPr id="12" name="Google Shape;193;p10">
            <a:extLst>
              <a:ext uri="{FF2B5EF4-FFF2-40B4-BE49-F238E27FC236}">
                <a16:creationId xmlns:a16="http://schemas.microsoft.com/office/drawing/2014/main" id="{3F970689-BBDE-33E0-395D-1E8873CC4932}"/>
              </a:ext>
            </a:extLst>
          </p:cNvPr>
          <p:cNvSpPr/>
          <p:nvPr/>
        </p:nvSpPr>
        <p:spPr>
          <a:xfrm>
            <a:off x="10337800" y="0"/>
            <a:ext cx="1848577"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2.4 Online rights</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11165381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055EA0-3FA4-6786-76DB-CA1678F8E6B8}"/>
              </a:ext>
            </a:extLst>
          </p:cNvPr>
          <p:cNvSpPr>
            <a:spLocks noGrp="1"/>
          </p:cNvSpPr>
          <p:nvPr>
            <p:ph type="title"/>
          </p:nvPr>
        </p:nvSpPr>
        <p:spPr/>
        <p:txBody>
          <a:bodyPr/>
          <a:lstStyle/>
          <a:p>
            <a:r>
              <a:rPr lang="en-US" dirty="0"/>
              <a:t>What is GDPR and who needs to comply with it?</a:t>
            </a:r>
            <a:endParaRPr lang="el-GR" dirty="0"/>
          </a:p>
        </p:txBody>
      </p:sp>
      <p:sp>
        <p:nvSpPr>
          <p:cNvPr id="3" name="Θέση κειμένου 2">
            <a:extLst>
              <a:ext uri="{FF2B5EF4-FFF2-40B4-BE49-F238E27FC236}">
                <a16:creationId xmlns:a16="http://schemas.microsoft.com/office/drawing/2014/main" id="{E24C82A8-CC12-6D30-1CAD-B0EE674F50F0}"/>
              </a:ext>
            </a:extLst>
          </p:cNvPr>
          <p:cNvSpPr>
            <a:spLocks noGrp="1"/>
          </p:cNvSpPr>
          <p:nvPr>
            <p:ph type="body" idx="1"/>
          </p:nvPr>
        </p:nvSpPr>
        <p:spPr>
          <a:xfrm>
            <a:off x="557999" y="1800000"/>
            <a:ext cx="7576802" cy="4686524"/>
          </a:xfrm>
        </p:spPr>
        <p:txBody>
          <a:bodyPr>
            <a:normAutofit fontScale="85000" lnSpcReduction="20000"/>
          </a:bodyPr>
          <a:lstStyle/>
          <a:p>
            <a:pPr marL="76200" indent="0">
              <a:lnSpc>
                <a:spcPct val="110000"/>
              </a:lnSpc>
              <a:spcAft>
                <a:spcPts val="600"/>
              </a:spcAft>
              <a:buNone/>
            </a:pPr>
            <a:r>
              <a:rPr lang="en-US" sz="2400" b="1" i="0" dirty="0">
                <a:solidFill>
                  <a:srgbClr val="000000"/>
                </a:solidFill>
                <a:effectLst/>
                <a:latin typeface="Calibri" panose="020F0502020204030204" pitchFamily="34" charset="0"/>
                <a:cs typeface="Calibri" panose="020F0502020204030204" pitchFamily="34" charset="0"/>
              </a:rPr>
              <a:t>What is GDPR?</a:t>
            </a:r>
          </a:p>
          <a:p>
            <a:pPr>
              <a:lnSpc>
                <a:spcPct val="110000"/>
              </a:lnSpc>
              <a:spcAft>
                <a:spcPts val="600"/>
              </a:spcAft>
              <a:buFont typeface="Wingdings" panose="05000000000000000000" pitchFamily="2" charset="2"/>
              <a:buChar char="§"/>
            </a:pPr>
            <a:r>
              <a:rPr lang="en-US" sz="2400" b="0" i="0" dirty="0">
                <a:solidFill>
                  <a:srgbClr val="000000"/>
                </a:solidFill>
                <a:effectLst/>
                <a:latin typeface="Calibri" panose="020F0502020204030204" pitchFamily="34" charset="0"/>
                <a:cs typeface="Calibri" panose="020F0502020204030204" pitchFamily="34" charset="0"/>
              </a:rPr>
              <a:t>The </a:t>
            </a:r>
            <a:r>
              <a:rPr lang="en-US" sz="2400" b="1" i="0" dirty="0">
                <a:solidFill>
                  <a:srgbClr val="000000"/>
                </a:solidFill>
                <a:effectLst/>
                <a:latin typeface="Calibri" panose="020F0502020204030204" pitchFamily="34" charset="0"/>
                <a:cs typeface="Calibri" panose="020F0502020204030204" pitchFamily="34" charset="0"/>
              </a:rPr>
              <a:t>General Data Protection Regulation </a:t>
            </a:r>
            <a:r>
              <a:rPr lang="en-US" sz="2400" b="0" i="0" dirty="0">
                <a:solidFill>
                  <a:srgbClr val="000000"/>
                </a:solidFill>
                <a:effectLst/>
                <a:latin typeface="Calibri" panose="020F0502020204030204" pitchFamily="34" charset="0"/>
                <a:cs typeface="Calibri" panose="020F0502020204030204" pitchFamily="34" charset="0"/>
              </a:rPr>
              <a:t>is a European Union law that was implemented on May 25, 2018, and requires organizations to safeguard personal data and uphold the privacy rights of anyone in EU territory. </a:t>
            </a:r>
          </a:p>
          <a:p>
            <a:pPr marL="76200" indent="0" algn="l">
              <a:lnSpc>
                <a:spcPct val="110000"/>
              </a:lnSpc>
              <a:spcAft>
                <a:spcPts val="600"/>
              </a:spcAft>
              <a:buNone/>
            </a:pPr>
            <a:r>
              <a:rPr lang="en-US" sz="2400" b="1" i="0" dirty="0">
                <a:solidFill>
                  <a:srgbClr val="000000"/>
                </a:solidFill>
                <a:effectLst/>
                <a:latin typeface="Calibri" panose="020F0502020204030204" pitchFamily="34" charset="0"/>
                <a:cs typeface="Calibri" panose="020F0502020204030204" pitchFamily="34" charset="0"/>
              </a:rPr>
              <a:t>Who must comply with GDPR?</a:t>
            </a:r>
          </a:p>
          <a:p>
            <a:pPr algn="l">
              <a:lnSpc>
                <a:spcPct val="110000"/>
              </a:lnSpc>
              <a:spcAft>
                <a:spcPts val="600"/>
              </a:spcAft>
              <a:buFont typeface="Wingdings" panose="05000000000000000000" pitchFamily="2" charset="2"/>
              <a:buChar char="§"/>
            </a:pPr>
            <a:r>
              <a:rPr lang="en-US" sz="2400" b="0" i="0" dirty="0">
                <a:solidFill>
                  <a:srgbClr val="000000"/>
                </a:solidFill>
                <a:effectLst/>
                <a:latin typeface="Calibri" panose="020F0502020204030204" pitchFamily="34" charset="0"/>
                <a:cs typeface="Calibri" panose="020F0502020204030204" pitchFamily="34" charset="0"/>
              </a:rPr>
              <a:t>Any organization that processes personal data of individuals in the EU must comply with the GDPR. </a:t>
            </a:r>
          </a:p>
          <a:p>
            <a:pPr algn="l">
              <a:lnSpc>
                <a:spcPct val="110000"/>
              </a:lnSpc>
              <a:spcAft>
                <a:spcPts val="600"/>
              </a:spcAft>
              <a:buFont typeface="Wingdings" panose="05000000000000000000" pitchFamily="2" charset="2"/>
              <a:buChar char="§"/>
            </a:pPr>
            <a:r>
              <a:rPr lang="en-US" sz="2400" b="0" i="0" dirty="0">
                <a:solidFill>
                  <a:srgbClr val="000000"/>
                </a:solidFill>
                <a:effectLst/>
                <a:latin typeface="Calibri" panose="020F0502020204030204" pitchFamily="34" charset="0"/>
                <a:cs typeface="Calibri" panose="020F0502020204030204" pitchFamily="34" charset="0"/>
              </a:rPr>
              <a:t>“</a:t>
            </a:r>
            <a:r>
              <a:rPr lang="en-US" sz="2400" b="1" i="0" dirty="0">
                <a:solidFill>
                  <a:srgbClr val="000000"/>
                </a:solidFill>
                <a:effectLst/>
                <a:latin typeface="Calibri" panose="020F0502020204030204" pitchFamily="34" charset="0"/>
                <a:cs typeface="Calibri" panose="020F0502020204030204" pitchFamily="34" charset="0"/>
              </a:rPr>
              <a:t>Processing</a:t>
            </a:r>
            <a:r>
              <a:rPr lang="en-US" sz="2400" b="0" i="0" dirty="0">
                <a:solidFill>
                  <a:srgbClr val="000000"/>
                </a:solidFill>
                <a:effectLst/>
                <a:latin typeface="Calibri" panose="020F0502020204030204" pitchFamily="34" charset="0"/>
                <a:cs typeface="Calibri" panose="020F0502020204030204" pitchFamily="34" charset="0"/>
              </a:rPr>
              <a:t>” is a broad term that covers just about anything you can do with data: collection, storage, transmission, analysis, etc. </a:t>
            </a:r>
          </a:p>
          <a:p>
            <a:pPr algn="l">
              <a:lnSpc>
                <a:spcPct val="110000"/>
              </a:lnSpc>
              <a:spcAft>
                <a:spcPts val="600"/>
              </a:spcAft>
              <a:buFont typeface="Wingdings" panose="05000000000000000000" pitchFamily="2" charset="2"/>
              <a:buChar char="§"/>
            </a:pPr>
            <a:r>
              <a:rPr lang="en-US" sz="2400" b="0" i="0" dirty="0">
                <a:solidFill>
                  <a:srgbClr val="000000"/>
                </a:solidFill>
                <a:effectLst/>
                <a:latin typeface="Calibri" panose="020F0502020204030204" pitchFamily="34" charset="0"/>
                <a:cs typeface="Calibri" panose="020F0502020204030204" pitchFamily="34" charset="0"/>
              </a:rPr>
              <a:t>“</a:t>
            </a:r>
            <a:r>
              <a:rPr lang="en-US" sz="2400" b="1" i="0" dirty="0">
                <a:solidFill>
                  <a:srgbClr val="000000"/>
                </a:solidFill>
                <a:effectLst/>
                <a:latin typeface="Calibri" panose="020F0502020204030204" pitchFamily="34" charset="0"/>
                <a:cs typeface="Calibri" panose="020F0502020204030204" pitchFamily="34" charset="0"/>
              </a:rPr>
              <a:t>Personal data</a:t>
            </a:r>
            <a:r>
              <a:rPr lang="en-US" sz="2400" b="0" i="0" dirty="0">
                <a:solidFill>
                  <a:srgbClr val="000000"/>
                </a:solidFill>
                <a:effectLst/>
                <a:latin typeface="Calibri" panose="020F0502020204030204" pitchFamily="34" charset="0"/>
                <a:cs typeface="Calibri" panose="020F0502020204030204" pitchFamily="34" charset="0"/>
              </a:rPr>
              <a:t>” is any information that relates to a person, such as names, email addresses, IP addresses, eye color, political beliefs, and </a:t>
            </a:r>
            <a:r>
              <a:rPr lang="en-US" sz="2400" dirty="0">
                <a:solidFill>
                  <a:srgbClr val="000000"/>
                </a:solidFill>
                <a:latin typeface="Calibri" panose="020F0502020204030204" pitchFamily="34" charset="0"/>
                <a:cs typeface="Calibri" panose="020F0502020204030204" pitchFamily="34" charset="0"/>
              </a:rPr>
              <a:t>etc.</a:t>
            </a:r>
            <a:r>
              <a:rPr lang="en-US" sz="2400" b="0" i="0" dirty="0">
                <a:solidFill>
                  <a:srgbClr val="000000"/>
                </a:solidFill>
                <a:effectLst/>
                <a:latin typeface="Calibri" panose="020F0502020204030204" pitchFamily="34" charset="0"/>
                <a:cs typeface="Calibri" panose="020F0502020204030204" pitchFamily="34" charset="0"/>
              </a:rPr>
              <a:t> </a:t>
            </a:r>
          </a:p>
          <a:p>
            <a:endParaRPr lang="el-GR" dirty="0"/>
          </a:p>
        </p:txBody>
      </p:sp>
      <p:pic>
        <p:nvPicPr>
          <p:cNvPr id="4" name="Picture 2" descr="Verordnung, Bipr, Daten, Schutz, Sicherheit">
            <a:extLst>
              <a:ext uri="{FF2B5EF4-FFF2-40B4-BE49-F238E27FC236}">
                <a16:creationId xmlns:a16="http://schemas.microsoft.com/office/drawing/2014/main" id="{3DA53122-B672-EF7E-DF03-E72E886ED0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7201" y="2334768"/>
            <a:ext cx="3735554" cy="1751041"/>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364;p26">
            <a:extLst>
              <a:ext uri="{FF2B5EF4-FFF2-40B4-BE49-F238E27FC236}">
                <a16:creationId xmlns:a16="http://schemas.microsoft.com/office/drawing/2014/main" id="{57A61C09-FD62-14B3-EF4A-54408C3C7F57}"/>
              </a:ext>
            </a:extLst>
          </p:cNvPr>
          <p:cNvSpPr/>
          <p:nvPr/>
        </p:nvSpPr>
        <p:spPr>
          <a:xfrm>
            <a:off x="10025094" y="6486524"/>
            <a:ext cx="1845261"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dirty="0">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Source</a:t>
            </a:r>
            <a:r>
              <a:rPr lang="en-US" sz="1200" b="0" i="0" u="none" strike="noStrike" cap="none" dirty="0">
                <a:solidFill>
                  <a:schemeClr val="dk1"/>
                </a:solidFill>
                <a:latin typeface="Calibri"/>
                <a:ea typeface="Calibri"/>
                <a:cs typeface="Calibri"/>
                <a:sym typeface="Calibri"/>
              </a:rPr>
              <a:t> | </a:t>
            </a:r>
            <a:r>
              <a:rPr lang="en-US" sz="1200" b="0" i="0" u="sng" strike="noStrike" cap="none" dirty="0" err="1">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Pixabay</a:t>
            </a:r>
            <a:r>
              <a:rPr lang="en-US" sz="1200" b="0" i="0" u="sng" strike="noStrike" cap="none" dirty="0">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 license</a:t>
            </a:r>
            <a:endParaRPr lang="en-US" sz="1200" b="0" i="0" u="none" strike="noStrike" cap="none" dirty="0">
              <a:solidFill>
                <a:schemeClr val="dk1"/>
              </a:solidFill>
              <a:latin typeface="Calibri"/>
              <a:ea typeface="Calibri"/>
              <a:cs typeface="Calibri"/>
              <a:sym typeface="Calibri"/>
            </a:endParaRPr>
          </a:p>
        </p:txBody>
      </p:sp>
      <p:sp>
        <p:nvSpPr>
          <p:cNvPr id="7" name="Google Shape;193;p10">
            <a:extLst>
              <a:ext uri="{FF2B5EF4-FFF2-40B4-BE49-F238E27FC236}">
                <a16:creationId xmlns:a16="http://schemas.microsoft.com/office/drawing/2014/main" id="{F4E6F689-E69E-4041-8C9D-48604F688BEE}"/>
              </a:ext>
            </a:extLst>
          </p:cNvPr>
          <p:cNvSpPr/>
          <p:nvPr/>
        </p:nvSpPr>
        <p:spPr>
          <a:xfrm>
            <a:off x="10337800" y="0"/>
            <a:ext cx="1848577"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2.4 Online rights</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26202006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300" name="Google Shape;300;p21" descr="Tiny people protecting business data and legal information isolated flat illustration."/>
          <p:cNvPicPr preferRelativeResize="0"/>
          <p:nvPr/>
        </p:nvPicPr>
        <p:blipFill rotWithShape="1">
          <a:blip r:embed="rId3">
            <a:alphaModFix/>
          </a:blip>
          <a:srcRect/>
          <a:stretch/>
        </p:blipFill>
        <p:spPr>
          <a:xfrm>
            <a:off x="8035636" y="1798360"/>
            <a:ext cx="3880197" cy="2924127"/>
          </a:xfrm>
          <a:prstGeom prst="rect">
            <a:avLst/>
          </a:prstGeom>
          <a:noFill/>
          <a:ln>
            <a:noFill/>
          </a:ln>
        </p:spPr>
      </p:pic>
      <p:sp>
        <p:nvSpPr>
          <p:cNvPr id="296" name="Google Shape;296;p21"/>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dirty="0"/>
              <a:t>Who needs to comply with it?</a:t>
            </a:r>
            <a:endParaRPr dirty="0"/>
          </a:p>
        </p:txBody>
      </p:sp>
      <p:sp>
        <p:nvSpPr>
          <p:cNvPr id="297" name="Google Shape;297;p21"/>
          <p:cNvSpPr txBox="1">
            <a:spLocks noGrp="1"/>
          </p:cNvSpPr>
          <p:nvPr>
            <p:ph type="body" idx="1"/>
          </p:nvPr>
        </p:nvSpPr>
        <p:spPr>
          <a:xfrm>
            <a:off x="-15975925" y="4993650"/>
            <a:ext cx="7568400" cy="4889100"/>
          </a:xfrm>
          <a:prstGeom prst="rect">
            <a:avLst/>
          </a:prstGeom>
          <a:noFill/>
          <a:ln>
            <a:noFill/>
          </a:ln>
        </p:spPr>
        <p:txBody>
          <a:bodyPr spcFirstLastPara="1" wrap="square" lIns="91425" tIns="45700" rIns="91425" bIns="45700" anchor="t" anchorCtr="0">
            <a:normAutofit/>
          </a:bodyPr>
          <a:lstStyle/>
          <a:p>
            <a:pPr marL="76200" lvl="0" indent="0" algn="l" rtl="0">
              <a:lnSpc>
                <a:spcPct val="110000"/>
              </a:lnSpc>
              <a:spcBef>
                <a:spcPts val="0"/>
              </a:spcBef>
              <a:spcAft>
                <a:spcPts val="0"/>
              </a:spcAft>
              <a:buSzPts val="1800"/>
              <a:buNone/>
            </a:pPr>
            <a:r>
              <a:rPr lang="en-US" sz="1800" b="1" i="0">
                <a:solidFill>
                  <a:srgbClr val="000000"/>
                </a:solidFill>
                <a:latin typeface="Calibri"/>
                <a:ea typeface="Calibri"/>
                <a:cs typeface="Calibri"/>
                <a:sym typeface="Calibri"/>
              </a:rPr>
              <a:t>What is GDPR?</a:t>
            </a:r>
            <a:endParaRPr/>
          </a:p>
          <a:p>
            <a:pPr marL="228600" lvl="0" indent="-228600" algn="l" rtl="0">
              <a:lnSpc>
                <a:spcPct val="110000"/>
              </a:lnSpc>
              <a:spcBef>
                <a:spcPts val="1200"/>
              </a:spcBef>
              <a:spcAft>
                <a:spcPts val="0"/>
              </a:spcAft>
              <a:buSzPts val="1800"/>
              <a:buFont typeface="Calibri"/>
              <a:buChar char="▪"/>
            </a:pPr>
            <a:r>
              <a:rPr lang="en-US" sz="1800" b="0" i="0">
                <a:solidFill>
                  <a:srgbClr val="000000"/>
                </a:solidFill>
                <a:latin typeface="Calibri"/>
                <a:ea typeface="Calibri"/>
                <a:cs typeface="Calibri"/>
                <a:sym typeface="Calibri"/>
              </a:rPr>
              <a:t>The </a:t>
            </a:r>
            <a:r>
              <a:rPr lang="en-US" sz="1800" b="1" i="0">
                <a:solidFill>
                  <a:srgbClr val="000000"/>
                </a:solidFill>
                <a:latin typeface="Calibri"/>
                <a:ea typeface="Calibri"/>
                <a:cs typeface="Calibri"/>
                <a:sym typeface="Calibri"/>
              </a:rPr>
              <a:t>General Data Protection Regulation </a:t>
            </a:r>
            <a:r>
              <a:rPr lang="en-US" sz="1800" b="0" i="0">
                <a:solidFill>
                  <a:srgbClr val="000000"/>
                </a:solidFill>
                <a:latin typeface="Calibri"/>
                <a:ea typeface="Calibri"/>
                <a:cs typeface="Calibri"/>
                <a:sym typeface="Calibri"/>
              </a:rPr>
              <a:t>is a European Union law that was implemented on May 25, 2018, that requires organizations to protect personal data and uphold the privacy rights of everyone in EU territory. </a:t>
            </a:r>
            <a:endParaRPr/>
          </a:p>
          <a:p>
            <a:pPr marL="76200" lvl="0" indent="0" algn="l" rtl="0">
              <a:lnSpc>
                <a:spcPct val="110000"/>
              </a:lnSpc>
              <a:spcBef>
                <a:spcPts val="1200"/>
              </a:spcBef>
              <a:spcAft>
                <a:spcPts val="0"/>
              </a:spcAft>
              <a:buSzPts val="1800"/>
              <a:buNone/>
            </a:pPr>
            <a:r>
              <a:rPr lang="en-US" sz="1800" b="1" i="0">
                <a:solidFill>
                  <a:srgbClr val="000000"/>
                </a:solidFill>
                <a:latin typeface="Calibri"/>
                <a:ea typeface="Calibri"/>
                <a:cs typeface="Calibri"/>
                <a:sym typeface="Calibri"/>
              </a:rPr>
              <a:t>Who needs to comply with the GDPR?</a:t>
            </a:r>
            <a:endParaRPr/>
          </a:p>
          <a:p>
            <a:pPr marL="228600" lvl="0" indent="-228600" algn="l" rtl="0">
              <a:lnSpc>
                <a:spcPct val="110000"/>
              </a:lnSpc>
              <a:spcBef>
                <a:spcPts val="1200"/>
              </a:spcBef>
              <a:spcAft>
                <a:spcPts val="0"/>
              </a:spcAft>
              <a:buSzPts val="1800"/>
              <a:buFont typeface="Calibri"/>
              <a:buChar char="▪"/>
            </a:pPr>
            <a:r>
              <a:rPr lang="en-US" sz="1800" b="0" i="0">
                <a:solidFill>
                  <a:srgbClr val="000000"/>
                </a:solidFill>
                <a:latin typeface="Calibri"/>
                <a:ea typeface="Calibri"/>
                <a:cs typeface="Calibri"/>
                <a:sym typeface="Calibri"/>
              </a:rPr>
              <a:t>Any organization that processes personal data of individuals in the EU must comply with the GDPR. </a:t>
            </a:r>
            <a:endParaRPr/>
          </a:p>
          <a:p>
            <a:pPr marL="228600" lvl="0" indent="-228600" algn="l" rtl="0">
              <a:lnSpc>
                <a:spcPct val="110000"/>
              </a:lnSpc>
              <a:spcBef>
                <a:spcPts val="1200"/>
              </a:spcBef>
              <a:spcAft>
                <a:spcPts val="0"/>
              </a:spcAft>
              <a:buSzPts val="1800"/>
              <a:buFont typeface="Calibri"/>
              <a:buChar char="▪"/>
            </a:pPr>
            <a:r>
              <a:rPr lang="en-US" sz="1800" b="0" i="0">
                <a:solidFill>
                  <a:srgbClr val="000000"/>
                </a:solidFill>
                <a:latin typeface="Calibri"/>
                <a:ea typeface="Calibri"/>
                <a:cs typeface="Calibri"/>
                <a:sym typeface="Calibri"/>
              </a:rPr>
              <a:t>“</a:t>
            </a:r>
            <a:r>
              <a:rPr lang="en-US" sz="1800" b="1" i="0">
                <a:solidFill>
                  <a:srgbClr val="000000"/>
                </a:solidFill>
                <a:latin typeface="Calibri"/>
                <a:ea typeface="Calibri"/>
                <a:cs typeface="Calibri"/>
                <a:sym typeface="Calibri"/>
              </a:rPr>
              <a:t>Processing</a:t>
            </a:r>
            <a:r>
              <a:rPr lang="en-US" sz="1800" b="0" i="0">
                <a:solidFill>
                  <a:srgbClr val="000000"/>
                </a:solidFill>
                <a:latin typeface="Calibri"/>
                <a:ea typeface="Calibri"/>
                <a:cs typeface="Calibri"/>
                <a:sym typeface="Calibri"/>
              </a:rPr>
              <a:t>” is a broad term that covers almost about anything you can do with data: collecting, storing, transferring, analysing, etc. </a:t>
            </a:r>
            <a:endParaRPr/>
          </a:p>
          <a:p>
            <a:pPr marL="228600" lvl="0" indent="-228600" algn="l" rtl="0">
              <a:lnSpc>
                <a:spcPct val="110000"/>
              </a:lnSpc>
              <a:spcBef>
                <a:spcPts val="1200"/>
              </a:spcBef>
              <a:spcAft>
                <a:spcPts val="0"/>
              </a:spcAft>
              <a:buSzPts val="1800"/>
              <a:buFont typeface="Calibri"/>
              <a:buChar char="▪"/>
            </a:pPr>
            <a:r>
              <a:rPr lang="en-US" sz="1800" b="0" i="0">
                <a:solidFill>
                  <a:srgbClr val="000000"/>
                </a:solidFill>
                <a:latin typeface="Calibri"/>
                <a:ea typeface="Calibri"/>
                <a:cs typeface="Calibri"/>
                <a:sym typeface="Calibri"/>
              </a:rPr>
              <a:t>“</a:t>
            </a:r>
            <a:r>
              <a:rPr lang="en-US" sz="1800" b="1" i="0">
                <a:solidFill>
                  <a:srgbClr val="000000"/>
                </a:solidFill>
                <a:latin typeface="Calibri"/>
                <a:ea typeface="Calibri"/>
                <a:cs typeface="Calibri"/>
                <a:sym typeface="Calibri"/>
              </a:rPr>
              <a:t>Personal data</a:t>
            </a:r>
            <a:r>
              <a:rPr lang="en-US" sz="1800" b="0" i="0">
                <a:solidFill>
                  <a:srgbClr val="000000"/>
                </a:solidFill>
                <a:latin typeface="Calibri"/>
                <a:ea typeface="Calibri"/>
                <a:cs typeface="Calibri"/>
                <a:sym typeface="Calibri"/>
              </a:rPr>
              <a:t>” is any information that relates to an individual, such as a name, email address, IP address, eye color, political beliefs, and </a:t>
            </a:r>
            <a:r>
              <a:rPr lang="en-US" sz="1800">
                <a:solidFill>
                  <a:srgbClr val="000000"/>
                </a:solidFill>
                <a:latin typeface="Calibri"/>
                <a:ea typeface="Calibri"/>
                <a:cs typeface="Calibri"/>
                <a:sym typeface="Calibri"/>
              </a:rPr>
              <a:t>etc.</a:t>
            </a:r>
            <a:r>
              <a:rPr lang="en-US" sz="1800" b="0" i="0">
                <a:solidFill>
                  <a:srgbClr val="000000"/>
                </a:solidFill>
                <a:latin typeface="Calibri"/>
                <a:ea typeface="Calibri"/>
                <a:cs typeface="Calibri"/>
                <a:sym typeface="Calibri"/>
              </a:rPr>
              <a:t> </a:t>
            </a:r>
            <a:endParaRPr/>
          </a:p>
        </p:txBody>
      </p:sp>
      <p:sp>
        <p:nvSpPr>
          <p:cNvPr id="298" name="Google Shape;298;p21"/>
          <p:cNvSpPr txBox="1"/>
          <p:nvPr/>
        </p:nvSpPr>
        <p:spPr>
          <a:xfrm>
            <a:off x="653999" y="1952538"/>
            <a:ext cx="7021419" cy="2769949"/>
          </a:xfrm>
          <a:prstGeom prst="rect">
            <a:avLst/>
          </a:prstGeom>
          <a:noFill/>
          <a:ln>
            <a:noFill/>
          </a:ln>
        </p:spPr>
        <p:txBody>
          <a:bodyPr spcFirstLastPara="1" wrap="square" lIns="91425" tIns="45700" rIns="91425" bIns="45700" anchor="t" anchorCtr="0">
            <a:spAutoFit/>
          </a:bodyPr>
          <a:lstStyle/>
          <a:p>
            <a:pPr marL="0" marR="0" lvl="0" indent="0" algn="l" rtl="0">
              <a:spcBef>
                <a:spcPts val="600"/>
              </a:spcBef>
              <a:spcAft>
                <a:spcPts val="600"/>
              </a:spcAft>
              <a:buClr>
                <a:srgbClr val="000000"/>
              </a:buClr>
              <a:buSzPts val="1800"/>
              <a:buFont typeface="Calibri"/>
              <a:buNone/>
            </a:pPr>
            <a:r>
              <a:rPr lang="en-US" sz="2400" b="0" i="0" u="none" strike="noStrike" cap="none" dirty="0">
                <a:solidFill>
                  <a:srgbClr val="000000"/>
                </a:solidFill>
                <a:latin typeface="Calibri"/>
                <a:ea typeface="Calibri"/>
                <a:cs typeface="Calibri"/>
                <a:sym typeface="Calibri"/>
              </a:rPr>
              <a:t>Even if an </a:t>
            </a:r>
            <a:r>
              <a:rPr lang="en-US" sz="2400" b="0" i="0" u="none" strike="noStrike" cap="none" dirty="0" err="1">
                <a:solidFill>
                  <a:srgbClr val="000000"/>
                </a:solidFill>
                <a:latin typeface="Calibri"/>
                <a:ea typeface="Calibri"/>
                <a:cs typeface="Calibri"/>
                <a:sym typeface="Calibri"/>
              </a:rPr>
              <a:t>organisation</a:t>
            </a:r>
            <a:r>
              <a:rPr lang="en-US" sz="2400" b="0" i="0" u="none" strike="noStrike" cap="none" dirty="0">
                <a:solidFill>
                  <a:srgbClr val="000000"/>
                </a:solidFill>
                <a:latin typeface="Calibri"/>
                <a:ea typeface="Calibri"/>
                <a:cs typeface="Calibri"/>
                <a:sym typeface="Calibri"/>
              </a:rPr>
              <a:t> has no connection to the EU itself but processes personal data of people in the EU (for example, through tracking on its website), it still needs to comply with the GDPR. </a:t>
            </a:r>
          </a:p>
          <a:p>
            <a:pPr marL="0" marR="0" lvl="0" indent="0" algn="l" rtl="0">
              <a:spcBef>
                <a:spcPts val="600"/>
              </a:spcBef>
              <a:spcAft>
                <a:spcPts val="600"/>
              </a:spcAft>
              <a:buClr>
                <a:srgbClr val="000000"/>
              </a:buClr>
              <a:buSzPts val="1800"/>
              <a:buFont typeface="Calibri"/>
              <a:buNone/>
            </a:pPr>
            <a:r>
              <a:rPr lang="en-US" sz="2400" b="0" i="0" u="none" strike="noStrike" cap="none" dirty="0">
                <a:solidFill>
                  <a:srgbClr val="000000"/>
                </a:solidFill>
                <a:latin typeface="Calibri"/>
                <a:ea typeface="Calibri"/>
                <a:cs typeface="Calibri"/>
                <a:sym typeface="Calibri"/>
              </a:rPr>
              <a:t>The GDPR is not limited to for-profit companies.</a:t>
            </a:r>
          </a:p>
          <a:p>
            <a:pPr marL="0" marR="0" lvl="0" indent="0" algn="l" rtl="0">
              <a:spcBef>
                <a:spcPts val="600"/>
              </a:spcBef>
              <a:spcAft>
                <a:spcPts val="600"/>
              </a:spcAft>
              <a:buClr>
                <a:srgbClr val="000000"/>
              </a:buClr>
              <a:buSzPts val="1800"/>
              <a:buFont typeface="Calibri"/>
              <a:buNone/>
            </a:pPr>
            <a:endParaRPr sz="2400" b="0" i="0" u="none" strike="noStrike" cap="none" dirty="0">
              <a:solidFill>
                <a:schemeClr val="dk1"/>
              </a:solidFill>
              <a:latin typeface="Calibri"/>
              <a:ea typeface="Calibri"/>
              <a:cs typeface="Calibri"/>
              <a:sym typeface="Calibri"/>
            </a:endParaRPr>
          </a:p>
        </p:txBody>
      </p:sp>
      <p:sp>
        <p:nvSpPr>
          <p:cNvPr id="301" name="Google Shape;301;p21"/>
          <p:cNvSpPr txBox="1"/>
          <p:nvPr/>
        </p:nvSpPr>
        <p:spPr>
          <a:xfrm>
            <a:off x="9104258" y="6498975"/>
            <a:ext cx="30471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by pch.vector on Freepik</a:t>
            </a:r>
            <a:endParaRPr sz="1000" b="0" i="0" u="none" strike="noStrike" cap="none">
              <a:solidFill>
                <a:schemeClr val="dk1"/>
              </a:solidFill>
              <a:latin typeface="Calibri"/>
              <a:ea typeface="Calibri"/>
              <a:cs typeface="Calibri"/>
              <a:sym typeface="Calibri"/>
            </a:endParaRPr>
          </a:p>
        </p:txBody>
      </p:sp>
      <p:sp>
        <p:nvSpPr>
          <p:cNvPr id="5" name="Google Shape;193;p10">
            <a:extLst>
              <a:ext uri="{FF2B5EF4-FFF2-40B4-BE49-F238E27FC236}">
                <a16:creationId xmlns:a16="http://schemas.microsoft.com/office/drawing/2014/main" id="{882FD81C-B9B3-7C71-25C0-89474CA5976F}"/>
              </a:ext>
            </a:extLst>
          </p:cNvPr>
          <p:cNvSpPr/>
          <p:nvPr/>
        </p:nvSpPr>
        <p:spPr>
          <a:xfrm>
            <a:off x="10337800" y="0"/>
            <a:ext cx="1848577"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2.4 Online rights</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5">
          <a:extLst>
            <a:ext uri="{FF2B5EF4-FFF2-40B4-BE49-F238E27FC236}">
              <a16:creationId xmlns:a16="http://schemas.microsoft.com/office/drawing/2014/main" id="{73D17DA0-4949-1980-3C14-11A3164DA2D4}"/>
            </a:ext>
          </a:extLst>
        </p:cNvPr>
        <p:cNvGrpSpPr/>
        <p:nvPr/>
      </p:nvGrpSpPr>
      <p:grpSpPr>
        <a:xfrm>
          <a:off x="0" y="0"/>
          <a:ext cx="0" cy="0"/>
          <a:chOff x="0" y="0"/>
          <a:chExt cx="0" cy="0"/>
        </a:xfrm>
      </p:grpSpPr>
      <p:sp>
        <p:nvSpPr>
          <p:cNvPr id="296" name="Google Shape;296;p21">
            <a:extLst>
              <a:ext uri="{FF2B5EF4-FFF2-40B4-BE49-F238E27FC236}">
                <a16:creationId xmlns:a16="http://schemas.microsoft.com/office/drawing/2014/main" id="{01DA7C8F-DB66-91C8-EF01-F0E221811400}"/>
              </a:ext>
            </a:extLst>
          </p:cNvPr>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dirty="0"/>
              <a:t>Is GDPR something positive?</a:t>
            </a:r>
            <a:endParaRPr dirty="0"/>
          </a:p>
        </p:txBody>
      </p:sp>
      <p:sp>
        <p:nvSpPr>
          <p:cNvPr id="297" name="Google Shape;297;p21">
            <a:extLst>
              <a:ext uri="{FF2B5EF4-FFF2-40B4-BE49-F238E27FC236}">
                <a16:creationId xmlns:a16="http://schemas.microsoft.com/office/drawing/2014/main" id="{8710020A-0E2A-652C-ACED-94FE0C1D97ED}"/>
              </a:ext>
            </a:extLst>
          </p:cNvPr>
          <p:cNvSpPr txBox="1">
            <a:spLocks noGrp="1"/>
          </p:cNvSpPr>
          <p:nvPr>
            <p:ph type="body" idx="1"/>
          </p:nvPr>
        </p:nvSpPr>
        <p:spPr>
          <a:xfrm>
            <a:off x="-15975925" y="4993650"/>
            <a:ext cx="7568400" cy="4889100"/>
          </a:xfrm>
          <a:prstGeom prst="rect">
            <a:avLst/>
          </a:prstGeom>
          <a:noFill/>
          <a:ln>
            <a:noFill/>
          </a:ln>
        </p:spPr>
        <p:txBody>
          <a:bodyPr spcFirstLastPara="1" wrap="square" lIns="91425" tIns="45700" rIns="91425" bIns="45700" anchor="t" anchorCtr="0">
            <a:normAutofit/>
          </a:bodyPr>
          <a:lstStyle/>
          <a:p>
            <a:pPr marL="76200" lvl="0" indent="0" algn="l" rtl="0">
              <a:lnSpc>
                <a:spcPct val="110000"/>
              </a:lnSpc>
              <a:spcBef>
                <a:spcPts val="0"/>
              </a:spcBef>
              <a:spcAft>
                <a:spcPts val="0"/>
              </a:spcAft>
              <a:buSzPts val="1800"/>
              <a:buNone/>
            </a:pPr>
            <a:r>
              <a:rPr lang="en-US" sz="1800" b="1" i="0">
                <a:solidFill>
                  <a:srgbClr val="000000"/>
                </a:solidFill>
                <a:latin typeface="Calibri"/>
                <a:ea typeface="Calibri"/>
                <a:cs typeface="Calibri"/>
                <a:sym typeface="Calibri"/>
              </a:rPr>
              <a:t>What is GDPR?</a:t>
            </a:r>
            <a:endParaRPr/>
          </a:p>
          <a:p>
            <a:pPr marL="228600" lvl="0" indent="-228600" algn="l" rtl="0">
              <a:lnSpc>
                <a:spcPct val="110000"/>
              </a:lnSpc>
              <a:spcBef>
                <a:spcPts val="1200"/>
              </a:spcBef>
              <a:spcAft>
                <a:spcPts val="0"/>
              </a:spcAft>
              <a:buSzPts val="1800"/>
              <a:buFont typeface="Calibri"/>
              <a:buChar char="▪"/>
            </a:pPr>
            <a:r>
              <a:rPr lang="en-US" sz="1800" b="0" i="0">
                <a:solidFill>
                  <a:srgbClr val="000000"/>
                </a:solidFill>
                <a:latin typeface="Calibri"/>
                <a:ea typeface="Calibri"/>
                <a:cs typeface="Calibri"/>
                <a:sym typeface="Calibri"/>
              </a:rPr>
              <a:t>The </a:t>
            </a:r>
            <a:r>
              <a:rPr lang="en-US" sz="1800" b="1" i="0">
                <a:solidFill>
                  <a:srgbClr val="000000"/>
                </a:solidFill>
                <a:latin typeface="Calibri"/>
                <a:ea typeface="Calibri"/>
                <a:cs typeface="Calibri"/>
                <a:sym typeface="Calibri"/>
              </a:rPr>
              <a:t>General Data Protection Regulation </a:t>
            </a:r>
            <a:r>
              <a:rPr lang="en-US" sz="1800" b="0" i="0">
                <a:solidFill>
                  <a:srgbClr val="000000"/>
                </a:solidFill>
                <a:latin typeface="Calibri"/>
                <a:ea typeface="Calibri"/>
                <a:cs typeface="Calibri"/>
                <a:sym typeface="Calibri"/>
              </a:rPr>
              <a:t>is a European Union law that was implemented on May 25, 2018, that requires organizations to protect personal data and uphold the privacy rights of everyone in EU territory. </a:t>
            </a:r>
            <a:endParaRPr/>
          </a:p>
          <a:p>
            <a:pPr marL="76200" lvl="0" indent="0" algn="l" rtl="0">
              <a:lnSpc>
                <a:spcPct val="110000"/>
              </a:lnSpc>
              <a:spcBef>
                <a:spcPts val="1200"/>
              </a:spcBef>
              <a:spcAft>
                <a:spcPts val="0"/>
              </a:spcAft>
              <a:buSzPts val="1800"/>
              <a:buNone/>
            </a:pPr>
            <a:r>
              <a:rPr lang="en-US" sz="1800" b="1" i="0">
                <a:solidFill>
                  <a:srgbClr val="000000"/>
                </a:solidFill>
                <a:latin typeface="Calibri"/>
                <a:ea typeface="Calibri"/>
                <a:cs typeface="Calibri"/>
                <a:sym typeface="Calibri"/>
              </a:rPr>
              <a:t>Who needs to comply with the GDPR?</a:t>
            </a:r>
            <a:endParaRPr/>
          </a:p>
          <a:p>
            <a:pPr marL="228600" lvl="0" indent="-228600" algn="l" rtl="0">
              <a:lnSpc>
                <a:spcPct val="110000"/>
              </a:lnSpc>
              <a:spcBef>
                <a:spcPts val="1200"/>
              </a:spcBef>
              <a:spcAft>
                <a:spcPts val="0"/>
              </a:spcAft>
              <a:buSzPts val="1800"/>
              <a:buFont typeface="Calibri"/>
              <a:buChar char="▪"/>
            </a:pPr>
            <a:r>
              <a:rPr lang="en-US" sz="1800" b="0" i="0">
                <a:solidFill>
                  <a:srgbClr val="000000"/>
                </a:solidFill>
                <a:latin typeface="Calibri"/>
                <a:ea typeface="Calibri"/>
                <a:cs typeface="Calibri"/>
                <a:sym typeface="Calibri"/>
              </a:rPr>
              <a:t>Any organization that processes personal data of individuals in the EU must comply with the GDPR. </a:t>
            </a:r>
            <a:endParaRPr/>
          </a:p>
          <a:p>
            <a:pPr marL="228600" lvl="0" indent="-228600" algn="l" rtl="0">
              <a:lnSpc>
                <a:spcPct val="110000"/>
              </a:lnSpc>
              <a:spcBef>
                <a:spcPts val="1200"/>
              </a:spcBef>
              <a:spcAft>
                <a:spcPts val="0"/>
              </a:spcAft>
              <a:buSzPts val="1800"/>
              <a:buFont typeface="Calibri"/>
              <a:buChar char="▪"/>
            </a:pPr>
            <a:r>
              <a:rPr lang="en-US" sz="1800" b="0" i="0">
                <a:solidFill>
                  <a:srgbClr val="000000"/>
                </a:solidFill>
                <a:latin typeface="Calibri"/>
                <a:ea typeface="Calibri"/>
                <a:cs typeface="Calibri"/>
                <a:sym typeface="Calibri"/>
              </a:rPr>
              <a:t>“</a:t>
            </a:r>
            <a:r>
              <a:rPr lang="en-US" sz="1800" b="1" i="0">
                <a:solidFill>
                  <a:srgbClr val="000000"/>
                </a:solidFill>
                <a:latin typeface="Calibri"/>
                <a:ea typeface="Calibri"/>
                <a:cs typeface="Calibri"/>
                <a:sym typeface="Calibri"/>
              </a:rPr>
              <a:t>Processing</a:t>
            </a:r>
            <a:r>
              <a:rPr lang="en-US" sz="1800" b="0" i="0">
                <a:solidFill>
                  <a:srgbClr val="000000"/>
                </a:solidFill>
                <a:latin typeface="Calibri"/>
                <a:ea typeface="Calibri"/>
                <a:cs typeface="Calibri"/>
                <a:sym typeface="Calibri"/>
              </a:rPr>
              <a:t>” is a broad term that covers almost about anything you can do with data: collecting, storing, transferring, analysing, etc. </a:t>
            </a:r>
            <a:endParaRPr/>
          </a:p>
          <a:p>
            <a:pPr marL="228600" lvl="0" indent="-228600" algn="l" rtl="0">
              <a:lnSpc>
                <a:spcPct val="110000"/>
              </a:lnSpc>
              <a:spcBef>
                <a:spcPts val="1200"/>
              </a:spcBef>
              <a:spcAft>
                <a:spcPts val="0"/>
              </a:spcAft>
              <a:buSzPts val="1800"/>
              <a:buFont typeface="Calibri"/>
              <a:buChar char="▪"/>
            </a:pPr>
            <a:r>
              <a:rPr lang="en-US" sz="1800" b="0" i="0">
                <a:solidFill>
                  <a:srgbClr val="000000"/>
                </a:solidFill>
                <a:latin typeface="Calibri"/>
                <a:ea typeface="Calibri"/>
                <a:cs typeface="Calibri"/>
                <a:sym typeface="Calibri"/>
              </a:rPr>
              <a:t>“</a:t>
            </a:r>
            <a:r>
              <a:rPr lang="en-US" sz="1800" b="1" i="0">
                <a:solidFill>
                  <a:srgbClr val="000000"/>
                </a:solidFill>
                <a:latin typeface="Calibri"/>
                <a:ea typeface="Calibri"/>
                <a:cs typeface="Calibri"/>
                <a:sym typeface="Calibri"/>
              </a:rPr>
              <a:t>Personal data</a:t>
            </a:r>
            <a:r>
              <a:rPr lang="en-US" sz="1800" b="0" i="0">
                <a:solidFill>
                  <a:srgbClr val="000000"/>
                </a:solidFill>
                <a:latin typeface="Calibri"/>
                <a:ea typeface="Calibri"/>
                <a:cs typeface="Calibri"/>
                <a:sym typeface="Calibri"/>
              </a:rPr>
              <a:t>” is any information that relates to an individual, such as a name, email address, IP address, eye color, political beliefs, and </a:t>
            </a:r>
            <a:r>
              <a:rPr lang="en-US" sz="1800">
                <a:solidFill>
                  <a:srgbClr val="000000"/>
                </a:solidFill>
                <a:latin typeface="Calibri"/>
                <a:ea typeface="Calibri"/>
                <a:cs typeface="Calibri"/>
                <a:sym typeface="Calibri"/>
              </a:rPr>
              <a:t>etc.</a:t>
            </a:r>
            <a:r>
              <a:rPr lang="en-US" sz="1800" b="0" i="0">
                <a:solidFill>
                  <a:srgbClr val="000000"/>
                </a:solidFill>
                <a:latin typeface="Calibri"/>
                <a:ea typeface="Calibri"/>
                <a:cs typeface="Calibri"/>
                <a:sym typeface="Calibri"/>
              </a:rPr>
              <a:t> </a:t>
            </a:r>
            <a:endParaRPr/>
          </a:p>
        </p:txBody>
      </p:sp>
      <p:sp>
        <p:nvSpPr>
          <p:cNvPr id="298" name="Google Shape;298;p21">
            <a:extLst>
              <a:ext uri="{FF2B5EF4-FFF2-40B4-BE49-F238E27FC236}">
                <a16:creationId xmlns:a16="http://schemas.microsoft.com/office/drawing/2014/main" id="{11DC6A67-909F-EA73-6998-2754FB55E664}"/>
              </a:ext>
            </a:extLst>
          </p:cNvPr>
          <p:cNvSpPr txBox="1"/>
          <p:nvPr/>
        </p:nvSpPr>
        <p:spPr>
          <a:xfrm>
            <a:off x="653999" y="1952538"/>
            <a:ext cx="7243092" cy="2769949"/>
          </a:xfrm>
          <a:prstGeom prst="rect">
            <a:avLst/>
          </a:prstGeom>
          <a:noFill/>
          <a:ln>
            <a:noFill/>
          </a:ln>
        </p:spPr>
        <p:txBody>
          <a:bodyPr spcFirstLastPara="1" wrap="square" lIns="91425" tIns="45700" rIns="91425" bIns="45700" anchor="t" anchorCtr="0">
            <a:spAutoFit/>
          </a:bodyPr>
          <a:lstStyle/>
          <a:p>
            <a:pPr marL="342900" marR="0" lvl="0" indent="-342900" algn="l" rtl="0">
              <a:spcBef>
                <a:spcPts val="600"/>
              </a:spcBef>
              <a:spcAft>
                <a:spcPts val="600"/>
              </a:spcAft>
              <a:buClr>
                <a:srgbClr val="92D050"/>
              </a:buClr>
              <a:buSzPts val="1800"/>
              <a:buFont typeface="Wingdings" panose="05000000000000000000" pitchFamily="2" charset="2"/>
              <a:buChar char="§"/>
            </a:pPr>
            <a:r>
              <a:rPr lang="en-US" sz="2400" b="0" i="0" u="none" strike="noStrike" cap="none" dirty="0">
                <a:solidFill>
                  <a:schemeClr val="dk1"/>
                </a:solidFill>
                <a:latin typeface="Calibri"/>
                <a:ea typeface="Calibri"/>
                <a:cs typeface="Calibri"/>
                <a:sym typeface="Calibri"/>
              </a:rPr>
              <a:t>GDPR is there to protect your rights as a user.</a:t>
            </a:r>
          </a:p>
          <a:p>
            <a:pPr marL="342900" marR="0" lvl="0" indent="-342900" algn="l" rtl="0">
              <a:spcBef>
                <a:spcPts val="600"/>
              </a:spcBef>
              <a:spcAft>
                <a:spcPts val="600"/>
              </a:spcAft>
              <a:buClr>
                <a:srgbClr val="92D050"/>
              </a:buClr>
              <a:buSzPts val="1800"/>
              <a:buFont typeface="Wingdings" panose="05000000000000000000" pitchFamily="2" charset="2"/>
              <a:buChar char="§"/>
            </a:pPr>
            <a:r>
              <a:rPr lang="en-US" sz="2400" b="0" i="0" u="none" strike="noStrike" cap="none" dirty="0">
                <a:solidFill>
                  <a:schemeClr val="dk1"/>
                </a:solidFill>
                <a:latin typeface="Calibri"/>
                <a:ea typeface="Calibri"/>
                <a:cs typeface="Calibri"/>
                <a:sym typeface="Calibri"/>
              </a:rPr>
              <a:t>It's good to know what you're consenting to and what cookies mean.</a:t>
            </a:r>
          </a:p>
          <a:p>
            <a:pPr marL="342900" marR="0" lvl="0" indent="-342900" algn="l" rtl="0">
              <a:spcBef>
                <a:spcPts val="600"/>
              </a:spcBef>
              <a:spcAft>
                <a:spcPts val="600"/>
              </a:spcAft>
              <a:buClr>
                <a:srgbClr val="92D050"/>
              </a:buClr>
              <a:buSzPts val="1800"/>
              <a:buFont typeface="Wingdings" panose="05000000000000000000" pitchFamily="2" charset="2"/>
              <a:buChar char="§"/>
            </a:pPr>
            <a:r>
              <a:rPr lang="en-US" sz="2400" b="0" i="0" u="none" strike="noStrike" cap="none" dirty="0">
                <a:solidFill>
                  <a:schemeClr val="dk1"/>
                </a:solidFill>
                <a:latin typeface="Calibri"/>
                <a:ea typeface="Calibri"/>
                <a:cs typeface="Calibri"/>
                <a:sym typeface="Calibri"/>
              </a:rPr>
              <a:t>Managing vulnerable customers well is not only something the law expects, but also the right thing to do socially and a smart business move.</a:t>
            </a:r>
            <a:endParaRPr sz="2400" b="0" i="0" u="none" strike="noStrike" cap="none" dirty="0">
              <a:solidFill>
                <a:schemeClr val="dk1"/>
              </a:solidFill>
              <a:latin typeface="Calibri"/>
              <a:ea typeface="Calibri"/>
              <a:cs typeface="Calibri"/>
              <a:sym typeface="Calibri"/>
            </a:endParaRPr>
          </a:p>
        </p:txBody>
      </p:sp>
      <p:sp>
        <p:nvSpPr>
          <p:cNvPr id="301" name="Google Shape;301;p21">
            <a:extLst>
              <a:ext uri="{FF2B5EF4-FFF2-40B4-BE49-F238E27FC236}">
                <a16:creationId xmlns:a16="http://schemas.microsoft.com/office/drawing/2014/main" id="{91973B18-64D7-DB43-0CE0-FE25E0F49D6A}"/>
              </a:ext>
            </a:extLst>
          </p:cNvPr>
          <p:cNvSpPr txBox="1"/>
          <p:nvPr/>
        </p:nvSpPr>
        <p:spPr>
          <a:xfrm>
            <a:off x="9104258" y="6498975"/>
            <a:ext cx="30471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Image  on </a:t>
            </a:r>
            <a:r>
              <a:rPr lang="en-US" sz="1000" b="0" i="0" u="sng" strike="noStrike" cap="none" dirty="0" err="1">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Freepik</a:t>
            </a:r>
            <a:endParaRPr sz="1000" b="0" i="0" u="none" strike="noStrike" cap="none" dirty="0">
              <a:solidFill>
                <a:schemeClr val="dk1"/>
              </a:solidFill>
              <a:latin typeface="Calibri"/>
              <a:ea typeface="Calibri"/>
              <a:cs typeface="Calibri"/>
              <a:sym typeface="Calibri"/>
            </a:endParaRPr>
          </a:p>
        </p:txBody>
      </p:sp>
      <p:pic>
        <p:nvPicPr>
          <p:cNvPr id="2050" name="Picture 2" descr="Modern gpdr background">
            <a:extLst>
              <a:ext uri="{FF2B5EF4-FFF2-40B4-BE49-F238E27FC236}">
                <a16:creationId xmlns:a16="http://schemas.microsoft.com/office/drawing/2014/main" id="{45D0D301-E49D-24DA-3C9D-63B6E09B66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7091" y="1407035"/>
            <a:ext cx="4043929" cy="4043929"/>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193;p10">
            <a:extLst>
              <a:ext uri="{FF2B5EF4-FFF2-40B4-BE49-F238E27FC236}">
                <a16:creationId xmlns:a16="http://schemas.microsoft.com/office/drawing/2014/main" id="{0AC222C2-CA90-C9C9-03B1-45E1AF8441FD}"/>
              </a:ext>
            </a:extLst>
          </p:cNvPr>
          <p:cNvSpPr/>
          <p:nvPr/>
        </p:nvSpPr>
        <p:spPr>
          <a:xfrm>
            <a:off x="10337800" y="0"/>
            <a:ext cx="1848577"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2.4 Online rights</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24396069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7">
          <a:extLst>
            <a:ext uri="{FF2B5EF4-FFF2-40B4-BE49-F238E27FC236}">
              <a16:creationId xmlns:a16="http://schemas.microsoft.com/office/drawing/2014/main" id="{3EC7C639-43CD-F07E-49DB-99CCABD81AAA}"/>
            </a:ext>
          </a:extLst>
        </p:cNvPr>
        <p:cNvGrpSpPr/>
        <p:nvPr/>
      </p:nvGrpSpPr>
      <p:grpSpPr>
        <a:xfrm>
          <a:off x="0" y="0"/>
          <a:ext cx="0" cy="0"/>
          <a:chOff x="0" y="0"/>
          <a:chExt cx="0" cy="0"/>
        </a:xfrm>
      </p:grpSpPr>
      <p:sp>
        <p:nvSpPr>
          <p:cNvPr id="328" name="Google Shape;328;g337ed6086d5_1_30">
            <a:extLst>
              <a:ext uri="{FF2B5EF4-FFF2-40B4-BE49-F238E27FC236}">
                <a16:creationId xmlns:a16="http://schemas.microsoft.com/office/drawing/2014/main" id="{304F3D4F-56A5-3EF5-20E6-613DF6CB47B8}"/>
              </a:ext>
            </a:extLst>
          </p:cNvPr>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1C2E78"/>
              </a:buClr>
              <a:buSzPct val="140000"/>
              <a:buFont typeface="Calibri"/>
              <a:buNone/>
            </a:pPr>
            <a:r>
              <a:rPr lang="en-US" sz="2200" dirty="0"/>
              <a:t>Unit 5</a:t>
            </a:r>
            <a:endParaRPr sz="2200" dirty="0"/>
          </a:p>
          <a:p>
            <a:pPr marL="0" lvl="0" indent="0" algn="l" rtl="0">
              <a:spcBef>
                <a:spcPts val="0"/>
              </a:spcBef>
              <a:spcAft>
                <a:spcPts val="0"/>
              </a:spcAft>
              <a:buClr>
                <a:srgbClr val="1C2E78"/>
              </a:buClr>
              <a:buSzPct val="120000"/>
              <a:buFont typeface="Calibri"/>
              <a:buNone/>
            </a:pPr>
            <a:r>
              <a:rPr lang="en-US" sz="4000" dirty="0"/>
              <a:t>How you can protect yourself in advance </a:t>
            </a:r>
            <a:endParaRPr dirty="0"/>
          </a:p>
        </p:txBody>
      </p:sp>
      <p:sp>
        <p:nvSpPr>
          <p:cNvPr id="329" name="Google Shape;329;g337ed6086d5_1_30">
            <a:extLst>
              <a:ext uri="{FF2B5EF4-FFF2-40B4-BE49-F238E27FC236}">
                <a16:creationId xmlns:a16="http://schemas.microsoft.com/office/drawing/2014/main" id="{93A68A96-E8E4-085B-2101-122C4E355BAE}"/>
              </a:ext>
            </a:extLst>
          </p:cNvPr>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Objectives</a:t>
            </a:r>
            <a:endParaRPr/>
          </a:p>
        </p:txBody>
      </p:sp>
      <p:sp>
        <p:nvSpPr>
          <p:cNvPr id="330" name="Google Shape;330;g337ed6086d5_1_30">
            <a:extLst>
              <a:ext uri="{FF2B5EF4-FFF2-40B4-BE49-F238E27FC236}">
                <a16:creationId xmlns:a16="http://schemas.microsoft.com/office/drawing/2014/main" id="{9F49574F-8B9D-DBA4-6741-96187AB67348}"/>
              </a:ext>
            </a:extLst>
          </p:cNvPr>
          <p:cNvSpPr txBox="1">
            <a:spLocks noGrp="1"/>
          </p:cNvSpPr>
          <p:nvPr>
            <p:ph type="body" idx="2"/>
          </p:nvPr>
        </p:nvSpPr>
        <p:spPr>
          <a:xfrm>
            <a:off x="660374" y="2978200"/>
            <a:ext cx="6134125" cy="23541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824"/>
              <a:buNone/>
            </a:pPr>
            <a:r>
              <a:rPr lang="en-US" sz="2000" dirty="0"/>
              <a:t>On completion you will know:</a:t>
            </a:r>
            <a:endParaRPr sz="2000" dirty="0"/>
          </a:p>
          <a:p>
            <a:pPr marL="228600" lvl="0" indent="-223744" algn="l" rtl="0">
              <a:lnSpc>
                <a:spcPct val="150000"/>
              </a:lnSpc>
              <a:spcBef>
                <a:spcPts val="1200"/>
              </a:spcBef>
              <a:spcAft>
                <a:spcPts val="0"/>
              </a:spcAft>
              <a:buSzPts val="1924"/>
              <a:buFont typeface="Calibri"/>
              <a:buChar char="✔"/>
            </a:pPr>
            <a:r>
              <a:rPr lang="en-US" sz="2000" dirty="0"/>
              <a:t>How you can protect yourself  by identifying safe sites, links, cookies, consents</a:t>
            </a:r>
            <a:endParaRPr sz="2000" dirty="0"/>
          </a:p>
        </p:txBody>
      </p:sp>
      <p:pic>
        <p:nvPicPr>
          <p:cNvPr id="331" name="Google Shape;331;g337ed6086d5_1_30" descr="High ROI content abstract concept illustration">
            <a:extLst>
              <a:ext uri="{FF2B5EF4-FFF2-40B4-BE49-F238E27FC236}">
                <a16:creationId xmlns:a16="http://schemas.microsoft.com/office/drawing/2014/main" id="{C510CD46-9E8A-46D1-99F0-65D2D404AC28}"/>
              </a:ext>
            </a:extLst>
          </p:cNvPr>
          <p:cNvPicPr preferRelativeResize="0"/>
          <p:nvPr/>
        </p:nvPicPr>
        <p:blipFill rotWithShape="1">
          <a:blip r:embed="rId3">
            <a:alphaModFix/>
          </a:blip>
          <a:srcRect l="10457" t="11532" r="9779" b="9209"/>
          <a:stretch/>
        </p:blipFill>
        <p:spPr>
          <a:xfrm>
            <a:off x="7505884" y="1973178"/>
            <a:ext cx="4199138" cy="4172504"/>
          </a:xfrm>
          <a:prstGeom prst="rect">
            <a:avLst/>
          </a:prstGeom>
          <a:noFill/>
          <a:ln>
            <a:noFill/>
          </a:ln>
        </p:spPr>
      </p:pic>
      <p:sp>
        <p:nvSpPr>
          <p:cNvPr id="332" name="Google Shape;332;g337ed6086d5_1_30">
            <a:extLst>
              <a:ext uri="{FF2B5EF4-FFF2-40B4-BE49-F238E27FC236}">
                <a16:creationId xmlns:a16="http://schemas.microsoft.com/office/drawing/2014/main" id="{0D008C72-8C29-3F5C-5BA8-239C8E4B7252}"/>
              </a:ext>
            </a:extLst>
          </p:cNvPr>
          <p:cNvSpPr txBox="1"/>
          <p:nvPr/>
        </p:nvSpPr>
        <p:spPr>
          <a:xfrm>
            <a:off x="9436963" y="6574524"/>
            <a:ext cx="19116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by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vectorjuice</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 on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Freepik</a:t>
            </a:r>
            <a:endParaRPr sz="10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94949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Google Shape;106;p3"/>
          <p:cNvSpPr txBox="1">
            <a:spLocks noGrp="1"/>
          </p:cNvSpPr>
          <p:nvPr>
            <p:ph type="title" idx="4294967295"/>
          </p:nvPr>
        </p:nvSpPr>
        <p:spPr>
          <a:xfrm>
            <a:off x="949569" y="-424554"/>
            <a:ext cx="10292862" cy="189010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C2E78"/>
              </a:buClr>
              <a:buSzPts val="5400"/>
              <a:buFont typeface="Calibri"/>
              <a:buNone/>
            </a:pPr>
            <a:r>
              <a:rPr lang="en-US" sz="5400"/>
              <a:t>Modules</a:t>
            </a:r>
            <a:endParaRPr sz="5400">
              <a:solidFill>
                <a:srgbClr val="1C2E78"/>
              </a:solidFill>
            </a:endParaRPr>
          </a:p>
        </p:txBody>
      </p:sp>
      <p:grpSp>
        <p:nvGrpSpPr>
          <p:cNvPr id="107" name="Google Shape;107;p3"/>
          <p:cNvGrpSpPr/>
          <p:nvPr/>
        </p:nvGrpSpPr>
        <p:grpSpPr>
          <a:xfrm>
            <a:off x="949569" y="2179751"/>
            <a:ext cx="10520867" cy="4282870"/>
            <a:chOff x="0" y="8026"/>
            <a:chExt cx="10520867" cy="4282870"/>
          </a:xfrm>
        </p:grpSpPr>
        <p:sp>
          <p:nvSpPr>
            <p:cNvPr id="108" name="Google Shape;108;p3"/>
            <p:cNvSpPr/>
            <p:nvPr/>
          </p:nvSpPr>
          <p:spPr>
            <a:xfrm>
              <a:off x="0" y="8026"/>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9" name="Google Shape;109;p3"/>
            <p:cNvSpPr txBox="1"/>
            <p:nvPr/>
          </p:nvSpPr>
          <p:spPr>
            <a:xfrm>
              <a:off x="34338" y="42364"/>
              <a:ext cx="10452191" cy="634733"/>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rgbClr val="000000"/>
                </a:buClr>
                <a:buSzPts val="2800"/>
                <a:buFont typeface="Calibri"/>
                <a:buNone/>
              </a:pPr>
              <a:r>
                <a:rPr lang="en-US" sz="2800" b="0" i="0" u="none" strike="noStrike" cap="none">
                  <a:solidFill>
                    <a:schemeClr val="lt1"/>
                  </a:solidFill>
                  <a:latin typeface="Calibri"/>
                  <a:ea typeface="Calibri"/>
                  <a:cs typeface="Calibri"/>
                  <a:sym typeface="Calibri"/>
                </a:rPr>
                <a:t>1. Basic digital literacy skills </a:t>
              </a:r>
              <a:endParaRPr sz="2800" b="0" i="0" u="none" strike="noStrike" cap="none">
                <a:solidFill>
                  <a:schemeClr val="lt1"/>
                </a:solidFill>
                <a:latin typeface="Calibri"/>
                <a:ea typeface="Calibri"/>
                <a:cs typeface="Calibri"/>
                <a:sym typeface="Calibri"/>
              </a:endParaRPr>
            </a:p>
          </p:txBody>
        </p:sp>
        <p:sp>
          <p:nvSpPr>
            <p:cNvPr id="110" name="Google Shape;110;p3"/>
            <p:cNvSpPr/>
            <p:nvPr/>
          </p:nvSpPr>
          <p:spPr>
            <a:xfrm>
              <a:off x="0" y="717655"/>
              <a:ext cx="10520867" cy="703409"/>
            </a:xfrm>
            <a:prstGeom prst="roundRect">
              <a:avLst>
                <a:gd name="adj" fmla="val 16667"/>
              </a:avLst>
            </a:prstGeom>
            <a:solidFill>
              <a:srgbClr val="84C337"/>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1" name="Google Shape;111;p3"/>
            <p:cNvSpPr txBox="1"/>
            <p:nvPr/>
          </p:nvSpPr>
          <p:spPr>
            <a:xfrm>
              <a:off x="34338" y="751993"/>
              <a:ext cx="10452300" cy="634800"/>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rgbClr val="FFFFFF"/>
                </a:buClr>
                <a:buSzPts val="2800"/>
                <a:buFont typeface="Calibri"/>
                <a:buNone/>
              </a:pPr>
              <a:r>
                <a:rPr lang="en-US" sz="2800" b="1" i="0" u="none" strike="noStrike" cap="none" dirty="0">
                  <a:solidFill>
                    <a:srgbClr val="FFFFFF"/>
                  </a:solidFill>
                  <a:latin typeface="Calibri"/>
                  <a:ea typeface="Calibri"/>
                  <a:cs typeface="Calibri"/>
                  <a:sym typeface="Calibri"/>
                </a:rPr>
                <a:t>2. </a:t>
              </a:r>
              <a:r>
                <a:rPr lang="en-US" sz="2800" b="1" i="0" u="none" strike="noStrike" cap="none" dirty="0">
                  <a:solidFill>
                    <a:schemeClr val="lt1"/>
                  </a:solidFill>
                  <a:latin typeface="Calibri"/>
                  <a:ea typeface="Calibri"/>
                  <a:cs typeface="Calibri"/>
                  <a:sym typeface="Calibri"/>
                </a:rPr>
                <a:t>Security &amp; Prevention</a:t>
              </a:r>
              <a:endParaRPr sz="2800" b="1" i="0" u="none" strike="noStrike" cap="none" dirty="0">
                <a:solidFill>
                  <a:srgbClr val="FFFFFF"/>
                </a:solidFill>
                <a:latin typeface="Calibri"/>
                <a:ea typeface="Calibri"/>
                <a:cs typeface="Calibri"/>
                <a:sym typeface="Calibri"/>
              </a:endParaRPr>
            </a:p>
          </p:txBody>
        </p:sp>
        <p:sp>
          <p:nvSpPr>
            <p:cNvPr id="112" name="Google Shape;112;p3"/>
            <p:cNvSpPr/>
            <p:nvPr/>
          </p:nvSpPr>
          <p:spPr>
            <a:xfrm>
              <a:off x="0" y="1435113"/>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3" name="Google Shape;113;p3"/>
            <p:cNvSpPr txBox="1"/>
            <p:nvPr/>
          </p:nvSpPr>
          <p:spPr>
            <a:xfrm>
              <a:off x="34338" y="1469451"/>
              <a:ext cx="10452191" cy="634733"/>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rgbClr val="FFFFFF"/>
                </a:buClr>
                <a:buSzPts val="2800"/>
                <a:buFont typeface="Calibri"/>
                <a:buNone/>
              </a:pPr>
              <a:r>
                <a:rPr lang="en-US" sz="2800" b="0" i="0" u="none" strike="noStrike" cap="none">
                  <a:solidFill>
                    <a:srgbClr val="FFFFFF"/>
                  </a:solidFill>
                  <a:latin typeface="Calibri"/>
                  <a:ea typeface="Calibri"/>
                  <a:cs typeface="Calibri"/>
                  <a:sym typeface="Calibri"/>
                </a:rPr>
                <a:t>3. Managing a bank account online </a:t>
              </a:r>
              <a:endParaRPr sz="2800" b="0" i="0" u="none" strike="noStrike" cap="none">
                <a:solidFill>
                  <a:srgbClr val="FFFFFF"/>
                </a:solidFill>
                <a:latin typeface="Calibri"/>
                <a:ea typeface="Calibri"/>
                <a:cs typeface="Calibri"/>
                <a:sym typeface="Calibri"/>
              </a:endParaRPr>
            </a:p>
          </p:txBody>
        </p:sp>
        <p:sp>
          <p:nvSpPr>
            <p:cNvPr id="114" name="Google Shape;114;p3"/>
            <p:cNvSpPr/>
            <p:nvPr/>
          </p:nvSpPr>
          <p:spPr>
            <a:xfrm>
              <a:off x="0" y="2152571"/>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5" name="Google Shape;115;p3"/>
            <p:cNvSpPr txBox="1"/>
            <p:nvPr/>
          </p:nvSpPr>
          <p:spPr>
            <a:xfrm>
              <a:off x="34338" y="2186909"/>
              <a:ext cx="10452191" cy="634733"/>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rgbClr val="000000"/>
                </a:buClr>
                <a:buSzPts val="2600"/>
                <a:buFont typeface="Calibri"/>
                <a:buNone/>
              </a:pPr>
              <a:r>
                <a:rPr lang="en-US" sz="2600" b="0" i="0" u="none" strike="noStrike" cap="none">
                  <a:solidFill>
                    <a:schemeClr val="lt1"/>
                  </a:solidFill>
                  <a:latin typeface="Calibri"/>
                  <a:ea typeface="Calibri"/>
                  <a:cs typeface="Calibri"/>
                  <a:sym typeface="Calibri"/>
                </a:rPr>
                <a:t>4.. Online solutions for receiving and sending money </a:t>
              </a:r>
              <a:endParaRPr sz="2600" b="0" i="0" u="none" strike="noStrike" cap="none">
                <a:solidFill>
                  <a:schemeClr val="lt1"/>
                </a:solidFill>
                <a:latin typeface="Calibri"/>
                <a:ea typeface="Calibri"/>
                <a:cs typeface="Calibri"/>
                <a:sym typeface="Calibri"/>
              </a:endParaRPr>
            </a:p>
          </p:txBody>
        </p:sp>
        <p:sp>
          <p:nvSpPr>
            <p:cNvPr id="116" name="Google Shape;116;p3"/>
            <p:cNvSpPr/>
            <p:nvPr/>
          </p:nvSpPr>
          <p:spPr>
            <a:xfrm>
              <a:off x="0" y="2870029"/>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7" name="Google Shape;117;p3"/>
            <p:cNvSpPr txBox="1"/>
            <p:nvPr/>
          </p:nvSpPr>
          <p:spPr>
            <a:xfrm>
              <a:off x="34338" y="2904367"/>
              <a:ext cx="10452191" cy="634733"/>
            </a:xfrm>
            <a:prstGeom prst="rect">
              <a:avLst/>
            </a:prstGeom>
            <a:noFill/>
            <a:ln>
              <a:noFill/>
            </a:ln>
          </p:spPr>
          <p:txBody>
            <a:bodyPr spcFirstLastPara="1" wrap="square" lIns="99050" tIns="99050" rIns="99050" bIns="99050" anchor="ctr" anchorCtr="0">
              <a:noAutofit/>
            </a:bodyPr>
            <a:lstStyle/>
            <a:p>
              <a:pPr marL="0" marR="0" lvl="0" indent="0" algn="l" rtl="0">
                <a:lnSpc>
                  <a:spcPct val="100000"/>
                </a:lnSpc>
                <a:spcBef>
                  <a:spcPts val="0"/>
                </a:spcBef>
                <a:spcAft>
                  <a:spcPts val="0"/>
                </a:spcAft>
                <a:buClr>
                  <a:srgbClr val="000000"/>
                </a:buClr>
                <a:buSzPts val="2600"/>
                <a:buFont typeface="Calibri"/>
                <a:buNone/>
              </a:pPr>
              <a:r>
                <a:rPr lang="en-US" sz="2600" b="0" i="0" u="none" strike="noStrike" cap="none">
                  <a:solidFill>
                    <a:schemeClr val="lt1"/>
                  </a:solidFill>
                  <a:latin typeface="Calibri"/>
                  <a:ea typeface="Calibri"/>
                  <a:cs typeface="Calibri"/>
                  <a:sym typeface="Calibri"/>
                </a:rPr>
                <a:t>5. Using a Credit Card to Purchase from Online Goods and Services</a:t>
              </a:r>
              <a:endParaRPr sz="2600" b="0" i="0" u="none" strike="noStrike" cap="none">
                <a:solidFill>
                  <a:schemeClr val="lt1"/>
                </a:solidFill>
                <a:latin typeface="Calibri"/>
                <a:ea typeface="Calibri"/>
                <a:cs typeface="Calibri"/>
                <a:sym typeface="Calibri"/>
              </a:endParaRPr>
            </a:p>
          </p:txBody>
        </p:sp>
        <p:sp>
          <p:nvSpPr>
            <p:cNvPr id="118" name="Google Shape;118;p3"/>
            <p:cNvSpPr/>
            <p:nvPr/>
          </p:nvSpPr>
          <p:spPr>
            <a:xfrm>
              <a:off x="0" y="3587487"/>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9" name="Google Shape;119;p3"/>
            <p:cNvSpPr txBox="1"/>
            <p:nvPr/>
          </p:nvSpPr>
          <p:spPr>
            <a:xfrm>
              <a:off x="34338" y="3621825"/>
              <a:ext cx="10452191" cy="634733"/>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rgbClr val="000000"/>
                </a:buClr>
                <a:buSzPts val="2600"/>
                <a:buFont typeface="Calibri"/>
                <a:buNone/>
              </a:pPr>
              <a:r>
                <a:rPr lang="en-US" sz="2600" b="0" i="0" u="none" strike="noStrike" cap="none">
                  <a:solidFill>
                    <a:schemeClr val="lt1"/>
                  </a:solidFill>
                  <a:latin typeface="Calibri"/>
                  <a:ea typeface="Calibri"/>
                  <a:cs typeface="Calibri"/>
                  <a:sym typeface="Calibri"/>
                </a:rPr>
                <a:t>6. Processing online payments for taxes and bills </a:t>
              </a:r>
              <a:endParaRPr sz="2600" b="0" i="0" u="none" strike="noStrike" cap="none">
                <a:solidFill>
                  <a:schemeClr val="lt1"/>
                </a:solidFill>
                <a:latin typeface="Calibri"/>
                <a:ea typeface="Calibri"/>
                <a:cs typeface="Calibri"/>
                <a:sym typeface="Calibri"/>
              </a:endParaRPr>
            </a:p>
          </p:txBody>
        </p:sp>
      </p:grpSp>
      <p:pic>
        <p:nvPicPr>
          <p:cNvPr id="120" name="Google Shape;120;p3"/>
          <p:cNvPicPr preferRelativeResize="0"/>
          <p:nvPr/>
        </p:nvPicPr>
        <p:blipFill rotWithShape="1">
          <a:blip r:embed="rId3">
            <a:alphaModFix/>
          </a:blip>
          <a:srcRect/>
          <a:stretch/>
        </p:blipFill>
        <p:spPr>
          <a:xfrm>
            <a:off x="11523671" y="6124248"/>
            <a:ext cx="668329" cy="677143"/>
          </a:xfrm>
          <a:prstGeom prst="rect">
            <a:avLst/>
          </a:prstGeom>
          <a:noFill/>
          <a:ln>
            <a:noFill/>
          </a:ln>
        </p:spPr>
      </p:pic>
      <p:pic>
        <p:nvPicPr>
          <p:cNvPr id="121" name="Google Shape;121;p3" descr="Εικόνα που περιέχει γραφικά, γραφιστική, clipart, καρτούν&#10;&#10;Περιγραφή που δημιουργήθηκε αυτόματα"/>
          <p:cNvPicPr preferRelativeResize="0"/>
          <p:nvPr/>
        </p:nvPicPr>
        <p:blipFill rotWithShape="1">
          <a:blip r:embed="rId4">
            <a:alphaModFix/>
          </a:blip>
          <a:srcRect/>
          <a:stretch/>
        </p:blipFill>
        <p:spPr>
          <a:xfrm>
            <a:off x="0" y="23312"/>
            <a:ext cx="3800819" cy="1795328"/>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221F32-E2C8-719D-6BF0-18105A5E3922}"/>
              </a:ext>
            </a:extLst>
          </p:cNvPr>
          <p:cNvSpPr>
            <a:spLocks noGrp="1"/>
          </p:cNvSpPr>
          <p:nvPr>
            <p:ph type="title"/>
          </p:nvPr>
        </p:nvSpPr>
        <p:spPr/>
        <p:txBody>
          <a:bodyPr/>
          <a:lstStyle/>
          <a:p>
            <a:r>
              <a:rPr lang="en-US" dirty="0"/>
              <a:t>Some examples for you to be safe (1/3)</a:t>
            </a:r>
            <a:endParaRPr lang="el-GR" dirty="0"/>
          </a:p>
        </p:txBody>
      </p:sp>
      <p:sp>
        <p:nvSpPr>
          <p:cNvPr id="3" name="Θέση κειμένου 2">
            <a:extLst>
              <a:ext uri="{FF2B5EF4-FFF2-40B4-BE49-F238E27FC236}">
                <a16:creationId xmlns:a16="http://schemas.microsoft.com/office/drawing/2014/main" id="{B8F179C3-13EE-2BF4-9C81-A1394680B26E}"/>
              </a:ext>
            </a:extLst>
          </p:cNvPr>
          <p:cNvSpPr>
            <a:spLocks noGrp="1"/>
          </p:cNvSpPr>
          <p:nvPr>
            <p:ph type="body" idx="1"/>
          </p:nvPr>
        </p:nvSpPr>
        <p:spPr>
          <a:xfrm>
            <a:off x="557998" y="1800000"/>
            <a:ext cx="11059692" cy="4553504"/>
          </a:xfrm>
        </p:spPr>
        <p:txBody>
          <a:bodyPr>
            <a:normAutofit lnSpcReduction="10000"/>
          </a:bodyPr>
          <a:lstStyle/>
          <a:p>
            <a:pPr>
              <a:spcAft>
                <a:spcPts val="600"/>
              </a:spcAft>
            </a:pPr>
            <a:r>
              <a:rPr lang="en-US" dirty="0"/>
              <a:t>Avoid paying anyone through wire transfer, Western Union, money order, or gift cards. Scammers often ask for these types of payments since they do not leave a traceable paper trail.</a:t>
            </a:r>
          </a:p>
          <a:p>
            <a:pPr>
              <a:spcAft>
                <a:spcPts val="600"/>
              </a:spcAft>
            </a:pPr>
            <a:r>
              <a:rPr lang="en-US" dirty="0"/>
              <a:t>Never share your passwords with anyone online. Only with the trusted person like a daily member.</a:t>
            </a:r>
          </a:p>
          <a:p>
            <a:pPr>
              <a:spcAft>
                <a:spcPts val="600"/>
              </a:spcAft>
            </a:pPr>
            <a:r>
              <a:rPr lang="en-US" dirty="0"/>
              <a:t>Be skeptical of anything urgent. Scammers often want you to act before you have time to think critically about the situation. Remember to pause and perhaps walk away from the computer instead of panicking if you think something is suspicious and you’re not sure how to proceed. </a:t>
            </a:r>
          </a:p>
          <a:p>
            <a:pPr>
              <a:spcAft>
                <a:spcPts val="600"/>
              </a:spcAft>
            </a:pPr>
            <a:r>
              <a:rPr lang="en-US" dirty="0"/>
              <a:t>Immediately click the X or No to close any websites or pop-ups about viruses or sweepstakes.</a:t>
            </a:r>
          </a:p>
          <a:p>
            <a:pPr>
              <a:spcAft>
                <a:spcPts val="600"/>
              </a:spcAft>
            </a:pPr>
            <a:endParaRPr lang="el-GR" dirty="0"/>
          </a:p>
        </p:txBody>
      </p:sp>
      <p:sp>
        <p:nvSpPr>
          <p:cNvPr id="4" name="Google Shape;193;p10">
            <a:extLst>
              <a:ext uri="{FF2B5EF4-FFF2-40B4-BE49-F238E27FC236}">
                <a16:creationId xmlns:a16="http://schemas.microsoft.com/office/drawing/2014/main" id="{A76B74C1-F653-8C64-DBF6-05A30499F0B7}"/>
              </a:ext>
            </a:extLst>
          </p:cNvPr>
          <p:cNvSpPr/>
          <p:nvPr/>
        </p:nvSpPr>
        <p:spPr>
          <a:xfrm>
            <a:off x="7353300" y="0"/>
            <a:ext cx="4833077"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2.</a:t>
            </a:r>
            <a:r>
              <a:rPr lang="en-US" sz="1800" dirty="0">
                <a:solidFill>
                  <a:srgbClr val="1C2E78"/>
                </a:solidFill>
                <a:latin typeface="Calibri"/>
                <a:ea typeface="Calibri"/>
                <a:cs typeface="Calibri"/>
                <a:sym typeface="Calibri"/>
              </a:rPr>
              <a:t>5</a:t>
            </a:r>
            <a:r>
              <a:rPr lang="en-US" sz="1800" b="0" i="0" u="none" strike="noStrike" cap="none" dirty="0">
                <a:solidFill>
                  <a:srgbClr val="1C2E78"/>
                </a:solidFill>
                <a:latin typeface="Calibri"/>
                <a:ea typeface="Calibri"/>
                <a:cs typeface="Calibri"/>
                <a:sym typeface="Calibri"/>
              </a:rPr>
              <a:t> How you can protect yourself in advance </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2314992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38D5FC-3C1A-D39C-6946-FB47C5EAD2A0}"/>
              </a:ext>
            </a:extLst>
          </p:cNvPr>
          <p:cNvSpPr>
            <a:spLocks noGrp="1"/>
          </p:cNvSpPr>
          <p:nvPr>
            <p:ph type="title"/>
          </p:nvPr>
        </p:nvSpPr>
        <p:spPr/>
        <p:txBody>
          <a:bodyPr/>
          <a:lstStyle/>
          <a:p>
            <a:r>
              <a:rPr lang="en-US" dirty="0"/>
              <a:t>Some examples for you to be safe (2/3)</a:t>
            </a:r>
            <a:endParaRPr lang="el-GR" dirty="0"/>
          </a:p>
        </p:txBody>
      </p:sp>
      <p:sp>
        <p:nvSpPr>
          <p:cNvPr id="3" name="Θέση κειμένου 2">
            <a:extLst>
              <a:ext uri="{FF2B5EF4-FFF2-40B4-BE49-F238E27FC236}">
                <a16:creationId xmlns:a16="http://schemas.microsoft.com/office/drawing/2014/main" id="{B5349F6E-881C-9D62-54C4-D5A9BACC8D6E}"/>
              </a:ext>
            </a:extLst>
          </p:cNvPr>
          <p:cNvSpPr>
            <a:spLocks noGrp="1"/>
          </p:cNvSpPr>
          <p:nvPr>
            <p:ph type="body" idx="1"/>
          </p:nvPr>
        </p:nvSpPr>
        <p:spPr>
          <a:xfrm>
            <a:off x="557998" y="1800000"/>
            <a:ext cx="9271802" cy="4553504"/>
          </a:xfrm>
        </p:spPr>
        <p:txBody>
          <a:bodyPr>
            <a:normAutofit fontScale="92500" lnSpcReduction="20000"/>
          </a:bodyPr>
          <a:lstStyle/>
          <a:p>
            <a:pPr>
              <a:lnSpc>
                <a:spcPct val="110000"/>
              </a:lnSpc>
              <a:spcAft>
                <a:spcPts val="600"/>
              </a:spcAft>
            </a:pPr>
            <a:r>
              <a:rPr lang="en-US" dirty="0"/>
              <a:t>Call a loved one or search online for advice (e.g., typing “We need support urgently..”</a:t>
            </a:r>
          </a:p>
          <a:p>
            <a:pPr>
              <a:lnSpc>
                <a:spcPct val="110000"/>
              </a:lnSpc>
              <a:spcAft>
                <a:spcPts val="600"/>
              </a:spcAft>
            </a:pPr>
            <a:r>
              <a:rPr lang="en-US" dirty="0"/>
              <a:t>Check in Google to see if other people have reported such scams.</a:t>
            </a:r>
          </a:p>
          <a:p>
            <a:pPr>
              <a:lnSpc>
                <a:spcPct val="110000"/>
              </a:lnSpc>
              <a:spcAft>
                <a:spcPts val="600"/>
              </a:spcAft>
            </a:pPr>
            <a:r>
              <a:rPr lang="en-US" dirty="0"/>
              <a:t>Ensure that websites have </a:t>
            </a:r>
            <a:r>
              <a:rPr lang="en-US" sz="2800" dirty="0"/>
              <a:t>http</a:t>
            </a:r>
            <a:r>
              <a:rPr lang="en-US" sz="2800" b="1" dirty="0"/>
              <a:t>s</a:t>
            </a:r>
            <a:r>
              <a:rPr lang="en-US" sz="2800" dirty="0"/>
              <a:t>:// </a:t>
            </a:r>
            <a:r>
              <a:rPr lang="en-US" dirty="0"/>
              <a:t>listed in front of them. The “</a:t>
            </a:r>
            <a:r>
              <a:rPr lang="en-US" b="1" dirty="0"/>
              <a:t>s</a:t>
            </a:r>
            <a:r>
              <a:rPr lang="en-US" dirty="0"/>
              <a:t>” indicates that the site is secure. The name should also have a little lock next to it.</a:t>
            </a:r>
          </a:p>
          <a:p>
            <a:pPr>
              <a:lnSpc>
                <a:spcPct val="110000"/>
              </a:lnSpc>
              <a:spcAft>
                <a:spcPts val="600"/>
              </a:spcAft>
            </a:pPr>
            <a:r>
              <a:rPr lang="en-US" dirty="0"/>
              <a:t>Be wary of anything that seems too good to be true.</a:t>
            </a:r>
          </a:p>
          <a:p>
            <a:pPr>
              <a:lnSpc>
                <a:spcPct val="110000"/>
              </a:lnSpc>
              <a:spcAft>
                <a:spcPts val="600"/>
              </a:spcAft>
            </a:pPr>
            <a:r>
              <a:rPr lang="en-US" dirty="0"/>
              <a:t>Consider turning on multi-factor authentication. This requires you to either enter a code (sent via text or email) or use an app to log in to some of your accounts, including social media or banking portals. This can prevent hackers from signing in.</a:t>
            </a:r>
          </a:p>
          <a:p>
            <a:pPr>
              <a:lnSpc>
                <a:spcPct val="110000"/>
              </a:lnSpc>
              <a:spcAft>
                <a:spcPts val="600"/>
              </a:spcAft>
            </a:pPr>
            <a:endParaRPr lang="el-GR" dirty="0"/>
          </a:p>
        </p:txBody>
      </p:sp>
      <p:sp>
        <p:nvSpPr>
          <p:cNvPr id="4" name="Google Shape;193;p10">
            <a:extLst>
              <a:ext uri="{FF2B5EF4-FFF2-40B4-BE49-F238E27FC236}">
                <a16:creationId xmlns:a16="http://schemas.microsoft.com/office/drawing/2014/main" id="{F9B1D2B3-5261-3F95-ADA3-27BDB17C606E}"/>
              </a:ext>
            </a:extLst>
          </p:cNvPr>
          <p:cNvSpPr/>
          <p:nvPr/>
        </p:nvSpPr>
        <p:spPr>
          <a:xfrm>
            <a:off x="7353300" y="0"/>
            <a:ext cx="4833077"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2.</a:t>
            </a:r>
            <a:r>
              <a:rPr lang="en-US" sz="1800" dirty="0">
                <a:solidFill>
                  <a:srgbClr val="1C2E78"/>
                </a:solidFill>
                <a:latin typeface="Calibri"/>
                <a:ea typeface="Calibri"/>
                <a:cs typeface="Calibri"/>
                <a:sym typeface="Calibri"/>
              </a:rPr>
              <a:t>5</a:t>
            </a:r>
            <a:r>
              <a:rPr lang="en-US" sz="1800" b="0" i="0" u="none" strike="noStrike" cap="none" dirty="0">
                <a:solidFill>
                  <a:srgbClr val="1C2E78"/>
                </a:solidFill>
                <a:latin typeface="Calibri"/>
                <a:ea typeface="Calibri"/>
                <a:cs typeface="Calibri"/>
                <a:sym typeface="Calibri"/>
              </a:rPr>
              <a:t> How you can protect yourself in advance </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34898233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C375C3-4532-A1DB-C1AC-0170A634F278}"/>
              </a:ext>
            </a:extLst>
          </p:cNvPr>
          <p:cNvSpPr>
            <a:spLocks noGrp="1"/>
          </p:cNvSpPr>
          <p:nvPr>
            <p:ph type="title"/>
          </p:nvPr>
        </p:nvSpPr>
        <p:spPr/>
        <p:txBody>
          <a:bodyPr/>
          <a:lstStyle/>
          <a:p>
            <a:r>
              <a:rPr lang="en-US" dirty="0"/>
              <a:t>Some examples for you to be safe (3/3)</a:t>
            </a:r>
            <a:endParaRPr lang="el-GR" dirty="0"/>
          </a:p>
        </p:txBody>
      </p:sp>
      <p:sp>
        <p:nvSpPr>
          <p:cNvPr id="3" name="Θέση κειμένου 2">
            <a:extLst>
              <a:ext uri="{FF2B5EF4-FFF2-40B4-BE49-F238E27FC236}">
                <a16:creationId xmlns:a16="http://schemas.microsoft.com/office/drawing/2014/main" id="{11AF7683-03C5-5753-A87B-A50D04A4C374}"/>
              </a:ext>
            </a:extLst>
          </p:cNvPr>
          <p:cNvSpPr>
            <a:spLocks noGrp="1"/>
          </p:cNvSpPr>
          <p:nvPr>
            <p:ph type="body" idx="1"/>
          </p:nvPr>
        </p:nvSpPr>
        <p:spPr>
          <a:xfrm>
            <a:off x="557998" y="1800000"/>
            <a:ext cx="10389402" cy="4553504"/>
          </a:xfrm>
        </p:spPr>
        <p:txBody>
          <a:bodyPr>
            <a:normAutofit fontScale="92500" lnSpcReduction="10000"/>
          </a:bodyPr>
          <a:lstStyle/>
          <a:p>
            <a:pPr>
              <a:lnSpc>
                <a:spcPct val="110000"/>
              </a:lnSpc>
              <a:spcAft>
                <a:spcPts val="600"/>
              </a:spcAft>
            </a:pPr>
            <a:r>
              <a:rPr lang="en-US" dirty="0"/>
              <a:t>More precautions can be taken to avoid scams.</a:t>
            </a:r>
          </a:p>
          <a:p>
            <a:pPr>
              <a:lnSpc>
                <a:spcPct val="110000"/>
              </a:lnSpc>
              <a:spcAft>
                <a:spcPts val="600"/>
              </a:spcAft>
            </a:pPr>
            <a:r>
              <a:rPr lang="en-US" dirty="0"/>
              <a:t>No one needs to be fearful of continuing to use the internet, so long as they are equipped with the knowledge of how to use it safely.</a:t>
            </a:r>
          </a:p>
          <a:p>
            <a:pPr>
              <a:lnSpc>
                <a:spcPct val="110000"/>
              </a:lnSpc>
              <a:spcAft>
                <a:spcPts val="600"/>
              </a:spcAft>
            </a:pPr>
            <a:r>
              <a:rPr lang="en-US" dirty="0"/>
              <a:t>Find a safe space in your community or social circle where you can feel comfortable discussing these issues without fear of being judged. </a:t>
            </a:r>
          </a:p>
          <a:p>
            <a:pPr marL="76200" indent="0">
              <a:lnSpc>
                <a:spcPct val="110000"/>
              </a:lnSpc>
              <a:spcAft>
                <a:spcPts val="600"/>
              </a:spcAft>
              <a:buNone/>
            </a:pPr>
            <a:r>
              <a:rPr lang="en-US" b="1" dirty="0"/>
              <a:t>If a scam has already taken place, here are some actionable steps that you can take:</a:t>
            </a:r>
          </a:p>
          <a:p>
            <a:pPr>
              <a:lnSpc>
                <a:spcPct val="110000"/>
              </a:lnSpc>
              <a:spcAft>
                <a:spcPts val="600"/>
              </a:spcAft>
            </a:pPr>
            <a:r>
              <a:rPr lang="en-US" dirty="0"/>
              <a:t>Call your bank. They can freeze your account so that no one can access your funds and also issue you a new debit card. If money has already been stolen, you can see if the bank can void those transactions and return your funds.</a:t>
            </a:r>
          </a:p>
          <a:p>
            <a:pPr>
              <a:lnSpc>
                <a:spcPct val="110000"/>
              </a:lnSpc>
              <a:spcAft>
                <a:spcPts val="600"/>
              </a:spcAft>
            </a:pPr>
            <a:r>
              <a:rPr lang="en-US" dirty="0"/>
              <a:t>Consider filing a police report.</a:t>
            </a:r>
          </a:p>
          <a:p>
            <a:pPr>
              <a:lnSpc>
                <a:spcPct val="110000"/>
              </a:lnSpc>
              <a:spcAft>
                <a:spcPts val="600"/>
              </a:spcAft>
            </a:pPr>
            <a:endParaRPr lang="el-GR" dirty="0"/>
          </a:p>
        </p:txBody>
      </p:sp>
      <p:sp>
        <p:nvSpPr>
          <p:cNvPr id="4" name="Google Shape;193;p10">
            <a:extLst>
              <a:ext uri="{FF2B5EF4-FFF2-40B4-BE49-F238E27FC236}">
                <a16:creationId xmlns:a16="http://schemas.microsoft.com/office/drawing/2014/main" id="{B37F8E61-999B-8EA3-51D8-18C7801844E8}"/>
              </a:ext>
            </a:extLst>
          </p:cNvPr>
          <p:cNvSpPr/>
          <p:nvPr/>
        </p:nvSpPr>
        <p:spPr>
          <a:xfrm>
            <a:off x="7353300" y="0"/>
            <a:ext cx="4833077"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2.</a:t>
            </a:r>
            <a:r>
              <a:rPr lang="en-US" sz="1800" dirty="0">
                <a:solidFill>
                  <a:srgbClr val="1C2E78"/>
                </a:solidFill>
                <a:latin typeface="Calibri"/>
                <a:ea typeface="Calibri"/>
                <a:cs typeface="Calibri"/>
                <a:sym typeface="Calibri"/>
              </a:rPr>
              <a:t>5</a:t>
            </a:r>
            <a:r>
              <a:rPr lang="en-US" sz="1800" b="0" i="0" u="none" strike="noStrike" cap="none" dirty="0">
                <a:solidFill>
                  <a:srgbClr val="1C2E78"/>
                </a:solidFill>
                <a:latin typeface="Calibri"/>
                <a:ea typeface="Calibri"/>
                <a:cs typeface="Calibri"/>
                <a:sym typeface="Calibri"/>
              </a:rPr>
              <a:t> How you can protect yourself in advance </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22841185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2"/>
          <p:cNvSpPr txBox="1">
            <a:spLocks noGrp="1"/>
          </p:cNvSpPr>
          <p:nvPr>
            <p:ph type="body" idx="4294967295"/>
          </p:nvPr>
        </p:nvSpPr>
        <p:spPr>
          <a:xfrm>
            <a:off x="0" y="1408819"/>
            <a:ext cx="6001305" cy="476116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800"/>
              <a:buNone/>
            </a:pPr>
            <a:endParaRPr sz="1800"/>
          </a:p>
          <a:p>
            <a:pPr marL="0" lvl="0" indent="0" algn="ctr" rtl="0">
              <a:lnSpc>
                <a:spcPct val="100000"/>
              </a:lnSpc>
              <a:spcBef>
                <a:spcPts val="1200"/>
              </a:spcBef>
              <a:spcAft>
                <a:spcPts val="0"/>
              </a:spcAft>
              <a:buSzPts val="4000"/>
              <a:buNone/>
            </a:pPr>
            <a:endParaRPr sz="4000">
              <a:solidFill>
                <a:srgbClr val="515280"/>
              </a:solidFill>
            </a:endParaRPr>
          </a:p>
          <a:p>
            <a:pPr marL="0" lvl="0" indent="0" algn="ctr" rtl="0">
              <a:lnSpc>
                <a:spcPct val="100000"/>
              </a:lnSpc>
              <a:spcBef>
                <a:spcPts val="1200"/>
              </a:spcBef>
              <a:spcAft>
                <a:spcPts val="0"/>
              </a:spcAft>
              <a:buSzPts val="5400"/>
              <a:buNone/>
            </a:pPr>
            <a:r>
              <a:rPr lang="en-US" sz="5400">
                <a:solidFill>
                  <a:srgbClr val="515280"/>
                </a:solidFill>
              </a:rPr>
              <a:t>Check your knowledge!</a:t>
            </a:r>
            <a:endParaRPr sz="5400">
              <a:solidFill>
                <a:srgbClr val="515280"/>
              </a:solidFill>
            </a:endParaRPr>
          </a:p>
        </p:txBody>
      </p:sp>
      <p:pic>
        <p:nvPicPr>
          <p:cNvPr id="308" name="Google Shape;308;p22" descr="Online survey analysis. Electronic data collection, digital research tool, computerized study. Analyst considering feedback results, analysing info. Vector isolated concept metaphor illustration"/>
          <p:cNvPicPr preferRelativeResize="0"/>
          <p:nvPr/>
        </p:nvPicPr>
        <p:blipFill rotWithShape="1">
          <a:blip r:embed="rId3">
            <a:alphaModFix/>
          </a:blip>
          <a:srcRect/>
          <a:stretch/>
        </p:blipFill>
        <p:spPr>
          <a:xfrm>
            <a:off x="5720179" y="-1"/>
            <a:ext cx="6471821" cy="6471821"/>
          </a:xfrm>
          <a:prstGeom prst="rect">
            <a:avLst/>
          </a:prstGeom>
          <a:noFill/>
          <a:ln>
            <a:noFill/>
          </a:ln>
        </p:spPr>
      </p:pic>
      <p:sp>
        <p:nvSpPr>
          <p:cNvPr id="309" name="Google Shape;309;p22"/>
          <p:cNvSpPr txBox="1"/>
          <p:nvPr/>
        </p:nvSpPr>
        <p:spPr>
          <a:xfrm>
            <a:off x="8918360" y="6539554"/>
            <a:ext cx="3273640"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by vectorjuice on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3"/>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rgbClr val="1C2E78"/>
                </a:solidFill>
                <a:latin typeface="Calibri"/>
                <a:ea typeface="Calibri"/>
                <a:cs typeface="Calibri"/>
                <a:sym typeface="Calibri"/>
              </a:rPr>
              <a:t>1. Which of the following passwords is stronger?</a:t>
            </a:r>
            <a:endParaRPr sz="1400" b="0" i="0" u="none" strike="noStrike" cap="none">
              <a:solidFill>
                <a:srgbClr val="000000"/>
              </a:solidFill>
              <a:latin typeface="Calibri"/>
              <a:ea typeface="Calibri"/>
              <a:cs typeface="Calibri"/>
              <a:sym typeface="Calibri"/>
            </a:endParaRPr>
          </a:p>
        </p:txBody>
      </p:sp>
      <p:sp>
        <p:nvSpPr>
          <p:cNvPr id="320" name="Google Shape;320;p23"/>
          <p:cNvSpPr txBox="1"/>
          <p:nvPr/>
        </p:nvSpPr>
        <p:spPr>
          <a:xfrm>
            <a:off x="2112607" y="1987414"/>
            <a:ext cx="215385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0" i="1" u="none" strike="noStrike" cap="none">
                <a:solidFill>
                  <a:schemeClr val="dk1"/>
                </a:solidFill>
                <a:latin typeface="Calibri"/>
                <a:ea typeface="Calibri"/>
                <a:cs typeface="Calibri"/>
                <a:sym typeface="Calibri"/>
              </a:rPr>
              <a:t>Only one answer is correct!</a:t>
            </a:r>
            <a:endParaRPr sz="1400" b="0" i="1" u="none" strike="noStrike" cap="none">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C573DF5E-1E1B-5D84-7DE8-5014DA349D2E}"/>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A. John1234</a:t>
            </a:r>
          </a:p>
        </p:txBody>
      </p:sp>
      <p:sp>
        <p:nvSpPr>
          <p:cNvPr id="3" name="Ορθογώνιο 2">
            <a:extLst>
              <a:ext uri="{FF2B5EF4-FFF2-40B4-BE49-F238E27FC236}">
                <a16:creationId xmlns:a16="http://schemas.microsoft.com/office/drawing/2014/main" id="{462340C8-768A-7194-D2A5-575D79D5F589}"/>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B. John1990</a:t>
            </a:r>
          </a:p>
        </p:txBody>
      </p:sp>
      <p:sp>
        <p:nvSpPr>
          <p:cNvPr id="4" name="Ορθογώνιο 3">
            <a:extLst>
              <a:ext uri="{FF2B5EF4-FFF2-40B4-BE49-F238E27FC236}">
                <a16:creationId xmlns:a16="http://schemas.microsoft.com/office/drawing/2014/main" id="{74710901-4894-C69F-2277-B161E321D533}"/>
              </a:ext>
            </a:extLst>
          </p:cNvPr>
          <p:cNvSpPr/>
          <p:nvPr/>
        </p:nvSpPr>
        <p:spPr>
          <a:xfrm>
            <a:off x="2105025" y="3727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C. John051190</a:t>
            </a:r>
          </a:p>
        </p:txBody>
      </p:sp>
      <p:sp>
        <p:nvSpPr>
          <p:cNvPr id="5" name="Ορθογώνιο 4">
            <a:extLst>
              <a:ext uri="{FF2B5EF4-FFF2-40B4-BE49-F238E27FC236}">
                <a16:creationId xmlns:a16="http://schemas.microsoft.com/office/drawing/2014/main" id="{B8ED5E11-83AB-2020-0BB1-6FC63D893089}"/>
              </a:ext>
            </a:extLst>
          </p:cNvPr>
          <p:cNvSpPr/>
          <p:nvPr/>
        </p:nvSpPr>
        <p:spPr>
          <a:xfrm>
            <a:off x="6134100"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D. J0Hn!2nO</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538135"/>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4"/>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rgbClr val="1C2E78"/>
                </a:solidFill>
                <a:latin typeface="Calibri"/>
                <a:ea typeface="Calibri"/>
                <a:cs typeface="Calibri"/>
                <a:sym typeface="Calibri"/>
              </a:rPr>
              <a:t>2. Which of the following is personal data</a:t>
            </a:r>
            <a:endParaRPr sz="1400" b="0" i="0" u="none" strike="noStrike" cap="none">
              <a:solidFill>
                <a:srgbClr val="000000"/>
              </a:solidFill>
              <a:latin typeface="Calibri"/>
              <a:ea typeface="Calibri"/>
              <a:cs typeface="Calibri"/>
              <a:sym typeface="Calibri"/>
            </a:endParaRPr>
          </a:p>
        </p:txBody>
      </p:sp>
      <p:sp>
        <p:nvSpPr>
          <p:cNvPr id="331" name="Google Shape;331;p24"/>
          <p:cNvSpPr txBox="1"/>
          <p:nvPr/>
        </p:nvSpPr>
        <p:spPr>
          <a:xfrm>
            <a:off x="2112607" y="1987414"/>
            <a:ext cx="215385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0" i="1" u="none" strike="noStrike" cap="none">
                <a:solidFill>
                  <a:schemeClr val="dk1"/>
                </a:solidFill>
                <a:latin typeface="Calibri"/>
                <a:ea typeface="Calibri"/>
                <a:cs typeface="Calibri"/>
                <a:sym typeface="Calibri"/>
              </a:rPr>
              <a:t>Only one answer is correct!</a:t>
            </a:r>
            <a:endParaRPr sz="1400" b="0" i="1" u="none" strike="noStrike" cap="none">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F1C164A2-2245-D126-1460-3CB96B0393C8}"/>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A. IP address</a:t>
            </a:r>
          </a:p>
        </p:txBody>
      </p:sp>
      <p:sp>
        <p:nvSpPr>
          <p:cNvPr id="3" name="Ορθογώνιο 2">
            <a:extLst>
              <a:ext uri="{FF2B5EF4-FFF2-40B4-BE49-F238E27FC236}">
                <a16:creationId xmlns:a16="http://schemas.microsoft.com/office/drawing/2014/main" id="{8A2C6597-28C8-C902-3D14-A950600840CF}"/>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B. E-mail address</a:t>
            </a:r>
          </a:p>
        </p:txBody>
      </p:sp>
      <p:sp>
        <p:nvSpPr>
          <p:cNvPr id="4" name="Ορθογώνιο 3">
            <a:extLst>
              <a:ext uri="{FF2B5EF4-FFF2-40B4-BE49-F238E27FC236}">
                <a16:creationId xmlns:a16="http://schemas.microsoft.com/office/drawing/2014/main" id="{DD7CD6E6-F569-4903-8B43-8568DF4320F6}"/>
              </a:ext>
            </a:extLst>
          </p:cNvPr>
          <p:cNvSpPr/>
          <p:nvPr/>
        </p:nvSpPr>
        <p:spPr>
          <a:xfrm>
            <a:off x="2105025" y="3727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C. All of them</a:t>
            </a:r>
          </a:p>
        </p:txBody>
      </p:sp>
      <p:sp>
        <p:nvSpPr>
          <p:cNvPr id="5" name="Ορθογώνιο 4">
            <a:extLst>
              <a:ext uri="{FF2B5EF4-FFF2-40B4-BE49-F238E27FC236}">
                <a16:creationId xmlns:a16="http://schemas.microsoft.com/office/drawing/2014/main" id="{91163A46-4B08-AA6B-832F-C64E9C24335C}"/>
              </a:ext>
            </a:extLst>
          </p:cNvPr>
          <p:cNvSpPr/>
          <p:nvPr/>
        </p:nvSpPr>
        <p:spPr>
          <a:xfrm>
            <a:off x="6134100"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D. Cookies IDs in the browser</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538135"/>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0000"/>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56"/>
          <p:cNvSpPr/>
          <p:nvPr/>
        </p:nvSpPr>
        <p:spPr>
          <a:xfrm>
            <a:off x="2105025" y="1070741"/>
            <a:ext cx="7534275" cy="904875"/>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dirty="0">
                <a:solidFill>
                  <a:srgbClr val="1C2E78"/>
                </a:solidFill>
                <a:latin typeface="Calibri"/>
                <a:ea typeface="Calibri"/>
                <a:cs typeface="Calibri"/>
                <a:sym typeface="Calibri"/>
              </a:rPr>
              <a:t>3. When the lock symbol appears in the browser it means that the browser has locked the page because it is not secure.</a:t>
            </a:r>
          </a:p>
        </p:txBody>
      </p:sp>
      <p:sp>
        <p:nvSpPr>
          <p:cNvPr id="558" name="Google Shape;558;p56"/>
          <p:cNvSpPr/>
          <p:nvPr/>
        </p:nvSpPr>
        <p:spPr>
          <a:xfrm>
            <a:off x="9460375" y="0"/>
            <a:ext cx="272610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a:solidFill>
                  <a:srgbClr val="1C2E78"/>
                </a:solidFill>
                <a:latin typeface="Calibri"/>
                <a:ea typeface="Calibri"/>
                <a:cs typeface="Calibri"/>
                <a:sym typeface="Calibri"/>
              </a:rPr>
              <a:t>1.9 Check your knowledge! </a:t>
            </a:r>
            <a:endParaRPr sz="1800" b="0" i="0" u="none" strike="noStrike" cap="none">
              <a:solidFill>
                <a:srgbClr val="1C2E78"/>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8D6B9C2C-63C2-6EC7-75D7-B50487233976}"/>
              </a:ext>
            </a:extLst>
          </p:cNvPr>
          <p:cNvSpPr/>
          <p:nvPr/>
        </p:nvSpPr>
        <p:spPr>
          <a:xfrm>
            <a:off x="6134100" y="279752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No, the statement is wrong.</a:t>
            </a:r>
          </a:p>
        </p:txBody>
      </p:sp>
      <p:sp>
        <p:nvSpPr>
          <p:cNvPr id="3" name="Ορθογώνιο 2">
            <a:extLst>
              <a:ext uri="{FF2B5EF4-FFF2-40B4-BE49-F238E27FC236}">
                <a16:creationId xmlns:a16="http://schemas.microsoft.com/office/drawing/2014/main" id="{CBA2F6D6-A5E6-2FDD-4BF1-75779C5A4990}"/>
              </a:ext>
            </a:extLst>
          </p:cNvPr>
          <p:cNvSpPr/>
          <p:nvPr/>
        </p:nvSpPr>
        <p:spPr>
          <a:xfrm>
            <a:off x="2025650" y="277568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Yes, the statement is correct.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538135"/>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7"/>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dirty="0">
                <a:solidFill>
                  <a:srgbClr val="1C2E78"/>
                </a:solidFill>
                <a:latin typeface="Calibri"/>
                <a:ea typeface="Calibri"/>
                <a:cs typeface="Calibri"/>
                <a:sym typeface="Calibri"/>
              </a:rPr>
              <a:t>4</a:t>
            </a:r>
            <a:r>
              <a:rPr lang="en-US" sz="2000" b="1" i="0" u="none" strike="noStrike" cap="none" dirty="0">
                <a:solidFill>
                  <a:srgbClr val="1C2E78"/>
                </a:solidFill>
                <a:latin typeface="Calibri"/>
                <a:ea typeface="Calibri"/>
                <a:cs typeface="Calibri"/>
                <a:sym typeface="Calibri"/>
              </a:rPr>
              <a:t>. Which of the following is NOT sensitive personal data</a:t>
            </a:r>
            <a:endParaRPr sz="1400" b="0" i="0" u="none" strike="noStrike" cap="none" dirty="0">
              <a:solidFill>
                <a:srgbClr val="000000"/>
              </a:solidFill>
              <a:latin typeface="Calibri"/>
              <a:ea typeface="Calibri"/>
              <a:cs typeface="Calibri"/>
              <a:sym typeface="Calibri"/>
            </a:endParaRPr>
          </a:p>
        </p:txBody>
      </p:sp>
      <p:sp>
        <p:nvSpPr>
          <p:cNvPr id="361" name="Google Shape;361;p27"/>
          <p:cNvSpPr txBox="1"/>
          <p:nvPr/>
        </p:nvSpPr>
        <p:spPr>
          <a:xfrm>
            <a:off x="2112607" y="1987414"/>
            <a:ext cx="215385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0" i="1" u="none" strike="noStrike" cap="none">
                <a:solidFill>
                  <a:schemeClr val="dk1"/>
                </a:solidFill>
                <a:latin typeface="Calibri"/>
                <a:ea typeface="Calibri"/>
                <a:cs typeface="Calibri"/>
                <a:sym typeface="Calibri"/>
              </a:rPr>
              <a:t>Only one answer is correct!</a:t>
            </a:r>
            <a:endParaRPr sz="1400" b="0" i="1" u="none" strike="noStrike" cap="none">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59CC9C0E-DF72-5EAC-D2CC-864F2AEE1C4D}"/>
              </a:ext>
            </a:extLst>
          </p:cNvPr>
          <p:cNvSpPr/>
          <p:nvPr/>
        </p:nvSpPr>
        <p:spPr>
          <a:xfrm>
            <a:off x="20669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A. Photos</a:t>
            </a:r>
          </a:p>
        </p:txBody>
      </p:sp>
      <p:sp>
        <p:nvSpPr>
          <p:cNvPr id="3" name="Ορθογώνιο 2">
            <a:extLst>
              <a:ext uri="{FF2B5EF4-FFF2-40B4-BE49-F238E27FC236}">
                <a16:creationId xmlns:a16="http://schemas.microsoft.com/office/drawing/2014/main" id="{4317302E-542A-FE47-583B-6C55E87065FD}"/>
              </a:ext>
            </a:extLst>
          </p:cNvPr>
          <p:cNvSpPr/>
          <p:nvPr/>
        </p:nvSpPr>
        <p:spPr>
          <a:xfrm>
            <a:off x="60960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B. Home address</a:t>
            </a:r>
          </a:p>
        </p:txBody>
      </p:sp>
      <p:sp>
        <p:nvSpPr>
          <p:cNvPr id="4" name="Ορθογώνιο 3">
            <a:extLst>
              <a:ext uri="{FF2B5EF4-FFF2-40B4-BE49-F238E27FC236}">
                <a16:creationId xmlns:a16="http://schemas.microsoft.com/office/drawing/2014/main" id="{AEFB9796-C5FC-6D72-7415-FB8AE7B239F3}"/>
              </a:ext>
            </a:extLst>
          </p:cNvPr>
          <p:cNvSpPr/>
          <p:nvPr/>
        </p:nvSpPr>
        <p:spPr>
          <a:xfrm>
            <a:off x="2105025" y="3727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C. Health related data</a:t>
            </a:r>
          </a:p>
        </p:txBody>
      </p:sp>
      <p:sp>
        <p:nvSpPr>
          <p:cNvPr id="5" name="Ορθογώνιο 4">
            <a:extLst>
              <a:ext uri="{FF2B5EF4-FFF2-40B4-BE49-F238E27FC236}">
                <a16:creationId xmlns:a16="http://schemas.microsoft.com/office/drawing/2014/main" id="{B1E3C205-71D8-8465-D7DD-DCE287B78BB3}"/>
              </a:ext>
            </a:extLst>
          </p:cNvPr>
          <p:cNvSpPr/>
          <p:nvPr/>
        </p:nvSpPr>
        <p:spPr>
          <a:xfrm>
            <a:off x="6134100"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D. Political opinions</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1E24"/>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8"/>
          <p:cNvSpPr/>
          <p:nvPr/>
        </p:nvSpPr>
        <p:spPr>
          <a:xfrm>
            <a:off x="2105025" y="1070741"/>
            <a:ext cx="7534275" cy="904875"/>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dirty="0">
                <a:solidFill>
                  <a:srgbClr val="1C2E78"/>
                </a:solidFill>
                <a:latin typeface="Calibri"/>
                <a:ea typeface="Calibri"/>
                <a:cs typeface="Calibri"/>
                <a:sym typeface="Calibri"/>
              </a:rPr>
              <a:t>5. Can the sender be an indicator of whether an email is spam?</a:t>
            </a:r>
            <a:endParaRPr sz="2000" b="1" i="0" u="none" strike="noStrike" cap="none" dirty="0">
              <a:solidFill>
                <a:srgbClr val="1C2E78"/>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8B2C5822-70A0-AB85-740A-50B9922EE52D}"/>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Yes</a:t>
            </a:r>
            <a:endParaRPr lang="el-GR" dirty="0"/>
          </a:p>
        </p:txBody>
      </p:sp>
      <p:sp>
        <p:nvSpPr>
          <p:cNvPr id="3" name="Ορθογώνιο 2">
            <a:extLst>
              <a:ext uri="{FF2B5EF4-FFF2-40B4-BE49-F238E27FC236}">
                <a16:creationId xmlns:a16="http://schemas.microsoft.com/office/drawing/2014/main" id="{F81F3AA0-472A-5D1C-A8C6-A60CB4C34689}"/>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No</a:t>
            </a:r>
            <a:endParaRPr lang="el-GR"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538135"/>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29"/>
          <p:cNvSpPr/>
          <p:nvPr/>
        </p:nvSpPr>
        <p:spPr>
          <a:xfrm>
            <a:off x="2105025" y="1028700"/>
            <a:ext cx="7534275" cy="904875"/>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dirty="0">
                <a:solidFill>
                  <a:srgbClr val="1C2E78"/>
                </a:solidFill>
                <a:latin typeface="Calibri"/>
                <a:ea typeface="Calibri"/>
                <a:cs typeface="Calibri"/>
                <a:sym typeface="Calibri"/>
              </a:rPr>
              <a:t>6. What should you never do if you receive a supposed spam-mail?</a:t>
            </a:r>
            <a:endParaRPr sz="2000" b="1" i="0" u="none" strike="noStrike" cap="none" dirty="0">
              <a:solidFill>
                <a:srgbClr val="1C2E78"/>
              </a:solidFill>
              <a:latin typeface="Calibri"/>
              <a:ea typeface="Calibri"/>
              <a:cs typeface="Calibri"/>
              <a:sym typeface="Calibri"/>
            </a:endParaRPr>
          </a:p>
        </p:txBody>
      </p:sp>
      <p:sp>
        <p:nvSpPr>
          <p:cNvPr id="380" name="Google Shape;380;p29"/>
          <p:cNvSpPr txBox="1"/>
          <p:nvPr/>
        </p:nvSpPr>
        <p:spPr>
          <a:xfrm>
            <a:off x="2112607" y="1987414"/>
            <a:ext cx="215385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0" i="1" u="none" strike="noStrike" cap="none">
                <a:solidFill>
                  <a:schemeClr val="dk1"/>
                </a:solidFill>
                <a:latin typeface="Calibri"/>
                <a:ea typeface="Calibri"/>
                <a:cs typeface="Calibri"/>
                <a:sym typeface="Calibri"/>
              </a:rPr>
              <a:t>Only one answer is correct!</a:t>
            </a:r>
            <a:endParaRPr sz="1400" b="0" i="1" u="none" strike="noStrike" cap="none">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2DCCF57B-6400-C6AF-2598-2DA9ACBC8537}"/>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A. Delete the e-mail</a:t>
            </a:r>
            <a:endParaRPr lang="el-GR" sz="1800" dirty="0">
              <a:latin typeface="Calibri" panose="020F0502020204030204" pitchFamily="34" charset="0"/>
              <a:cs typeface="Calibri" panose="020F0502020204030204" pitchFamily="34" charset="0"/>
            </a:endParaRPr>
          </a:p>
        </p:txBody>
      </p:sp>
      <p:sp>
        <p:nvSpPr>
          <p:cNvPr id="3" name="Ορθογώνιο 2">
            <a:extLst>
              <a:ext uri="{FF2B5EF4-FFF2-40B4-BE49-F238E27FC236}">
                <a16:creationId xmlns:a16="http://schemas.microsoft.com/office/drawing/2014/main" id="{D5A218F9-31B7-A59E-BCFE-C874F11C71CD}"/>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B. Check the sender </a:t>
            </a:r>
            <a:endParaRPr lang="el-GR" sz="1800" dirty="0">
              <a:latin typeface="Calibri" panose="020F0502020204030204" pitchFamily="34" charset="0"/>
              <a:cs typeface="Calibri" panose="020F0502020204030204" pitchFamily="34" charset="0"/>
            </a:endParaRPr>
          </a:p>
        </p:txBody>
      </p:sp>
      <p:sp>
        <p:nvSpPr>
          <p:cNvPr id="4" name="Ορθογώνιο 3">
            <a:extLst>
              <a:ext uri="{FF2B5EF4-FFF2-40B4-BE49-F238E27FC236}">
                <a16:creationId xmlns:a16="http://schemas.microsoft.com/office/drawing/2014/main" id="{A7D9C112-A0B0-4793-B1AB-02EDE96916E5}"/>
              </a:ext>
            </a:extLst>
          </p:cNvPr>
          <p:cNvSpPr/>
          <p:nvPr/>
        </p:nvSpPr>
        <p:spPr>
          <a:xfrm>
            <a:off x="2105025" y="3727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C. Check the reference line</a:t>
            </a:r>
            <a:endParaRPr lang="el-GR" sz="1800" dirty="0">
              <a:latin typeface="Calibri" panose="020F0502020204030204" pitchFamily="34" charset="0"/>
              <a:cs typeface="Calibri" panose="020F0502020204030204" pitchFamily="34" charset="0"/>
            </a:endParaRPr>
          </a:p>
        </p:txBody>
      </p:sp>
      <p:sp>
        <p:nvSpPr>
          <p:cNvPr id="5" name="Ορθογώνιο 4">
            <a:extLst>
              <a:ext uri="{FF2B5EF4-FFF2-40B4-BE49-F238E27FC236}">
                <a16:creationId xmlns:a16="http://schemas.microsoft.com/office/drawing/2014/main" id="{BFFFE816-B2D7-EC07-1B82-A27144B55548}"/>
              </a:ext>
            </a:extLst>
          </p:cNvPr>
          <p:cNvSpPr/>
          <p:nvPr/>
        </p:nvSpPr>
        <p:spPr>
          <a:xfrm>
            <a:off x="6134100"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D. Reply and ask if it is a spam-mail</a:t>
            </a:r>
            <a:endParaRPr lang="el-GR" sz="1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538135"/>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
          <p:cNvSpPr txBox="1">
            <a:spLocks noGrp="1"/>
          </p:cNvSpPr>
          <p:nvPr>
            <p:ph type="title"/>
          </p:nvPr>
        </p:nvSpPr>
        <p:spPr>
          <a:xfrm>
            <a:off x="558000" y="1079999"/>
            <a:ext cx="10515600" cy="129214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ct val="100000"/>
              <a:buFont typeface="Calibri"/>
              <a:buNone/>
            </a:pPr>
            <a:r>
              <a:rPr lang="en-US" sz="2200" dirty="0"/>
              <a:t>Unit 1</a:t>
            </a:r>
            <a:r>
              <a:rPr lang="en-US" dirty="0"/>
              <a:t/>
            </a:r>
            <a:br>
              <a:rPr lang="en-US" dirty="0"/>
            </a:br>
            <a:r>
              <a:rPr lang="en-US" sz="4000" dirty="0"/>
              <a:t>Introduction </a:t>
            </a:r>
            <a:r>
              <a:rPr lang="en-US" dirty="0"/>
              <a:t/>
            </a:r>
            <a:br>
              <a:rPr lang="en-US" dirty="0"/>
            </a:br>
            <a:endParaRPr dirty="0"/>
          </a:p>
        </p:txBody>
      </p:sp>
      <p:sp>
        <p:nvSpPr>
          <p:cNvPr id="128" name="Google Shape;128;p4"/>
          <p:cNvSpPr txBox="1">
            <a:spLocks noGrp="1"/>
          </p:cNvSpPr>
          <p:nvPr>
            <p:ph type="body" idx="1"/>
          </p:nvPr>
        </p:nvSpPr>
        <p:spPr>
          <a:xfrm>
            <a:off x="558000" y="2035925"/>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Objectives</a:t>
            </a:r>
            <a:endParaRPr/>
          </a:p>
        </p:txBody>
      </p:sp>
      <p:sp>
        <p:nvSpPr>
          <p:cNvPr id="129" name="Google Shape;129;p4"/>
          <p:cNvSpPr txBox="1">
            <a:spLocks noGrp="1"/>
          </p:cNvSpPr>
          <p:nvPr>
            <p:ph type="body" idx="2"/>
          </p:nvPr>
        </p:nvSpPr>
        <p:spPr>
          <a:xfrm>
            <a:off x="557995" y="2589918"/>
            <a:ext cx="7222800" cy="40083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ct val="100000"/>
              <a:buNone/>
            </a:pPr>
            <a:r>
              <a:rPr lang="en-US" sz="2000" dirty="0"/>
              <a:t>On completion of this unit, you will be informed about</a:t>
            </a:r>
            <a:endParaRPr dirty="0"/>
          </a:p>
          <a:p>
            <a:pPr marL="228600" lvl="0" indent="-224948" algn="l" rtl="0">
              <a:lnSpc>
                <a:spcPct val="150000"/>
              </a:lnSpc>
              <a:spcBef>
                <a:spcPts val="1200"/>
              </a:spcBef>
              <a:spcAft>
                <a:spcPts val="0"/>
              </a:spcAft>
              <a:buClr>
                <a:srgbClr val="92D050"/>
              </a:buClr>
              <a:buSzPct val="104996"/>
              <a:buFont typeface="Calibri"/>
              <a:buChar char="✔"/>
            </a:pPr>
            <a:r>
              <a:rPr lang="en-US" sz="2000" dirty="0"/>
              <a:t>The learning objectives and training content of this module</a:t>
            </a:r>
            <a:endParaRPr dirty="0"/>
          </a:p>
          <a:p>
            <a:pPr marL="228600" lvl="0" indent="-224948" algn="l" rtl="0">
              <a:lnSpc>
                <a:spcPct val="150000"/>
              </a:lnSpc>
              <a:spcBef>
                <a:spcPts val="1200"/>
              </a:spcBef>
              <a:spcAft>
                <a:spcPts val="0"/>
              </a:spcAft>
              <a:buClr>
                <a:srgbClr val="92D050"/>
              </a:buClr>
              <a:buSzPct val="104996"/>
              <a:buFont typeface="Calibri"/>
              <a:buChar char="✔"/>
            </a:pPr>
            <a:r>
              <a:rPr lang="en-US" sz="2000" dirty="0"/>
              <a:t>The training methodology used and the duration of this module</a:t>
            </a:r>
            <a:endParaRPr sz="2000" dirty="0"/>
          </a:p>
        </p:txBody>
      </p:sp>
      <p:pic>
        <p:nvPicPr>
          <p:cNvPr id="130" name="Google Shape;130;p4" descr="High ROI content abstract concept illustration"/>
          <p:cNvPicPr preferRelativeResize="0"/>
          <p:nvPr/>
        </p:nvPicPr>
        <p:blipFill rotWithShape="1">
          <a:blip r:embed="rId3">
            <a:alphaModFix/>
          </a:blip>
          <a:srcRect l="10455" t="11533" r="9781" b="9204"/>
          <a:stretch/>
        </p:blipFill>
        <p:spPr>
          <a:xfrm>
            <a:off x="8199449" y="2287475"/>
            <a:ext cx="3434551" cy="3412775"/>
          </a:xfrm>
          <a:prstGeom prst="rect">
            <a:avLst/>
          </a:prstGeom>
          <a:noFill/>
          <a:ln>
            <a:noFill/>
          </a:ln>
        </p:spPr>
      </p:pic>
      <p:sp>
        <p:nvSpPr>
          <p:cNvPr id="131" name="Google Shape;131;p4"/>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by vectorjuice on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grpSp>
        <p:nvGrpSpPr>
          <p:cNvPr id="386" name="Google Shape;386;p30"/>
          <p:cNvGrpSpPr/>
          <p:nvPr/>
        </p:nvGrpSpPr>
        <p:grpSpPr>
          <a:xfrm>
            <a:off x="0" y="1"/>
            <a:ext cx="12624362" cy="6910372"/>
            <a:chOff x="0" y="0"/>
            <a:chExt cx="12624362" cy="7020335"/>
          </a:xfrm>
        </p:grpSpPr>
        <p:sp>
          <p:nvSpPr>
            <p:cNvPr id="387" name="Google Shape;387;p30"/>
            <p:cNvSpPr/>
            <p:nvPr/>
          </p:nvSpPr>
          <p:spPr>
            <a:xfrm>
              <a:off x="7876693" y="0"/>
              <a:ext cx="4747669" cy="7020335"/>
            </a:xfrm>
            <a:prstGeom prst="rect">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88" name="Google Shape;388;p30"/>
            <p:cNvSpPr/>
            <p:nvPr/>
          </p:nvSpPr>
          <p:spPr>
            <a:xfrm rot="-5400000">
              <a:off x="2537791" y="1637769"/>
              <a:ext cx="7004130" cy="3737972"/>
            </a:xfrm>
            <a:prstGeom prst="rtTriangle">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389" name="Google Shape;389;p30"/>
            <p:cNvPicPr preferRelativeResize="0"/>
            <p:nvPr/>
          </p:nvPicPr>
          <p:blipFill rotWithShape="1">
            <a:blip r:embed="rId3">
              <a:alphaModFix/>
            </a:blip>
            <a:srcRect/>
            <a:stretch/>
          </p:blipFill>
          <p:spPr>
            <a:xfrm>
              <a:off x="7631440" y="1684282"/>
              <a:ext cx="3843990" cy="3843990"/>
            </a:xfrm>
            <a:prstGeom prst="rect">
              <a:avLst/>
            </a:prstGeom>
            <a:noFill/>
            <a:ln>
              <a:noFill/>
            </a:ln>
          </p:spPr>
        </p:pic>
        <p:sp>
          <p:nvSpPr>
            <p:cNvPr id="390" name="Google Shape;390;p30"/>
            <p:cNvSpPr txBox="1"/>
            <p:nvPr/>
          </p:nvSpPr>
          <p:spPr>
            <a:xfrm>
              <a:off x="0" y="3882628"/>
              <a:ext cx="5391150"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FC243"/>
                </a:buClr>
                <a:buSzPts val="4000"/>
                <a:buFont typeface="Calibri"/>
                <a:buNone/>
              </a:pPr>
              <a:r>
                <a:rPr lang="en-US" sz="4000" b="1" i="0" u="none" strike="noStrike" cap="none">
                  <a:solidFill>
                    <a:srgbClr val="FFC243"/>
                  </a:solidFill>
                  <a:latin typeface="Calibri"/>
                  <a:ea typeface="Calibri"/>
                  <a:cs typeface="Calibri"/>
                  <a:sym typeface="Calibri"/>
                </a:rPr>
                <a:t>Congratulations!</a:t>
              </a:r>
              <a:r>
                <a:rPr lang="en-US" sz="2800" b="1" i="0" u="none" strike="noStrike" cap="none">
                  <a:solidFill>
                    <a:srgbClr val="84C337"/>
                  </a:solidFill>
                  <a:latin typeface="Calibri"/>
                  <a:ea typeface="Calibri"/>
                  <a:cs typeface="Calibri"/>
                  <a:sym typeface="Calibri"/>
                </a:rPr>
                <a:t/>
              </a:r>
              <a:br>
                <a:rPr lang="en-US" sz="2800" b="1" i="0" u="none" strike="noStrike" cap="none">
                  <a:solidFill>
                    <a:srgbClr val="84C337"/>
                  </a:solidFill>
                  <a:latin typeface="Calibri"/>
                  <a:ea typeface="Calibri"/>
                  <a:cs typeface="Calibri"/>
                  <a:sym typeface="Calibri"/>
                </a:rPr>
              </a:br>
              <a:r>
                <a:rPr lang="en-US" sz="2800" b="1" i="0" u="none" strike="noStrike" cap="none">
                  <a:solidFill>
                    <a:srgbClr val="1C2E78"/>
                  </a:solidFill>
                  <a:latin typeface="Calibri"/>
                  <a:ea typeface="Calibri"/>
                  <a:cs typeface="Calibri"/>
                  <a:sym typeface="Calibri"/>
                </a:rPr>
                <a:t>You have completed this topic!</a:t>
              </a:r>
              <a:endParaRPr sz="1400" b="0" i="0" u="none" strike="noStrike" cap="none">
                <a:solidFill>
                  <a:srgbClr val="000000"/>
                </a:solidFill>
                <a:latin typeface="Calibri"/>
                <a:ea typeface="Calibri"/>
                <a:cs typeface="Calibri"/>
                <a:sym typeface="Calibri"/>
              </a:endParaRPr>
            </a:p>
          </p:txBody>
        </p:sp>
      </p:grpSp>
      <p:sp>
        <p:nvSpPr>
          <p:cNvPr id="391" name="Google Shape;391;p30"/>
          <p:cNvSpPr/>
          <p:nvPr/>
        </p:nvSpPr>
        <p:spPr>
          <a:xfrm>
            <a:off x="4782319" y="6277950"/>
            <a:ext cx="774566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1110"/>
              <a:buFont typeface="Calibri"/>
              <a:buNone/>
            </a:pPr>
            <a:r>
              <a:rPr lang="en-US" sz="1110" b="0" i="0" u="none" strike="noStrike" cap="none">
                <a:solidFill>
                  <a:schemeClr val="lt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2023-1-RO01-KA220-ADU-000157797</a:t>
            </a:r>
            <a:endParaRPr sz="1110" b="0" i="0" u="none" strike="noStrike" cap="none">
              <a:solidFill>
                <a:schemeClr val="lt1"/>
              </a:solidFill>
              <a:latin typeface="Calibri"/>
              <a:ea typeface="Calibri"/>
              <a:cs typeface="Calibri"/>
              <a:sym typeface="Calibri"/>
            </a:endParaRPr>
          </a:p>
        </p:txBody>
      </p:sp>
      <p:pic>
        <p:nvPicPr>
          <p:cNvPr id="392" name="Google Shape;392;p30"/>
          <p:cNvPicPr preferRelativeResize="0"/>
          <p:nvPr/>
        </p:nvPicPr>
        <p:blipFill rotWithShape="1">
          <a:blip r:embed="rId4">
            <a:alphaModFix/>
          </a:blip>
          <a:srcRect/>
          <a:stretch/>
        </p:blipFill>
        <p:spPr>
          <a:xfrm>
            <a:off x="6386" y="6250154"/>
            <a:ext cx="2822862" cy="607846"/>
          </a:xfrm>
          <a:prstGeom prst="rect">
            <a:avLst/>
          </a:prstGeom>
          <a:noFill/>
          <a:ln>
            <a:noFill/>
          </a:ln>
        </p:spPr>
      </p:pic>
      <p:pic>
        <p:nvPicPr>
          <p:cNvPr id="393" name="Google Shape;393;p30" descr="Εικόνα που περιέχει γραφικά, γραφιστική, clipart, καρτούν&#10;&#10;Περιγραφή που δημιουργήθηκε αυτόματα"/>
          <p:cNvPicPr preferRelativeResize="0"/>
          <p:nvPr/>
        </p:nvPicPr>
        <p:blipFill rotWithShape="1">
          <a:blip r:embed="rId5">
            <a:alphaModFix/>
          </a:blip>
          <a:srcRect r="54938"/>
          <a:stretch/>
        </p:blipFill>
        <p:spPr>
          <a:xfrm>
            <a:off x="-33924" y="8958"/>
            <a:ext cx="3635960" cy="3783780"/>
          </a:xfrm>
          <a:prstGeom prst="rect">
            <a:avLst/>
          </a:prstGeom>
          <a:noFill/>
          <a:ln>
            <a:noFill/>
          </a:ln>
        </p:spPr>
      </p:pic>
      <p:pic>
        <p:nvPicPr>
          <p:cNvPr id="394" name="Google Shape;394;p30" descr="Εικόνα που περιέχει γραφικά, γραφιστική, clipart, καρτούν&#10;&#10;Περιγραφή που δημιουργήθηκε αυτόματα"/>
          <p:cNvPicPr preferRelativeResize="0"/>
          <p:nvPr/>
        </p:nvPicPr>
        <p:blipFill rotWithShape="1">
          <a:blip r:embed="rId6">
            <a:alphaModFix/>
          </a:blip>
          <a:srcRect l="44200" r="5462"/>
          <a:stretch/>
        </p:blipFill>
        <p:spPr>
          <a:xfrm>
            <a:off x="3397721" y="823363"/>
            <a:ext cx="2375272" cy="2212824"/>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5A01E216-B585-E5E4-7E6D-9B1B7E81AAD5}"/>
            </a:ext>
          </a:extLst>
        </p:cNvPr>
        <p:cNvGrpSpPr/>
        <p:nvPr/>
      </p:nvGrpSpPr>
      <p:grpSpPr>
        <a:xfrm>
          <a:off x="0" y="0"/>
          <a:ext cx="0" cy="0"/>
          <a:chOff x="0" y="0"/>
          <a:chExt cx="0" cy="0"/>
        </a:xfrm>
      </p:grpSpPr>
      <p:sp>
        <p:nvSpPr>
          <p:cNvPr id="127" name="Google Shape;127;p4">
            <a:extLst>
              <a:ext uri="{FF2B5EF4-FFF2-40B4-BE49-F238E27FC236}">
                <a16:creationId xmlns:a16="http://schemas.microsoft.com/office/drawing/2014/main" id="{328F7A2D-D5B1-85A9-D258-E7C0811657CE}"/>
              </a:ext>
            </a:extLst>
          </p:cNvPr>
          <p:cNvSpPr txBox="1">
            <a:spLocks noGrp="1"/>
          </p:cNvSpPr>
          <p:nvPr>
            <p:ph type="title"/>
          </p:nvPr>
        </p:nvSpPr>
        <p:spPr>
          <a:xfrm>
            <a:off x="1524000" y="927147"/>
            <a:ext cx="7732832"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400"/>
              <a:buFont typeface="Calibri"/>
              <a:buNone/>
            </a:pPr>
            <a:r>
              <a:rPr lang="en-US" sz="2400" dirty="0"/>
              <a:t>Competences</a:t>
            </a:r>
            <a:endParaRPr sz="2400" dirty="0"/>
          </a:p>
        </p:txBody>
      </p:sp>
      <p:pic>
        <p:nvPicPr>
          <p:cNvPr id="128" name="Google Shape;128;p4" descr="Στόχος με συμπαγές γέμισμα">
            <a:extLst>
              <a:ext uri="{FF2B5EF4-FFF2-40B4-BE49-F238E27FC236}">
                <a16:creationId xmlns:a16="http://schemas.microsoft.com/office/drawing/2014/main" id="{4CDB76A1-DFEA-79B0-ADC3-5190E01A857D}"/>
              </a:ext>
            </a:extLst>
          </p:cNvPr>
          <p:cNvPicPr preferRelativeResize="0"/>
          <p:nvPr/>
        </p:nvPicPr>
        <p:blipFill rotWithShape="1">
          <a:blip r:embed="rId3">
            <a:alphaModFix/>
          </a:blip>
          <a:srcRect/>
          <a:stretch/>
        </p:blipFill>
        <p:spPr>
          <a:xfrm>
            <a:off x="0" y="474320"/>
            <a:ext cx="1524000" cy="1524000"/>
          </a:xfrm>
          <a:prstGeom prst="rect">
            <a:avLst/>
          </a:prstGeom>
          <a:noFill/>
          <a:ln>
            <a:noFill/>
          </a:ln>
        </p:spPr>
      </p:pic>
      <p:sp>
        <p:nvSpPr>
          <p:cNvPr id="129" name="Google Shape;129;p4">
            <a:extLst>
              <a:ext uri="{FF2B5EF4-FFF2-40B4-BE49-F238E27FC236}">
                <a16:creationId xmlns:a16="http://schemas.microsoft.com/office/drawing/2014/main" id="{FE123620-3DF0-E7B8-A125-E15B2F8C70DC}"/>
              </a:ext>
            </a:extLst>
          </p:cNvPr>
          <p:cNvSpPr txBox="1">
            <a:spLocks noGrp="1"/>
          </p:cNvSpPr>
          <p:nvPr>
            <p:ph type="body" idx="1"/>
          </p:nvPr>
        </p:nvSpPr>
        <p:spPr>
          <a:xfrm>
            <a:off x="485775" y="2236600"/>
            <a:ext cx="6096000" cy="3973699"/>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Aft>
                <a:spcPts val="600"/>
              </a:spcAft>
              <a:buClr>
                <a:srgbClr val="92D050"/>
              </a:buClr>
              <a:buSzPts val="2400"/>
              <a:buFont typeface="Wingdings" panose="05000000000000000000" pitchFamily="2" charset="2"/>
              <a:buChar char="§"/>
            </a:pPr>
            <a:r>
              <a:rPr lang="en-US" sz="2000" dirty="0">
                <a:solidFill>
                  <a:schemeClr val="bg1"/>
                </a:solidFill>
              </a:rPr>
              <a:t>Acquire the skills necessary to use mobile money solutions safely and confidently: </a:t>
            </a:r>
          </a:p>
          <a:p>
            <a:pPr marL="800100" lvl="1" indent="-342900">
              <a:spcAft>
                <a:spcPts val="600"/>
              </a:spcAft>
              <a:buClr>
                <a:srgbClr val="FFDA4C"/>
              </a:buClr>
              <a:buSzPct val="120000"/>
              <a:buFont typeface="Wingdings" panose="05000000000000000000" pitchFamily="2" charset="2"/>
              <a:buChar char="ü"/>
            </a:pPr>
            <a:r>
              <a:rPr lang="en-US" sz="2000" dirty="0">
                <a:sym typeface="Calibri"/>
              </a:rPr>
              <a:t>Understand what online security is. </a:t>
            </a:r>
          </a:p>
          <a:p>
            <a:pPr marL="800100" lvl="1" indent="-342900">
              <a:spcAft>
                <a:spcPts val="600"/>
              </a:spcAft>
              <a:buClr>
                <a:srgbClr val="FFDA4C"/>
              </a:buClr>
              <a:buSzPct val="120000"/>
              <a:buFont typeface="Wingdings" panose="05000000000000000000" pitchFamily="2" charset="2"/>
              <a:buChar char="ü"/>
            </a:pPr>
            <a:r>
              <a:rPr lang="en-US" sz="2000" dirty="0">
                <a:sym typeface="Calibri"/>
              </a:rPr>
              <a:t>Understand what is personal and sensitive data.</a:t>
            </a:r>
          </a:p>
          <a:p>
            <a:pPr marL="800100" lvl="1" indent="-342900">
              <a:spcAft>
                <a:spcPts val="600"/>
              </a:spcAft>
              <a:buClr>
                <a:srgbClr val="FFDA4C"/>
              </a:buClr>
              <a:buSzPct val="120000"/>
              <a:buFont typeface="Wingdings" panose="05000000000000000000" pitchFamily="2" charset="2"/>
              <a:buChar char="ü"/>
            </a:pPr>
            <a:r>
              <a:rPr lang="en-US" sz="2000" dirty="0">
                <a:sym typeface="Calibri"/>
              </a:rPr>
              <a:t>Understand the concepts of privacy and security.</a:t>
            </a:r>
          </a:p>
          <a:p>
            <a:pPr marL="800100" lvl="1" indent="-342900">
              <a:spcAft>
                <a:spcPts val="600"/>
              </a:spcAft>
              <a:buClr>
                <a:srgbClr val="FFDA4C"/>
              </a:buClr>
              <a:buSzPct val="120000"/>
              <a:buFont typeface="Wingdings" panose="05000000000000000000" pitchFamily="2" charset="2"/>
              <a:buChar char="ü"/>
            </a:pPr>
            <a:r>
              <a:rPr lang="en-US" sz="2000" dirty="0">
                <a:sym typeface="Calibri"/>
              </a:rPr>
              <a:t>Know what email spamming and phishing are and how to respond to them</a:t>
            </a:r>
          </a:p>
        </p:txBody>
      </p:sp>
      <p:sp>
        <p:nvSpPr>
          <p:cNvPr id="132" name="Google Shape;132;p4">
            <a:extLst>
              <a:ext uri="{FF2B5EF4-FFF2-40B4-BE49-F238E27FC236}">
                <a16:creationId xmlns:a16="http://schemas.microsoft.com/office/drawing/2014/main" id="{0123746A-AFDF-4F99-7920-09185CC4E26B}"/>
              </a:ext>
            </a:extLst>
          </p:cNvPr>
          <p:cNvSpPr txBox="1"/>
          <p:nvPr/>
        </p:nvSpPr>
        <p:spPr>
          <a:xfrm>
            <a:off x="6380282" y="2244326"/>
            <a:ext cx="5753100" cy="3921216"/>
          </a:xfrm>
          <a:prstGeom prst="rect">
            <a:avLst/>
          </a:prstGeom>
          <a:noFill/>
          <a:ln>
            <a:noFill/>
          </a:ln>
        </p:spPr>
        <p:txBody>
          <a:bodyPr spcFirstLastPara="1" wrap="square" lIns="91425" tIns="45700" rIns="91425" bIns="45700" anchor="t" anchorCtr="0">
            <a:normAutofit/>
          </a:bodyPr>
          <a:lstStyle/>
          <a:p>
            <a:pPr marL="685800" marR="0" lvl="1" indent="-228600" algn="l" rtl="0">
              <a:lnSpc>
                <a:spcPct val="100000"/>
              </a:lnSpc>
              <a:spcBef>
                <a:spcPts val="1200"/>
              </a:spcBef>
              <a:spcAft>
                <a:spcPts val="0"/>
              </a:spcAft>
              <a:buClr>
                <a:srgbClr val="FFDA4C"/>
              </a:buClr>
              <a:buSzPts val="2400"/>
              <a:buFont typeface="Calibri"/>
              <a:buChar char="✔"/>
            </a:pPr>
            <a:endParaRPr lang="en-US" sz="2000" b="0" i="0" u="none" strike="noStrike" cap="none" dirty="0">
              <a:solidFill>
                <a:schemeClr val="lt1"/>
              </a:solidFill>
              <a:latin typeface="Calibri"/>
              <a:ea typeface="Calibri"/>
              <a:cs typeface="Calibri"/>
              <a:sym typeface="Calibri"/>
            </a:endParaRPr>
          </a:p>
          <a:p>
            <a:pPr marL="800100" indent="-342900">
              <a:spcBef>
                <a:spcPts val="600"/>
              </a:spcBef>
              <a:spcAft>
                <a:spcPts val="600"/>
              </a:spcAft>
              <a:buClr>
                <a:srgbClr val="FFDA4C"/>
              </a:buClr>
              <a:buSzPts val="2400"/>
              <a:buFont typeface="Wingdings" panose="05000000000000000000" pitchFamily="2" charset="2"/>
              <a:buChar char="ü"/>
            </a:pPr>
            <a:r>
              <a:rPr lang="en-US" sz="2000" dirty="0">
                <a:solidFill>
                  <a:schemeClr val="lt1"/>
                </a:solidFill>
                <a:latin typeface="Calibri"/>
                <a:cs typeface="Calibri"/>
                <a:sym typeface="Calibri"/>
              </a:rPr>
              <a:t>Know the criteria for deciding which links are safe to visit</a:t>
            </a:r>
          </a:p>
          <a:p>
            <a:pPr marL="800100" marR="0" lvl="1" indent="-342900" algn="l" rtl="0">
              <a:lnSpc>
                <a:spcPct val="100000"/>
              </a:lnSpc>
              <a:spcBef>
                <a:spcPts val="600"/>
              </a:spcBef>
              <a:spcAft>
                <a:spcPts val="600"/>
              </a:spcAft>
              <a:buClr>
                <a:srgbClr val="FFDA4C"/>
              </a:buClr>
              <a:buSzPts val="2400"/>
              <a:buFont typeface="Wingdings" panose="05000000000000000000" pitchFamily="2" charset="2"/>
              <a:buChar char="ü"/>
            </a:pPr>
            <a:r>
              <a:rPr lang="en-US" sz="2000" dirty="0">
                <a:solidFill>
                  <a:schemeClr val="lt1"/>
                </a:solidFill>
                <a:latin typeface="Calibri"/>
                <a:cs typeface="Calibri"/>
                <a:sym typeface="Calibri"/>
              </a:rPr>
              <a:t>Know your online rights </a:t>
            </a:r>
          </a:p>
          <a:p>
            <a:pPr marL="800100" marR="0" lvl="1" indent="-342900" algn="l" rtl="0">
              <a:lnSpc>
                <a:spcPct val="100000"/>
              </a:lnSpc>
              <a:spcBef>
                <a:spcPts val="600"/>
              </a:spcBef>
              <a:spcAft>
                <a:spcPts val="600"/>
              </a:spcAft>
              <a:buClr>
                <a:srgbClr val="FFDA4C"/>
              </a:buClr>
              <a:buSzPts val="2400"/>
              <a:buFont typeface="Wingdings" panose="05000000000000000000" pitchFamily="2" charset="2"/>
              <a:buChar char="ü"/>
            </a:pPr>
            <a:r>
              <a:rPr lang="en-US" sz="2000" dirty="0">
                <a:solidFill>
                  <a:schemeClr val="lt1"/>
                </a:solidFill>
                <a:latin typeface="Calibri"/>
                <a:cs typeface="Calibri"/>
                <a:sym typeface="Calibri"/>
              </a:rPr>
              <a:t>Understand what GDPR is and why we need it</a:t>
            </a:r>
          </a:p>
          <a:p>
            <a:pPr marL="800100" marR="0" lvl="1" indent="-342900" algn="l" rtl="0">
              <a:lnSpc>
                <a:spcPct val="100000"/>
              </a:lnSpc>
              <a:spcBef>
                <a:spcPts val="600"/>
              </a:spcBef>
              <a:spcAft>
                <a:spcPts val="600"/>
              </a:spcAft>
              <a:buClr>
                <a:srgbClr val="FFDA4C"/>
              </a:buClr>
              <a:buSzPts val="2400"/>
              <a:buFont typeface="Wingdings" panose="05000000000000000000" pitchFamily="2" charset="2"/>
              <a:buChar char="ü"/>
            </a:pPr>
            <a:r>
              <a:rPr lang="en-US" sz="2000" dirty="0">
                <a:solidFill>
                  <a:schemeClr val="lt1"/>
                </a:solidFill>
                <a:latin typeface="Calibri"/>
                <a:cs typeface="Calibri"/>
                <a:sym typeface="Calibri"/>
              </a:rPr>
              <a:t>Know how to apply security and preventative measures</a:t>
            </a:r>
          </a:p>
          <a:p>
            <a:pPr marL="457200" marR="0" lvl="1" algn="l" rtl="0">
              <a:lnSpc>
                <a:spcPct val="100000"/>
              </a:lnSpc>
              <a:spcBef>
                <a:spcPts val="1200"/>
              </a:spcBef>
              <a:spcAft>
                <a:spcPts val="0"/>
              </a:spcAft>
              <a:buClr>
                <a:srgbClr val="FFDA4C"/>
              </a:buClr>
              <a:buSzPts val="2400"/>
            </a:pPr>
            <a:endParaRPr lang="en-US" sz="2000" dirty="0">
              <a:solidFill>
                <a:schemeClr val="lt1"/>
              </a:solidFill>
              <a:latin typeface="Calibri"/>
              <a:cs typeface="Calibri"/>
              <a:sym typeface="Calibri"/>
            </a:endParaRPr>
          </a:p>
        </p:txBody>
      </p:sp>
      <p:sp>
        <p:nvSpPr>
          <p:cNvPr id="133" name="Google Shape;133;p4">
            <a:extLst>
              <a:ext uri="{FF2B5EF4-FFF2-40B4-BE49-F238E27FC236}">
                <a16:creationId xmlns:a16="http://schemas.microsoft.com/office/drawing/2014/main" id="{E82D22FE-8894-282F-C2B9-49DF7E2F681A}"/>
              </a:ext>
            </a:extLst>
          </p:cNvPr>
          <p:cNvSpPr txBox="1"/>
          <p:nvPr/>
        </p:nvSpPr>
        <p:spPr>
          <a:xfrm>
            <a:off x="1524000" y="1571576"/>
            <a:ext cx="60960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US" sz="2400" b="0" i="1" u="none" strike="noStrike" cap="none">
                <a:solidFill>
                  <a:srgbClr val="1C2E78"/>
                </a:solidFill>
                <a:latin typeface="Calibri"/>
                <a:ea typeface="Calibri"/>
                <a:cs typeface="Calibri"/>
                <a:sym typeface="Calibri"/>
              </a:rPr>
              <a:t>After completing this module, you will:</a:t>
            </a:r>
            <a:endParaRPr sz="14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288066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5"/>
          <p:cNvSpPr txBox="1">
            <a:spLocks noGrp="1"/>
          </p:cNvSpPr>
          <p:nvPr>
            <p:ph type="title"/>
          </p:nvPr>
        </p:nvSpPr>
        <p:spPr>
          <a:xfrm>
            <a:off x="1543616" y="927147"/>
            <a:ext cx="7589367"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400"/>
              <a:buFont typeface="Calibri"/>
              <a:buNone/>
            </a:pPr>
            <a:r>
              <a:rPr lang="en-US" sz="2400" dirty="0"/>
              <a:t>Training content</a:t>
            </a:r>
            <a:endParaRPr sz="2400" dirty="0"/>
          </a:p>
        </p:txBody>
      </p:sp>
      <p:sp>
        <p:nvSpPr>
          <p:cNvPr id="140" name="Google Shape;140;p5"/>
          <p:cNvSpPr txBox="1">
            <a:spLocks noGrp="1"/>
          </p:cNvSpPr>
          <p:nvPr>
            <p:ph type="body" idx="1"/>
          </p:nvPr>
        </p:nvSpPr>
        <p:spPr>
          <a:xfrm>
            <a:off x="394608" y="2171700"/>
            <a:ext cx="8738375" cy="3962397"/>
          </a:xfrm>
          <a:prstGeom prst="rect">
            <a:avLst/>
          </a:prstGeom>
          <a:noFill/>
          <a:ln>
            <a:noFill/>
          </a:ln>
        </p:spPr>
        <p:txBody>
          <a:bodyPr spcFirstLastPara="1" wrap="square" lIns="91425" tIns="45700" rIns="91425" bIns="45700" anchor="t" anchorCtr="0">
            <a:normAutofit/>
          </a:bodyPr>
          <a:lstStyle/>
          <a:p>
            <a:pPr lvl="0" indent="-457200">
              <a:spcAft>
                <a:spcPts val="600"/>
              </a:spcAft>
              <a:buClr>
                <a:srgbClr val="FFC243"/>
              </a:buClr>
              <a:buSzPct val="100000"/>
              <a:buFont typeface="Calibri"/>
              <a:buAutoNum type="arabicPeriod"/>
            </a:pPr>
            <a:r>
              <a:rPr lang="en-US" sz="2000" dirty="0" smtClean="0"/>
              <a:t>Introduction </a:t>
            </a:r>
            <a:r>
              <a:rPr lang="en-US" sz="2000" dirty="0"/>
              <a:t>of the session: duration, objectives, content and methodology </a:t>
            </a:r>
          </a:p>
          <a:p>
            <a:pPr lvl="0" indent="-457200">
              <a:spcAft>
                <a:spcPts val="600"/>
              </a:spcAft>
              <a:buClr>
                <a:srgbClr val="FFC243"/>
              </a:buClr>
              <a:buSzPct val="100000"/>
              <a:buFont typeface="Calibri"/>
              <a:buAutoNum type="arabicPeriod"/>
            </a:pPr>
            <a:r>
              <a:rPr lang="en-US" sz="2000" dirty="0" smtClean="0"/>
              <a:t>Online </a:t>
            </a:r>
            <a:r>
              <a:rPr lang="en-US" sz="2000" dirty="0"/>
              <a:t>safety, personal data, sensitive data, privacy and security </a:t>
            </a:r>
          </a:p>
          <a:p>
            <a:pPr lvl="0" indent="-457200">
              <a:spcAft>
                <a:spcPts val="600"/>
              </a:spcAft>
              <a:buClr>
                <a:srgbClr val="FFC243"/>
              </a:buClr>
              <a:buSzPct val="100000"/>
              <a:buFont typeface="Calibri"/>
              <a:buAutoNum type="arabicPeriod"/>
            </a:pPr>
            <a:r>
              <a:rPr lang="en-US" sz="2000" dirty="0" smtClean="0"/>
              <a:t>Recognizing </a:t>
            </a:r>
            <a:r>
              <a:rPr lang="en-US" sz="2000" dirty="0"/>
              <a:t>spam and phishing and what to do about them </a:t>
            </a:r>
          </a:p>
          <a:p>
            <a:pPr lvl="0" indent="-457200">
              <a:spcAft>
                <a:spcPts val="600"/>
              </a:spcAft>
              <a:buClr>
                <a:srgbClr val="FFC243"/>
              </a:buClr>
              <a:buSzPct val="100000"/>
              <a:buFont typeface="Calibri"/>
              <a:buAutoNum type="arabicPeriod"/>
            </a:pPr>
            <a:r>
              <a:rPr lang="en-US" sz="2000" dirty="0" smtClean="0"/>
              <a:t>Knowing </a:t>
            </a:r>
            <a:r>
              <a:rPr lang="en-US" sz="2000" dirty="0"/>
              <a:t>your online rights, the example of GDPR </a:t>
            </a:r>
          </a:p>
          <a:p>
            <a:pPr lvl="0" indent="-457200">
              <a:spcAft>
                <a:spcPts val="600"/>
              </a:spcAft>
              <a:buClr>
                <a:srgbClr val="FFC243"/>
              </a:buClr>
              <a:buSzPct val="100000"/>
              <a:buFont typeface="Calibri"/>
              <a:buAutoNum type="arabicPeriod"/>
            </a:pPr>
            <a:r>
              <a:rPr lang="en-US" sz="2000" dirty="0" smtClean="0"/>
              <a:t>Protecting </a:t>
            </a:r>
            <a:r>
              <a:rPr lang="en-US" sz="2000" dirty="0"/>
              <a:t>yourself online </a:t>
            </a:r>
          </a:p>
          <a:p>
            <a:pPr lvl="0" indent="-457200">
              <a:spcAft>
                <a:spcPts val="600"/>
              </a:spcAft>
              <a:buClr>
                <a:srgbClr val="FFC243"/>
              </a:buClr>
              <a:buSzPct val="100000"/>
              <a:buFont typeface="Calibri"/>
              <a:buAutoNum type="arabicPeriod"/>
            </a:pPr>
            <a:r>
              <a:rPr lang="en-US" sz="2000" dirty="0" smtClean="0"/>
              <a:t>Quiz</a:t>
            </a:r>
            <a:r>
              <a:rPr lang="en-US" sz="2000" dirty="0"/>
              <a:t>: check your knowledge </a:t>
            </a:r>
          </a:p>
          <a:p>
            <a:pPr marL="0" lvl="0" indent="0" algn="l" rtl="0">
              <a:lnSpc>
                <a:spcPct val="100000"/>
              </a:lnSpc>
              <a:spcAft>
                <a:spcPts val="600"/>
              </a:spcAft>
              <a:buClr>
                <a:srgbClr val="FFC243"/>
              </a:buClr>
              <a:buSzPct val="100000"/>
              <a:buNone/>
            </a:pPr>
            <a:endParaRPr sz="2000" dirty="0"/>
          </a:p>
        </p:txBody>
      </p:sp>
      <p:pic>
        <p:nvPicPr>
          <p:cNvPr id="144" name="Google Shape;144;p5" descr="Λίστα με συμπαγές γέμισμα"/>
          <p:cNvPicPr preferRelativeResize="0"/>
          <p:nvPr/>
        </p:nvPicPr>
        <p:blipFill rotWithShape="1">
          <a:blip r:embed="rId3">
            <a:alphaModFix/>
          </a:blip>
          <a:srcRect/>
          <a:stretch/>
        </p:blipFill>
        <p:spPr>
          <a:xfrm>
            <a:off x="27710" y="477191"/>
            <a:ext cx="1450807" cy="1450807"/>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6"/>
          <p:cNvSpPr txBox="1">
            <a:spLocks noGrp="1"/>
          </p:cNvSpPr>
          <p:nvPr>
            <p:ph type="title"/>
          </p:nvPr>
        </p:nvSpPr>
        <p:spPr>
          <a:xfrm>
            <a:off x="1543616" y="927147"/>
            <a:ext cx="7589367"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400"/>
              <a:buFont typeface="Calibri"/>
              <a:buNone/>
            </a:pPr>
            <a:r>
              <a:rPr lang="en-US" sz="2400"/>
              <a:t>Training methodology and duration</a:t>
            </a:r>
            <a:endParaRPr sz="2400"/>
          </a:p>
        </p:txBody>
      </p:sp>
      <p:sp>
        <p:nvSpPr>
          <p:cNvPr id="152" name="Google Shape;152;p6"/>
          <p:cNvSpPr txBox="1">
            <a:spLocks noGrp="1"/>
          </p:cNvSpPr>
          <p:nvPr>
            <p:ph type="body" idx="1"/>
          </p:nvPr>
        </p:nvSpPr>
        <p:spPr>
          <a:xfrm>
            <a:off x="232526" y="3230603"/>
            <a:ext cx="4685712" cy="183053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1"/>
              </a:buClr>
              <a:buSzPts val="2400"/>
              <a:buNone/>
            </a:pPr>
            <a:r>
              <a:rPr lang="en-US" b="1">
                <a:solidFill>
                  <a:srgbClr val="FFC243"/>
                </a:solidFill>
              </a:rPr>
              <a:t>Duration: </a:t>
            </a:r>
            <a:r>
              <a:rPr lang="en-US"/>
              <a:t>4 hours</a:t>
            </a:r>
            <a:endParaRPr/>
          </a:p>
          <a:p>
            <a:pPr marL="685800" lvl="1" indent="-228600" algn="l" rtl="0">
              <a:lnSpc>
                <a:spcPct val="100000"/>
              </a:lnSpc>
              <a:spcBef>
                <a:spcPts val="1200"/>
              </a:spcBef>
              <a:spcAft>
                <a:spcPts val="0"/>
              </a:spcAft>
              <a:buClr>
                <a:srgbClr val="92D050"/>
              </a:buClr>
              <a:buSzPts val="2640"/>
              <a:buFont typeface="Calibri"/>
              <a:buChar char="▪"/>
            </a:pPr>
            <a:r>
              <a:rPr lang="en-US"/>
              <a:t>Face to face session:2 hours</a:t>
            </a:r>
            <a:endParaRPr/>
          </a:p>
          <a:p>
            <a:pPr marL="685800" lvl="1" indent="-228600" algn="l" rtl="0">
              <a:lnSpc>
                <a:spcPct val="100000"/>
              </a:lnSpc>
              <a:spcBef>
                <a:spcPts val="1200"/>
              </a:spcBef>
              <a:spcAft>
                <a:spcPts val="0"/>
              </a:spcAft>
              <a:buClr>
                <a:srgbClr val="92D050"/>
              </a:buClr>
              <a:buSzPts val="2640"/>
              <a:buFont typeface="Calibri"/>
              <a:buChar char="▪"/>
            </a:pPr>
            <a:r>
              <a:rPr lang="en-US"/>
              <a:t>Online training: 2 hours</a:t>
            </a:r>
            <a:endParaRPr/>
          </a:p>
          <a:p>
            <a:pPr marL="0" lvl="0" indent="0" algn="l" rtl="0">
              <a:lnSpc>
                <a:spcPct val="100000"/>
              </a:lnSpc>
              <a:spcBef>
                <a:spcPts val="1200"/>
              </a:spcBef>
              <a:spcAft>
                <a:spcPts val="0"/>
              </a:spcAft>
              <a:buSzPts val="2400"/>
              <a:buNone/>
            </a:pPr>
            <a:endParaRPr/>
          </a:p>
        </p:txBody>
      </p:sp>
      <p:sp>
        <p:nvSpPr>
          <p:cNvPr id="153" name="Google Shape;153;p6"/>
          <p:cNvSpPr txBox="1"/>
          <p:nvPr/>
        </p:nvSpPr>
        <p:spPr>
          <a:xfrm>
            <a:off x="4785073" y="2139516"/>
            <a:ext cx="7386220" cy="40127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400"/>
              <a:buFont typeface="Calibri"/>
              <a:buNone/>
            </a:pPr>
            <a:r>
              <a:rPr lang="en-US" sz="2400" b="1" i="0" u="none" strike="noStrike" cap="none" dirty="0">
                <a:solidFill>
                  <a:srgbClr val="FFC243"/>
                </a:solidFill>
                <a:latin typeface="Calibri"/>
                <a:ea typeface="Calibri"/>
                <a:cs typeface="Calibri"/>
                <a:sym typeface="Calibri"/>
              </a:rPr>
              <a:t>Methodology</a:t>
            </a:r>
            <a:r>
              <a:rPr lang="en-US" sz="1800" b="0" i="0" u="none" strike="noStrike" cap="none" dirty="0">
                <a:solidFill>
                  <a:schemeClr val="lt1"/>
                </a:solidFill>
                <a:latin typeface="Calibri"/>
                <a:ea typeface="Calibri"/>
                <a:cs typeface="Calibri"/>
                <a:sym typeface="Calibri"/>
              </a:rPr>
              <a:t>	</a:t>
            </a:r>
            <a:endParaRPr b="0" i="0" u="none" strike="noStrike" cap="none" dirty="0">
              <a:solidFill>
                <a:srgbClr val="000000"/>
              </a:solidFill>
              <a:latin typeface="Calibri"/>
              <a:ea typeface="Calibri"/>
              <a:cs typeface="Calibri"/>
              <a:sym typeface="Calibri"/>
            </a:endParaRPr>
          </a:p>
          <a:p>
            <a:pPr marL="228600" marR="0" lvl="0" indent="-228600" algn="l" rtl="0">
              <a:lnSpc>
                <a:spcPct val="100000"/>
              </a:lnSpc>
              <a:spcBef>
                <a:spcPts val="1000"/>
              </a:spcBef>
              <a:spcAft>
                <a:spcPts val="0"/>
              </a:spcAft>
              <a:buClr>
                <a:srgbClr val="92D050"/>
              </a:buClr>
              <a:buSzPts val="2000"/>
              <a:buFont typeface="Calibri"/>
              <a:buChar char="▪"/>
            </a:pPr>
            <a:r>
              <a:rPr lang="en-US" sz="2000" b="0" i="0" u="none" strike="noStrike" cap="none" dirty="0">
                <a:solidFill>
                  <a:schemeClr val="lt1"/>
                </a:solidFill>
                <a:latin typeface="Calibri"/>
                <a:ea typeface="Calibri"/>
                <a:cs typeface="Calibri"/>
                <a:sym typeface="Calibri"/>
              </a:rPr>
              <a:t>Active and participative</a:t>
            </a:r>
            <a:endParaRPr b="0" i="0" u="none" strike="noStrike" cap="none" dirty="0">
              <a:solidFill>
                <a:srgbClr val="000000"/>
              </a:solidFill>
              <a:latin typeface="Calibri"/>
              <a:ea typeface="Calibri"/>
              <a:cs typeface="Calibri"/>
              <a:sym typeface="Calibri"/>
            </a:endParaRPr>
          </a:p>
          <a:p>
            <a:pPr marL="228600" marR="0" lvl="0" indent="-228600" algn="l" rtl="0">
              <a:lnSpc>
                <a:spcPct val="100000"/>
              </a:lnSpc>
              <a:spcBef>
                <a:spcPts val="1000"/>
              </a:spcBef>
              <a:spcAft>
                <a:spcPts val="0"/>
              </a:spcAft>
              <a:buClr>
                <a:srgbClr val="92D050"/>
              </a:buClr>
              <a:buSzPts val="2000"/>
              <a:buFont typeface="Calibri"/>
              <a:buChar char="▪"/>
            </a:pPr>
            <a:r>
              <a:rPr lang="en-US" sz="2000" b="0" i="0" u="none" strike="noStrike" cap="none" dirty="0">
                <a:solidFill>
                  <a:schemeClr val="lt1"/>
                </a:solidFill>
                <a:latin typeface="Calibri"/>
                <a:ea typeface="Calibri"/>
                <a:cs typeface="Calibri"/>
                <a:sym typeface="Calibri"/>
              </a:rPr>
              <a:t>Face to face training:</a:t>
            </a:r>
            <a:endParaRPr b="0" i="0" u="none" strike="noStrike" cap="none" dirty="0">
              <a:solidFill>
                <a:srgbClr val="000000"/>
              </a:solidFill>
              <a:latin typeface="Calibri"/>
              <a:ea typeface="Calibri"/>
              <a:cs typeface="Calibri"/>
              <a:sym typeface="Calibri"/>
            </a:endParaRPr>
          </a:p>
          <a:p>
            <a:pPr marL="685800" marR="0" lvl="1" indent="-228600" algn="l" rtl="0">
              <a:lnSpc>
                <a:spcPct val="100000"/>
              </a:lnSpc>
              <a:spcBef>
                <a:spcPts val="1000"/>
              </a:spcBef>
              <a:spcAft>
                <a:spcPts val="0"/>
              </a:spcAft>
              <a:buClr>
                <a:srgbClr val="FFDA4C"/>
              </a:buClr>
              <a:buSzPts val="2400"/>
              <a:buFont typeface="Calibri"/>
              <a:buChar char="✔"/>
            </a:pPr>
            <a:r>
              <a:rPr lang="en-US" sz="2000" b="0" i="0" u="none" strike="noStrike" cap="none" dirty="0">
                <a:solidFill>
                  <a:schemeClr val="lt1"/>
                </a:solidFill>
                <a:latin typeface="Calibri"/>
                <a:ea typeface="Calibri"/>
                <a:cs typeface="Calibri"/>
                <a:sym typeface="Calibri"/>
              </a:rPr>
              <a:t>Dialogue     </a:t>
            </a:r>
            <a:r>
              <a:rPr lang="en-US" sz="2000" b="0" i="0" u="none" strike="noStrike" cap="none" dirty="0">
                <a:solidFill>
                  <a:srgbClr val="FFC243"/>
                </a:solidFill>
                <a:latin typeface="Calibri"/>
                <a:ea typeface="Calibri"/>
                <a:cs typeface="Calibri"/>
                <a:sym typeface="Calibri"/>
              </a:rPr>
              <a:t>✔</a:t>
            </a:r>
            <a:r>
              <a:rPr lang="en-US" sz="2000" b="0" i="0" u="none" strike="noStrike" cap="none" dirty="0">
                <a:solidFill>
                  <a:schemeClr val="lt1"/>
                </a:solidFill>
                <a:latin typeface="Calibri"/>
                <a:ea typeface="Calibri"/>
                <a:cs typeface="Calibri"/>
                <a:sym typeface="Calibri"/>
              </a:rPr>
              <a:t> Role playing    </a:t>
            </a:r>
            <a:r>
              <a:rPr lang="en-US" sz="2000" b="0" i="0" u="none" strike="noStrike" cap="none" dirty="0">
                <a:solidFill>
                  <a:srgbClr val="FFC243"/>
                </a:solidFill>
                <a:latin typeface="Calibri"/>
                <a:ea typeface="Calibri"/>
                <a:cs typeface="Calibri"/>
                <a:sym typeface="Calibri"/>
              </a:rPr>
              <a:t>✔</a:t>
            </a:r>
            <a:r>
              <a:rPr lang="en-US" sz="2000" b="0" i="0" u="none" strike="noStrike" cap="none" dirty="0">
                <a:solidFill>
                  <a:schemeClr val="lt1"/>
                </a:solidFill>
                <a:latin typeface="Calibri"/>
                <a:ea typeface="Calibri"/>
                <a:cs typeface="Calibri"/>
                <a:sym typeface="Calibri"/>
              </a:rPr>
              <a:t> Teamwork</a:t>
            </a:r>
            <a:endParaRPr b="0" i="0" u="none" strike="noStrike" cap="none" dirty="0">
              <a:solidFill>
                <a:srgbClr val="000000"/>
              </a:solidFill>
              <a:latin typeface="Calibri"/>
              <a:ea typeface="Calibri"/>
              <a:cs typeface="Calibri"/>
              <a:sym typeface="Calibri"/>
            </a:endParaRPr>
          </a:p>
          <a:p>
            <a:pPr marL="228600" marR="0" lvl="0" indent="-228600" algn="l" rtl="0">
              <a:lnSpc>
                <a:spcPct val="100000"/>
              </a:lnSpc>
              <a:spcBef>
                <a:spcPts val="1000"/>
              </a:spcBef>
              <a:spcAft>
                <a:spcPts val="0"/>
              </a:spcAft>
              <a:buClr>
                <a:srgbClr val="92D050"/>
              </a:buClr>
              <a:buSzPts val="2000"/>
              <a:buFont typeface="Calibri"/>
              <a:buChar char="▪"/>
            </a:pPr>
            <a:r>
              <a:rPr lang="en-US" sz="2000" b="0" i="0" u="none" strike="noStrike" cap="none" dirty="0">
                <a:solidFill>
                  <a:schemeClr val="lt1"/>
                </a:solidFill>
                <a:latin typeface="Calibri"/>
                <a:ea typeface="Calibri"/>
                <a:cs typeface="Calibri"/>
                <a:sym typeface="Calibri"/>
              </a:rPr>
              <a:t>Online training:</a:t>
            </a:r>
            <a:endParaRPr b="0" i="0" u="none" strike="noStrike" cap="none" dirty="0">
              <a:solidFill>
                <a:srgbClr val="000000"/>
              </a:solidFill>
              <a:latin typeface="Calibri"/>
              <a:ea typeface="Calibri"/>
              <a:cs typeface="Calibri"/>
              <a:sym typeface="Calibri"/>
            </a:endParaRPr>
          </a:p>
          <a:p>
            <a:pPr marL="685800" marR="0" lvl="1" indent="-228600" algn="l" rtl="0">
              <a:lnSpc>
                <a:spcPct val="100000"/>
              </a:lnSpc>
              <a:spcBef>
                <a:spcPts val="1000"/>
              </a:spcBef>
              <a:spcAft>
                <a:spcPts val="0"/>
              </a:spcAft>
              <a:buClr>
                <a:srgbClr val="FFDA4C"/>
              </a:buClr>
              <a:buSzPts val="2400"/>
              <a:buFont typeface="Calibri"/>
              <a:buChar char="✔"/>
            </a:pPr>
            <a:r>
              <a:rPr lang="en-US" sz="2000" b="0" i="0" u="none" strike="noStrike" cap="none" dirty="0">
                <a:solidFill>
                  <a:schemeClr val="lt1"/>
                </a:solidFill>
                <a:latin typeface="Calibri"/>
                <a:ea typeface="Calibri"/>
                <a:cs typeface="Calibri"/>
                <a:sym typeface="Calibri"/>
              </a:rPr>
              <a:t>Selected or own produced videos</a:t>
            </a:r>
            <a:endParaRPr b="0" i="0" u="none" strike="noStrike" cap="none" dirty="0">
              <a:solidFill>
                <a:srgbClr val="000000"/>
              </a:solidFill>
              <a:latin typeface="Calibri"/>
              <a:ea typeface="Calibri"/>
              <a:cs typeface="Calibri"/>
              <a:sym typeface="Calibri"/>
            </a:endParaRPr>
          </a:p>
          <a:p>
            <a:pPr marL="685800" marR="0" lvl="1" indent="-228600" algn="l" rtl="0">
              <a:lnSpc>
                <a:spcPct val="100000"/>
              </a:lnSpc>
              <a:spcBef>
                <a:spcPts val="1000"/>
              </a:spcBef>
              <a:spcAft>
                <a:spcPts val="0"/>
              </a:spcAft>
              <a:buClr>
                <a:srgbClr val="FFDA4C"/>
              </a:buClr>
              <a:buSzPts val="2400"/>
              <a:buFont typeface="Calibri"/>
              <a:buChar char="✔"/>
            </a:pPr>
            <a:r>
              <a:rPr lang="en-US" sz="2000" b="0" i="0" u="none" strike="noStrike" cap="none" dirty="0">
                <a:solidFill>
                  <a:schemeClr val="lt1"/>
                </a:solidFill>
                <a:latin typeface="Calibri"/>
                <a:ea typeface="Calibri"/>
                <a:cs typeface="Calibri"/>
                <a:sym typeface="Calibri"/>
              </a:rPr>
              <a:t>Practical implementation of some tips agreed in the classroom</a:t>
            </a:r>
            <a:endParaRPr b="0" i="0" u="none" strike="noStrike" cap="none" dirty="0">
              <a:solidFill>
                <a:srgbClr val="000000"/>
              </a:solidFill>
              <a:latin typeface="Calibri"/>
              <a:ea typeface="Calibri"/>
              <a:cs typeface="Calibri"/>
              <a:sym typeface="Calibri"/>
            </a:endParaRPr>
          </a:p>
          <a:p>
            <a:pPr marL="685800" marR="0" lvl="1" indent="-228600" algn="l" rtl="0">
              <a:lnSpc>
                <a:spcPct val="100000"/>
              </a:lnSpc>
              <a:spcBef>
                <a:spcPts val="1000"/>
              </a:spcBef>
              <a:spcAft>
                <a:spcPts val="0"/>
              </a:spcAft>
              <a:buClr>
                <a:srgbClr val="FFDA4C"/>
              </a:buClr>
              <a:buSzPts val="2400"/>
              <a:buFont typeface="Calibri"/>
              <a:buChar char="✔"/>
            </a:pPr>
            <a:r>
              <a:rPr lang="en-US" sz="2000" b="0" i="0" u="none" strike="noStrike" cap="none" dirty="0">
                <a:solidFill>
                  <a:schemeClr val="lt1"/>
                </a:solidFill>
                <a:latin typeface="Calibri"/>
                <a:ea typeface="Calibri"/>
                <a:cs typeface="Calibri"/>
                <a:sym typeface="Calibri"/>
              </a:rPr>
              <a:t>Some collaborative work</a:t>
            </a:r>
            <a:endParaRPr b="0" i="0" u="none" strike="noStrike" cap="none" dirty="0">
              <a:solidFill>
                <a:srgbClr val="000000"/>
              </a:solidFill>
              <a:latin typeface="Calibri"/>
              <a:ea typeface="Calibri"/>
              <a:cs typeface="Calibri"/>
              <a:sym typeface="Calibri"/>
            </a:endParaRPr>
          </a:p>
          <a:p>
            <a:pPr marL="685800" marR="0" lvl="1" indent="-228600" algn="l" rtl="0">
              <a:lnSpc>
                <a:spcPct val="100000"/>
              </a:lnSpc>
              <a:spcBef>
                <a:spcPts val="1000"/>
              </a:spcBef>
              <a:spcAft>
                <a:spcPts val="0"/>
              </a:spcAft>
              <a:buClr>
                <a:srgbClr val="FFDA4C"/>
              </a:buClr>
              <a:buSzPts val="2400"/>
              <a:buFont typeface="Calibri"/>
              <a:buChar char="✔"/>
            </a:pPr>
            <a:r>
              <a:rPr lang="en-US" sz="2000" b="0" i="0" u="none" strike="noStrike" cap="none" dirty="0">
                <a:solidFill>
                  <a:schemeClr val="lt1"/>
                </a:solidFill>
                <a:latin typeface="Calibri"/>
                <a:ea typeface="Calibri"/>
                <a:cs typeface="Calibri"/>
                <a:sym typeface="Calibri"/>
              </a:rPr>
              <a:t>Simulation </a:t>
            </a:r>
            <a:endParaRPr b="0" i="0" u="none" strike="noStrike" cap="none" dirty="0">
              <a:solidFill>
                <a:srgbClr val="000000"/>
              </a:solidFill>
              <a:latin typeface="Calibri"/>
              <a:ea typeface="Calibri"/>
              <a:cs typeface="Calibri"/>
              <a:sym typeface="Calibri"/>
            </a:endParaRPr>
          </a:p>
          <a:p>
            <a:pPr marL="0" marR="0" lvl="0" indent="0" algn="l" rtl="0">
              <a:lnSpc>
                <a:spcPct val="100000"/>
              </a:lnSpc>
              <a:spcBef>
                <a:spcPts val="1000"/>
              </a:spcBef>
              <a:spcAft>
                <a:spcPts val="0"/>
              </a:spcAft>
              <a:buClr>
                <a:srgbClr val="68BC42"/>
              </a:buClr>
              <a:buSzPts val="1600"/>
              <a:buFont typeface="Calibri"/>
              <a:buNone/>
            </a:pPr>
            <a:endParaRPr sz="1600" b="0" i="0" u="none" strike="noStrike" cap="none" dirty="0">
              <a:solidFill>
                <a:schemeClr val="lt1"/>
              </a:solidFill>
              <a:latin typeface="Calibri"/>
              <a:ea typeface="Calibri"/>
              <a:cs typeface="Calibri"/>
              <a:sym typeface="Calibri"/>
            </a:endParaRPr>
          </a:p>
        </p:txBody>
      </p:sp>
      <p:pic>
        <p:nvPicPr>
          <p:cNvPr id="154" name="Google Shape;154;p6" descr="Κύκλοι με βέλη περίγραμμα"/>
          <p:cNvPicPr preferRelativeResize="0"/>
          <p:nvPr/>
        </p:nvPicPr>
        <p:blipFill rotWithShape="1">
          <a:blip r:embed="rId3">
            <a:alphaModFix/>
          </a:blip>
          <a:srcRect/>
          <a:stretch/>
        </p:blipFill>
        <p:spPr>
          <a:xfrm>
            <a:off x="0" y="365165"/>
            <a:ext cx="1742309" cy="1742309"/>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a:extLst>
            <a:ext uri="{FF2B5EF4-FFF2-40B4-BE49-F238E27FC236}">
              <a16:creationId xmlns:a16="http://schemas.microsoft.com/office/drawing/2014/main" id="{7544FEAF-1929-FD3B-1305-1EB8E17DE479}"/>
            </a:ext>
          </a:extLst>
        </p:cNvPr>
        <p:cNvGrpSpPr/>
        <p:nvPr/>
      </p:nvGrpSpPr>
      <p:grpSpPr>
        <a:xfrm>
          <a:off x="0" y="0"/>
          <a:ext cx="0" cy="0"/>
          <a:chOff x="0" y="0"/>
          <a:chExt cx="0" cy="0"/>
        </a:xfrm>
      </p:grpSpPr>
      <p:pic>
        <p:nvPicPr>
          <p:cNvPr id="163" name="Google Shape;163;p7" descr="High ROI content abstract concept illustration">
            <a:extLst>
              <a:ext uri="{FF2B5EF4-FFF2-40B4-BE49-F238E27FC236}">
                <a16:creationId xmlns:a16="http://schemas.microsoft.com/office/drawing/2014/main" id="{FB040818-0672-04AF-D0D8-229565BC2182}"/>
              </a:ext>
            </a:extLst>
          </p:cNvPr>
          <p:cNvPicPr preferRelativeResize="0"/>
          <p:nvPr/>
        </p:nvPicPr>
        <p:blipFill rotWithShape="1">
          <a:blip r:embed="rId3">
            <a:alphaModFix/>
          </a:blip>
          <a:srcRect l="10455" t="11534" r="9781" b="9205"/>
          <a:stretch/>
        </p:blipFill>
        <p:spPr>
          <a:xfrm>
            <a:off x="8102600" y="2411510"/>
            <a:ext cx="3729422" cy="3482663"/>
          </a:xfrm>
          <a:prstGeom prst="rect">
            <a:avLst/>
          </a:prstGeom>
          <a:noFill/>
          <a:ln>
            <a:noFill/>
          </a:ln>
        </p:spPr>
      </p:pic>
      <p:sp>
        <p:nvSpPr>
          <p:cNvPr id="160" name="Google Shape;160;p7">
            <a:extLst>
              <a:ext uri="{FF2B5EF4-FFF2-40B4-BE49-F238E27FC236}">
                <a16:creationId xmlns:a16="http://schemas.microsoft.com/office/drawing/2014/main" id="{EE2A2B81-ADFB-4973-66E3-4E45BD4FC30C}"/>
              </a:ext>
            </a:extLst>
          </p:cNvPr>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ct val="100000"/>
              <a:buFont typeface="Calibri"/>
              <a:buNone/>
            </a:pPr>
            <a:r>
              <a:rPr lang="en-US" sz="2000" dirty="0"/>
              <a:t>Unit 2</a:t>
            </a:r>
            <a:r>
              <a:rPr lang="en-US" dirty="0"/>
              <a:t/>
            </a:r>
            <a:br>
              <a:rPr lang="en-US" dirty="0"/>
            </a:br>
            <a:r>
              <a:rPr lang="en-US" dirty="0"/>
              <a:t>Online Safety and Personal Data </a:t>
            </a:r>
            <a:endParaRPr dirty="0"/>
          </a:p>
        </p:txBody>
      </p:sp>
      <p:sp>
        <p:nvSpPr>
          <p:cNvPr id="161" name="Google Shape;161;p7">
            <a:extLst>
              <a:ext uri="{FF2B5EF4-FFF2-40B4-BE49-F238E27FC236}">
                <a16:creationId xmlns:a16="http://schemas.microsoft.com/office/drawing/2014/main" id="{2F9C9819-982D-C727-0985-28A5FCCE58AD}"/>
              </a:ext>
            </a:extLst>
          </p:cNvPr>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Objectives</a:t>
            </a:r>
            <a:endParaRPr/>
          </a:p>
        </p:txBody>
      </p:sp>
      <p:sp>
        <p:nvSpPr>
          <p:cNvPr id="162" name="Google Shape;162;p7">
            <a:extLst>
              <a:ext uri="{FF2B5EF4-FFF2-40B4-BE49-F238E27FC236}">
                <a16:creationId xmlns:a16="http://schemas.microsoft.com/office/drawing/2014/main" id="{D9F2664B-DF07-6E36-961C-001322C8EBAF}"/>
              </a:ext>
            </a:extLst>
          </p:cNvPr>
          <p:cNvSpPr txBox="1">
            <a:spLocks noGrp="1"/>
          </p:cNvSpPr>
          <p:nvPr>
            <p:ph type="body" idx="2"/>
          </p:nvPr>
        </p:nvSpPr>
        <p:spPr>
          <a:xfrm>
            <a:off x="617620" y="2849843"/>
            <a:ext cx="7357980" cy="3724681"/>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ct val="117647"/>
              <a:buNone/>
            </a:pPr>
            <a:r>
              <a:rPr lang="en-US" sz="2000" dirty="0"/>
              <a:t>On completion of this unit, you will know:</a:t>
            </a:r>
            <a:endParaRPr dirty="0"/>
          </a:p>
          <a:p>
            <a:pPr marL="228600" lvl="0" indent="-228600" algn="l" rtl="0">
              <a:lnSpc>
                <a:spcPct val="150000"/>
              </a:lnSpc>
              <a:spcBef>
                <a:spcPts val="1200"/>
              </a:spcBef>
              <a:spcAft>
                <a:spcPts val="0"/>
              </a:spcAft>
              <a:buSzPct val="117647"/>
              <a:buFont typeface="Calibri"/>
              <a:buChar char="✔"/>
            </a:pPr>
            <a:r>
              <a:rPr lang="en-US" sz="2000" dirty="0"/>
              <a:t>What is online safety</a:t>
            </a:r>
          </a:p>
          <a:p>
            <a:pPr marL="228600" lvl="0" indent="-228600" algn="l" rtl="0">
              <a:lnSpc>
                <a:spcPct val="150000"/>
              </a:lnSpc>
              <a:spcBef>
                <a:spcPts val="1200"/>
              </a:spcBef>
              <a:spcAft>
                <a:spcPts val="0"/>
              </a:spcAft>
              <a:buSzPct val="117647"/>
              <a:buFont typeface="Calibri"/>
              <a:buChar char="✔"/>
            </a:pPr>
            <a:r>
              <a:rPr lang="en-US" sz="2000" dirty="0"/>
              <a:t>What is personal data  and examples of them</a:t>
            </a:r>
          </a:p>
          <a:p>
            <a:pPr marL="0" lvl="0" indent="0" algn="l" rtl="0">
              <a:lnSpc>
                <a:spcPct val="120000"/>
              </a:lnSpc>
              <a:spcBef>
                <a:spcPts val="1200"/>
              </a:spcBef>
              <a:spcAft>
                <a:spcPts val="0"/>
              </a:spcAft>
              <a:buSzPct val="117647"/>
              <a:buNone/>
            </a:pPr>
            <a:endParaRPr sz="2000" dirty="0">
              <a:highlight>
                <a:srgbClr val="FFFF00"/>
              </a:highlight>
            </a:endParaRPr>
          </a:p>
        </p:txBody>
      </p:sp>
      <p:sp>
        <p:nvSpPr>
          <p:cNvPr id="164" name="Google Shape;164;p7">
            <a:extLst>
              <a:ext uri="{FF2B5EF4-FFF2-40B4-BE49-F238E27FC236}">
                <a16:creationId xmlns:a16="http://schemas.microsoft.com/office/drawing/2014/main" id="{2D5A7F9E-7C3F-51EB-BFF4-09FA2BE8142F}"/>
              </a:ext>
            </a:extLst>
          </p:cNvPr>
          <p:cNvSpPr txBox="1"/>
          <p:nvPr/>
        </p:nvSpPr>
        <p:spPr>
          <a:xfrm>
            <a:off x="9436963" y="6574524"/>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by vectorjuice on Freepik</a:t>
            </a:r>
            <a:endParaRPr sz="10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65683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8"/>
          <p:cNvSpPr txBox="1">
            <a:spLocks noGrp="1"/>
          </p:cNvSpPr>
          <p:nvPr>
            <p:ph type="body" idx="1"/>
          </p:nvPr>
        </p:nvSpPr>
        <p:spPr>
          <a:xfrm>
            <a:off x="557998" y="1800000"/>
            <a:ext cx="10144836" cy="455350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r>
              <a:rPr lang="en-US" dirty="0"/>
              <a:t>Being online exposes Internet users to </a:t>
            </a:r>
            <a:r>
              <a:rPr lang="en-US" b="1" dirty="0"/>
              <a:t>online</a:t>
            </a:r>
            <a:r>
              <a:rPr lang="en-US" dirty="0"/>
              <a:t> </a:t>
            </a:r>
            <a:r>
              <a:rPr lang="en-US" b="1" dirty="0"/>
              <a:t>security</a:t>
            </a:r>
            <a:r>
              <a:rPr lang="en-US" dirty="0"/>
              <a:t> </a:t>
            </a:r>
            <a:r>
              <a:rPr lang="en-US" b="1" dirty="0"/>
              <a:t>threats</a:t>
            </a:r>
            <a:r>
              <a:rPr lang="en-US" dirty="0"/>
              <a:t>. Once a user sends data over the Internet (video or voice call packets, chat, email or credit card numbers, websites) they have </a:t>
            </a:r>
            <a:r>
              <a:rPr lang="en-US" b="1" dirty="0"/>
              <a:t>no control over who can access the data</a:t>
            </a:r>
            <a:r>
              <a:rPr lang="en-US" dirty="0"/>
              <a:t>. Data passes through many servers, routers, and devices where any hacker, service provider or government agent can access and read it. </a:t>
            </a:r>
            <a:endParaRPr dirty="0"/>
          </a:p>
          <a:p>
            <a:pPr marL="0" lvl="0" indent="0" algn="l" rtl="0">
              <a:lnSpc>
                <a:spcPct val="100000"/>
              </a:lnSpc>
              <a:spcBef>
                <a:spcPts val="1200"/>
              </a:spcBef>
              <a:spcAft>
                <a:spcPts val="0"/>
              </a:spcAft>
              <a:buSzPts val="2400"/>
              <a:buNone/>
            </a:pPr>
            <a:r>
              <a:rPr lang="en-US" dirty="0"/>
              <a:t>It is therefore of the utmost importance for Internet users to take steps to:</a:t>
            </a:r>
            <a:endParaRPr dirty="0"/>
          </a:p>
          <a:p>
            <a:pPr marL="685800" lvl="1" indent="-228600" algn="l" rtl="0">
              <a:lnSpc>
                <a:spcPct val="100000"/>
              </a:lnSpc>
              <a:spcBef>
                <a:spcPts val="1200"/>
              </a:spcBef>
              <a:spcAft>
                <a:spcPts val="0"/>
              </a:spcAft>
              <a:buSzPts val="2880"/>
              <a:buFont typeface="Calibri"/>
              <a:buChar char="•"/>
            </a:pPr>
            <a:r>
              <a:rPr lang="en-US" sz="2400" dirty="0"/>
              <a:t>Protect of their </a:t>
            </a:r>
            <a:r>
              <a:rPr lang="en-US" sz="2400" b="1" dirty="0"/>
              <a:t>sensitive personal data;</a:t>
            </a:r>
            <a:endParaRPr dirty="0"/>
          </a:p>
          <a:p>
            <a:pPr marL="685800" lvl="1" indent="-228600" algn="l" rtl="0">
              <a:lnSpc>
                <a:spcPct val="100000"/>
              </a:lnSpc>
              <a:spcBef>
                <a:spcPts val="1200"/>
              </a:spcBef>
              <a:spcAft>
                <a:spcPts val="0"/>
              </a:spcAft>
              <a:buSzPts val="2880"/>
              <a:buFont typeface="Calibri"/>
              <a:buChar char="•"/>
            </a:pPr>
            <a:r>
              <a:rPr lang="en-US" sz="2400"/>
              <a:t>Use online tools and services, such as, data encryption, that </a:t>
            </a:r>
            <a:r>
              <a:rPr lang="en-US" sz="2400" b="1"/>
              <a:t>ensure the privacy and security </a:t>
            </a:r>
            <a:r>
              <a:rPr lang="en-US" sz="2400"/>
              <a:t>of their customers’ information when communicating with them online.</a:t>
            </a:r>
            <a:endParaRPr/>
          </a:p>
          <a:p>
            <a:pPr marL="228600" lvl="0" indent="-76200" algn="l" rtl="0">
              <a:lnSpc>
                <a:spcPct val="100000"/>
              </a:lnSpc>
              <a:spcBef>
                <a:spcPts val="1200"/>
              </a:spcBef>
              <a:spcAft>
                <a:spcPts val="0"/>
              </a:spcAft>
              <a:buSzPts val="2400"/>
              <a:buNone/>
            </a:pPr>
            <a:endParaRPr dirty="0"/>
          </a:p>
        </p:txBody>
      </p:sp>
      <p:sp>
        <p:nvSpPr>
          <p:cNvPr id="171" name="Google Shape;171;p8"/>
          <p:cNvSpPr/>
          <p:nvPr/>
        </p:nvSpPr>
        <p:spPr>
          <a:xfrm>
            <a:off x="7134536" y="40640"/>
            <a:ext cx="5016824" cy="398569"/>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400"/>
              <a:buFont typeface="Calibri"/>
              <a:buNone/>
            </a:pPr>
            <a:endParaRPr sz="1400" b="0" i="0" u="none" strike="noStrike" cap="none" dirty="0">
              <a:solidFill>
                <a:srgbClr val="785832"/>
              </a:solidFill>
              <a:latin typeface="Calibri"/>
              <a:ea typeface="Calibri"/>
              <a:cs typeface="Calibri"/>
              <a:sym typeface="Calibri"/>
            </a:endParaRPr>
          </a:p>
        </p:txBody>
      </p:sp>
      <p:sp>
        <p:nvSpPr>
          <p:cNvPr id="172" name="Google Shape;172;p8"/>
          <p:cNvSpPr txBox="1"/>
          <p:nvPr/>
        </p:nvSpPr>
        <p:spPr>
          <a:xfrm>
            <a:off x="557999" y="1080000"/>
            <a:ext cx="11059692" cy="60509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C2E78"/>
              </a:buClr>
              <a:buSzPts val="2800"/>
              <a:buFont typeface="Calibri"/>
              <a:buNone/>
            </a:pPr>
            <a:r>
              <a:rPr lang="en-US" sz="2800" b="1" i="0" u="none" strike="noStrike" cap="none">
                <a:solidFill>
                  <a:srgbClr val="1C2E78"/>
                </a:solidFill>
                <a:latin typeface="Calibri"/>
                <a:ea typeface="Calibri"/>
                <a:cs typeface="Calibri"/>
                <a:sym typeface="Calibri"/>
              </a:rPr>
              <a:t>Online Safety</a:t>
            </a:r>
            <a:endParaRPr sz="1400" b="0" i="0" u="none" strike="noStrike" cap="none">
              <a:solidFill>
                <a:srgbClr val="000000"/>
              </a:solidFill>
              <a:latin typeface="Calibri"/>
              <a:ea typeface="Calibri"/>
              <a:cs typeface="Calibri"/>
              <a:sym typeface="Calibri"/>
            </a:endParaRPr>
          </a:p>
        </p:txBody>
      </p:sp>
      <p:sp>
        <p:nvSpPr>
          <p:cNvPr id="2" name="Google Shape;193;p10">
            <a:extLst>
              <a:ext uri="{FF2B5EF4-FFF2-40B4-BE49-F238E27FC236}">
                <a16:creationId xmlns:a16="http://schemas.microsoft.com/office/drawing/2014/main" id="{BB8A800B-EBAB-B7BE-183B-EF2C9214BAF2}"/>
              </a:ext>
            </a:extLst>
          </p:cNvPr>
          <p:cNvSpPr/>
          <p:nvPr/>
        </p:nvSpPr>
        <p:spPr>
          <a:xfrm>
            <a:off x="8585200" y="0"/>
            <a:ext cx="3601177"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2.2 Online Safety and Personal Data </a:t>
            </a:r>
            <a:endParaRPr sz="1800" b="0" i="0" u="none" strike="noStrike" cap="none" dirty="0">
              <a:solidFill>
                <a:srgbClr val="1C2E7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MobileMoney-Module_2 PB - v3"/>
  <p:tag name="ISPRING_PLAYERS_CUSTOMIZATION_2" val="UEsDBBQAAgAIAKl2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DKgGla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MqAaVo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yoBpWlPMzAiNAwAAjhAAACcAAAB1bml2ZXJzYWwvZmxhc2hfcHVibGlzaGluZ19zZXR0aW5ncy54bWztWM1y2zYQvuspMOzkGNFOnCb1UPKk+plqYksek23jk2dFQCLG+GEJQIpyytP0wfokXRCSItVOSidR65n2oJG42P32w+5il1By9k4KsmCV4Vp1ouP2UUSYyjXlat6Jfs6GT19FxFhQFIRWrBMpHZGzbisp3VRwU6TMWlQ1BGGUOS1tJyqsLU/jeLlctrkpK7+qhbOIb9q5lnFZMcOUZVVcCljhl12VzERrhAYA+JFarc26rRYhSUC60NQJRjhF5or7TYEYCjBFFAe1KeS380o7RXta6IpU82kn+q436B/3n290AlSfS6Z8TEwXhV5sT4FS7lmASPl7RgrG5wXSfXkSkSWntuhEz048CmrHd1Fq7LB18Cg9jTFQdg0vmQUKFsJj8GfZO2s2giCiKwWS5xmuEL//TtTPbn66vhxcnY/Gb26yyeQ8G10GErVNvI+TxPuOEiSkXZWzrZ8ErIW8QN5oMwNhWBLvijZq3GcQcssXGBP2F5ozJ0TqylJXtmsrx2oau8ItvU/AJDOt9vbun8lUC0xtTQqrVE4ZHYNkO8lOb7kaouZxRGYYJ7HqRJOSKZKCwgLjFgTPtwDGTY3lti6s4Vr7dcVBEMTDE8DIRRp9pBB2lhdQGbZLbbNifFrz7q/aCUpW2hHBbxmxmmCIncRfBSO7+SezSstaihVqiREcPS44WzJ6VsdrDfgpR9foQjq0xONQCmaDh98cf0+mbKYrxGWwwMODcm4CfvtBwCUY8xEUNhyfpOej/uBmNO4P3j7xGwS6AJU/EBxrisnSHgQfVkRpu7HDcOTgDKuTQjmt15rsrf3ladiWNeb5G2VjD99w6QR8S/htQHagD5jyw3h5SOL/lkFjtwUs6oPuD28NjUecY0oCJi7k2JK4WrfBBoA5KKKVWBHIsTMb3zYWXDuDktAgArT5cobBHsu0fppj+0SPFWVVI8ij42fPT158//LVD6ft+I8Pvz/9rNF6Zl0K8O7C0Op9dmrdsR3qSvrqoTv2o3E2uHrdy0a/jLLrm2zwNtsHqDndbddJ7EfJ/ZPFj6pHO1iuB2mT3IwnTbQmb5poXYXJdbkztRpRwE40DycLe5HgkmPmDlZX/1BtfPVbRyiuw9TGYw7c1x6q/2rcHvdr7oEilw4uRj9Ozvv/n9l/K4LhaXtd3LsfJvG9F1i/IrniEsPq3yu2t97ui5MjvHHeu9RqIdr+fwjd1p9QSwMEFAACAAgAyoBpWnD0HBt+AwAAsQwAACEAAAB1bml2ZXJzYWwvZmxhc2hfc2tpbl9zZXR0aW5ncy54bWyVV9tu4zYQfc9XGF6gaF/irpPWG6wiwLFdYNE0GzRB3ilrbBOhSIEcOfXfdyhSEmlLa2+EAOHMOeRcDodIYt65HO1BG67k/Xg6Tq9Go2RdaQ0SX6EoBUMYZczAEyvgfvzMJILgZvTrLwK/pr+NJ46ghNIvgMjl1lhLYxvx/H6cVYhKXq8VcSVeS6ULJsbpp7/qn2RSI8+xFAV5KWfD1tAd88f0y8PyIoo/4/ZhtlzcDRHWqiiZPDyqrbrO2Pp9q1Ulcxvajf2GaLtDCVpw+X42IiovfkMoophWn1fT1fQySqnBGLAh3S3n0/mfZ1mCZSDa7Ge3X27nF3K6o37cmCPanhuONW02nd3MbodoJdtCXOTFavl5eTOMl7R73JUfxuUICP/h2czpKhxA/9TmqqzKn9FIqdXWFvSIM7PfWY5QLKfrR4Tlnf3OEmxC9qCzgjSC59QGpXMnxd/tNwQeqqX/MxwSib3bWoln24Sj6WEVkglIUVeQTJqV85md+vheIV0mSDdMGAKEpg70TBk+s8pEsM7YAf+FDy7zEOUtHeRNiaqAhYs4RMaOjrBYPNSjJcS2tiBGDXtvdLkeGTvkE1X2BBkYO+SLbdh3KQ4n8GOP4zSSeGC+n0EDfPRRB8gNktEy91s3q8Zrj3q0N90EZ3tDgylUDmktrVdegO1cMqltLqbJSVCJZHu+ZUgv1T8Wlx3qbEwyOXJ4tfVrK0GOAvokt1aVNhQMud/i5Hs8juIeDzPHR9hgg46NXVfsixGKoV5fnS12c0hbOLceIT0o9+OC6XfQr0oJMx55Hl1CKrp7mk8ZdmTTgwr6m9yogFOfPUSSCsFcClbuIl4KZ4hsvSsopqEU2pq61vZ3MPHH9rVWVkUGekWK4NBIMrY53I5vd4J+8Y3DB+QxYcDpmLij7STjreIDg5cAML3eNffBLZynqARyAXsQ3hsY6oSHMksM6b8vXyuvWJSB5SJF+inUKSUaoZGjh/BGcfUznOcC1SPLTJ1aNFSaGd9NlWjqN5PSqjU83hm8lqKdyd9XQ+pWVFBWoXpBptGf3K199mwPc8mLegiRA1vV9HkcRyhV+rrUzibgE3sXgn272s3aDHs8QxQ7atNpH6X2HM/ZV7qg6UYDhDO2Nl4Fr8DfcMgU0/lTC4mehR63Y1OO9HLWI5uGfVFiMglMrjltG+hv+lcl/R9QSwMEFAACAAgAyoBpWoEY4liHAwAAGBAAACYAAAB1bml2ZXJzYWwvaHRtbF9wdWJsaXNoaW5nX3NldHRpbmdzLnhtbO1XX3MaNxB/51NorpPHcHHiNqnnwJMCnjCxgfFd2/jJs5wEp4lOuuoPhDzl0/SD9ZN0dQICMXHPaUjbmT4woNXub1e7P+2i5PxdKciCacOV7EQn7ScRYTJXlMt5J/o5u3j8IiLGgqQglGSdSKqInHdbSeWmgpsiZdaiqiEII81ZZTtRYW11FsfL5bLNTaX9rhLOIr5p56qMK80Mk5bpuBKwwi+7qpiJ1ggNAPBTKrk267ZahCQB6UpRJxjhFCOX3B8KxCtbiigOWlPI3861cpL2lFCa6Pm0E33XG/RP+s82OgGpz0smfUpMF4VebM+AUu6DAJHy94wUjM8LjPb5aUSWnNqiEz099SioHd9FqbHDycGj9BSmQNo1fMksULAQlsGfZe+s2QiCiK4klDzPcIf443eifnb76mYyuL4cjl7fZuPxZTachCBqm3gfJ4n3HSUYkHI6Z1s/CVgLeYFxo80MhGFJvCvaqHFfQMgtX2BO2CdhzpwQqasqpW3XasfqMHaF2/A+A5PMlNw7u1+TqRJY2TooJGk5ZXQEJeZgciEjMsPEiFUnGldMkhQkEopbEDzfWhg3NZbbmkgXa+2XmoMgSBZkPCNXafTRZzhKXoA2bDeWzY7xdcy7vyonKFkpRwR/y4hVBHPqSvxVMLJbcDLTqqylAowlRnD0uOBsyeh5naA14Occ3aCL0qEl0r8SzAYPvzn+nkzZTGnEZbDAy4JybgJ++0HAFRjzERQ2MT5KL4f9we1w1B+8eeQPCHQBMn8gOJKIlZU9Cj6siFR2Y4fpyMEZVheFclrvNTlb+8vLsOUx1vkrVWMP3/DSCfia8NuE7EAfseTH8fKQwv9lBI3dFrCoL7q/vDU0XnGOJQmYuJFjt+Jy3fcaAOYgiZJiRSDHVmx821hw5QxKQoMI0ObLIwz2SNN6NcfZiB41ZboR5JOTp89Ov//h+Ysfz9rxHx9+f3yv0XpITQR4d2FK9e4dU3dsL5QuPXvojv1wlA2uX/ay4S/D7OY2G7zJ9gHqmO626yT2s+PwKPGz6dNJMv3nRsnNIG1SjdG4idb4dROt6zCrJjtzqlEI2Hvm4S5h9xG85FirozHpG7Hh4B8Lfi8dAoGOw4Z/c6oOXpz/U9WYVeZQlyEpK7k3+kbt5khZSwdXw5/Gl/2jpo83y99/kHR/N31htX3v7T3wkvjgC7SF8v3XfLf1J1BLAwQUAAIACADKgGlaOjKvrLEBAABwBgAAHwAAAHVuaXZlcnNhbC9odG1sX3NraW5fc2V0dGluZ3MuanONlMFPwjAUxu/8FWReDdGBDrwBw8SEg4ncjIduPMdC19e0BUHj/+46BLruTVkv9MuP7/W9rd9Xp1s+QRp0H7pf1e9q/1zfVxpYzagNXNd13qIXVg80z5ewyAvguYDAQ7YWeWdcw0n/PiOUcyAq12T/Yn21YxjgycwRJSUqwldT4JYAPyhwR4mfx393nMYOTTmjTjbGoOilKAwI0xOoClYxwdVj9bg9ejBuQf2DvrMUaqZ34XASt5Jnx8Ekiqcjl0uxkEzs55hhL2HpOlO4Ecvf+n27XHq1l6DKl75uK8tzbZ4MFH7h2e0snIXtpFSgNfzWHcXjcHxPwpwlwN2GosFwMP4DrRk3B+rR21zn5khHYdSPBi4tWQaNKU1n8W3cr2Oi9GpMs1H8wBnYmbZmJGd7UJdYodzIC16gVJjZiTTRyC4S5ciWucgOXDyyi+TsYa1t27dRpUYvQbU8fRU3drlMYxi1a4beNVsRV7loyxcqGzzNkJdbe1XnVC5wShSUiERh2RpU5yA9Hsf4WWP3r2XjTK1BLRB5maDdgBnD0lVRJkp5/jc3Gcijphc35R+r8/0DUEsDBBQAAgAIAMqAaVqPjqkydAAAAHoAAAAcAAAAdW5pdmVyc2FsL2xvY2FsX3NldHRpbmdzLnhtbA3MPQoCQQxA4X5PEVKIFutPJ7gz29kpgusBwk6UgUwiO0H09k73io83jN8i8OGlZtOAh+0egXW2lPUV8DGd+yNCddJEYsoB1RDG2A1iM8md3Rus8Bb68TJxaeF8pdLkjdRZcoX1SvwUN9DDpX2fmRPuYvcHUEsDBBQAAgAIAMqAaVpcra7aHAUAAF0oAAAXAAAAdW5pdmVyc2FsL3VuaXZlcnNhbC5wbmftmmtMU1ccwG95rIoRdMFOBekyyTrGJiE+WmlLh3OiY4JDBzpQVAZsEVoZU+RRWuUDm8gjDgZqa92UsK2DyrpRGJbCEDqqQNRpqVBabKCWx6WlSlso7e69vPy4JX7Yh3OSm1/u+f9z/s9zPv2/2RcZvtJjvQcEQSv37N4ZDUHuLRDkxl32CrLTy4NDEOAyosN3QLXdvgbkxy0lbG8YBNWVrLAfc0f+l5/cfSgDgjzb0A8nZ/34GQSRJvfsDDtw5si4uq7QV48rGLQX/aQWRokGSiP5HmEfnnrbBS7rLn2D3+R93nf17WOegf6ty1Zvst2Io9wmNbBOZ/7CnsjSFvhXqviH4qVHkjkZrhC6wlwoGPe8bEbg7M9HlclLS6aIeRd/EhP2XoE8Ub53ERAQEBAQEBAQEBAQEBAQEBAQEBAQEBAQEBAQEBAQEBAQ8H/J+5tw/XcXV+rE4YQEzXcjM3EeWmz+42SA29wgyMV/R65zxhLklGZNTU4Pm8wSoqVP4xwX9g0+7jhVPKp+8n2//nUuNs7iNSAUWsgami19faLsUdHoBqUUlZ6dc4t2RtPccLlDKWLr/oillc3QVrXg0NPxLMLhoKTAZH2Con5pK35h66CnVndW1yNz2nSufxHp7M3S0vIi5VrR1iPmyoJLmN3UrScqKn5dIzYHJcW9424UZhK7p7nPTI91dCyMqS2j5S+ISZrZLWzdfuYtPCpsuZpcMxldf/y0oyq1sArK62ZxiNsGsGOPRoljGpMY9tmKvthbNqtFFVw9cF5lq+71s0jboyGB1LAdHSmCblYfqo5XiyuUEtGUQeIdZfI5b1Fhig3KJpmJElqoSpenFl53tVb4mhu8sZTSu0KGFHmWAk5/830Smhe/zOKaSj7n56Kc5hO5b4p19cxCsZsxUbDGc9GECsmuRPRVhlkvc6Rk321EnQ4gw7NHEf1ERP9bvFGvcdLozCQs7JzLpxQzzC338k1rS+l5ESY45m43Y6hDqmF7KwKyTcfieDRuyRXqlHB8SX0Mqa9EZOy0WsYaMpjtY/b9E/GCTgJphZYzPZgg4VAdzi8x7bEvHgVMiBPM90gFqNvFfN3Hb8Xx/LnEqza6g7aW/PvWc65LeilBIlbC4IPX8tH60WFeXDDV+bePoFUtv3ah5/PT/SP1lBAux5FfoTORdMPFWd4e86XhTzZT9V6MgRSkFwTZ+ukYOyEcb1TtsoYOb9cuuQ3zGPYzAtQRBd+MD5NQIiBB2pDQuahRzp55MjJVHrp9eMWfQtT6AR9LrtL6UbI8TU1ocjOaXC+Jw3/INTBcFqszsgtPpwyTX42VoGneBj+Hr0d1pART4cq09CnIYbX19YkZ7KHZVVK5QKcREBkv9MLXLbETof3NT7q6iM7JHkP6fN80KPNN63gbHay6O+QWuVeS34WndAfd4ZssX8zVQtf3jq/TZm60HhYn4uZbuGyhhccILXLY4fK0dYyy6GxVKlKrCBWhyd3YtlnGIFMJ8w0cmRWAhhtd374JZ48w5VRu8Fpw81YZmrCAvuPK8Gv9mXOpyn72rOu3T/LGfeZubms05BzuLHlARvomZ67uhs5Mxt6cIWVzujrQT8H2Qy4UPZRXQ8YSd/PhwyavplyctcxHSa3NaX+/sScfuVOwl77SB4uD0oG+ECUCGb/+jihNFyJ/zjTtgzMOemjbGkN5iSw3zAj8qef8S7X8v71UL43nmEwHfjyGkqeGDTewgboPInfW7jh67h9QSwMEFAACAAgAyoBpWuohDhNLAAAAbAAAABsAAAB1bml2ZXJzYWwvdW5pdmVyc2FsLnBuZy54bWyzsa/IzVEoSy0qzszPs1Uy1DNQsrfj5bIpKEoty0wtV6gAigEFIUBJoRLINUJwyzNTSjKAQiYmFgjBjNTM9IwSoKiBhRlcVB9oKABQSwECAAAUAAIACACpdlBPNmFYAkcDAADhCQAAFAAAAAAAAAABAAAAAAAAAAAAdW5pdmVyc2FsL3BsYXllci54bWxQSwECAAAUAAIACADKgGlatTf0qBwFAADhEwAAHQAAAAAAAAABAAAAAAB5AwAAdW5pdmVyc2FsL2NvbW1vbl9tZXNzYWdlcy5sbmdQSwECAAAUAAIACADKgGlaFR5gG6MAAAB/AQAALgAAAAAAAAABAAAAAADQCAAAdW5pdmVyc2FsL3BsYXliYWNrX2FuZF9uYXZpZ2F0aW9uX3NldHRpbmdzLnhtbFBLAQIAABQAAgAIAMqAaVpTzMwIjQMAAI4QAAAnAAAAAAAAAAEAAAAAAL8JAAB1bml2ZXJzYWwvZmxhc2hfcHVibGlzaGluZ19zZXR0aW5ncy54bWxQSwECAAAUAAIACADKgGlacPQcG34DAACxDAAAIQAAAAAAAAABAAAAAACRDQAAdW5pdmVyc2FsL2ZsYXNoX3NraW5fc2V0dGluZ3MueG1sUEsBAgAAFAACAAgAyoBpWoEY4liHAwAAGBAAACYAAAAAAAAAAQAAAAAAThEAAHVuaXZlcnNhbC9odG1sX3B1Ymxpc2hpbmdfc2V0dGluZ3MueG1sUEsBAgAAFAACAAgAyoBpWjoyr6yxAQAAcAYAAB8AAAAAAAAAAQAAAAAAGRUAAHVuaXZlcnNhbC9odG1sX3NraW5fc2V0dGluZ3MuanNQSwECAAAUAAIACADKgGlaj46pMnQAAAB6AAAAHAAAAAAAAAABAAAAAAAHFwAAdW5pdmVyc2FsL2xvY2FsX3NldHRpbmdzLnhtbFBLAQIAABQAAgAIAMqAaVpcra7aHAUAAF0oAAAXAAAAAAAAAAAAAAAAALUXAAB1bml2ZXJzYWwvdW5pdmVyc2FsLnBuZ1BLAQIAABQAAgAIAMqAaVrqIQ4TSwAAAGwAAAAbAAAAAAAAAAEAAAAAAAYdAAB1bml2ZXJzYWwvdW5pdmVyc2FsLnBuZy54bWxQSwUGAAAAAAoACgAGAwAAih0AAAAA"/>
  <p:tag name="ISPRING_LMS_API_VERSION" val="SCORM 1.2"/>
  <p:tag name="ISPRING_ULTRA_SCORM_COURSE_ID" val="4540F1CE-9D9E-4334-A6A8-3FD53E0B8FF2"/>
  <p:tag name="ISPRING_CMI5_LAUNCH_METHOD" val="any window"/>
  <p:tag name="ISPRINGCLOUDFOLDERID" val="1"/>
  <p:tag name="ISPRINGONLINEFOLDERID" val="1"/>
  <p:tag name="ISPRING_OUTPUT_FOLDER" val="[[&quot;\u007F\uFFFD\uFFFD{A396230D-9A3A-426D-B380-67D82CDE4863}&quot;,&quot;C:\\Users\\pantelis\\Documents\\MM&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PASSING_SCORE" val="0.000000"/>
  <p:tag name="ISPRING_CURRENT_PLAYER_ID" val="universal"/>
  <p:tag name="ISPRING_PRESENTATION_TITLE" val="MobileMoney-Module_2 PB - v3"/>
  <p:tag name="ISPRING_FIRST_PUBLISH" val="1"/>
  <p:tag name="ISPRING_SCORM_ENDPOINT" val="&lt;endpoint&gt;&lt;enable&gt;0&lt;/enable&gt;&lt;lrs&gt;http://&lt;/lrs&gt;&lt;auth&gt;0&lt;/auth&gt;&lt;login&gt;&lt;/login&gt;&lt;password&gt;&lt;/password&gt;&lt;key&gt;&lt;/key&gt;&lt;name&gt;&lt;/name&gt;&lt;email&gt;&lt;/email&gt;&lt;/endpoint&gt;&#10;"/>
  <p:tag name="ISPRING_SCORM_RATE_QUIZZES" val="0"/>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3216</Words>
  <Application>Microsoft Office PowerPoint</Application>
  <PresentationFormat>Ευρεία οθόνη</PresentationFormat>
  <Paragraphs>350</Paragraphs>
  <Slides>40</Slides>
  <Notes>40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40</vt:i4>
      </vt:variant>
    </vt:vector>
  </HeadingPairs>
  <TitlesOfParts>
    <vt:vector size="45" baseType="lpstr">
      <vt:lpstr>Poppins</vt:lpstr>
      <vt:lpstr>Impact</vt:lpstr>
      <vt:lpstr>Wingdings</vt:lpstr>
      <vt:lpstr>Calibri</vt:lpstr>
      <vt:lpstr>Θέμα του Office</vt:lpstr>
      <vt:lpstr>Παρουσίαση του PowerPoint</vt:lpstr>
      <vt:lpstr>Παρουσίαση του PowerPoint</vt:lpstr>
      <vt:lpstr>Modules</vt:lpstr>
      <vt:lpstr>Unit 1 Introduction  </vt:lpstr>
      <vt:lpstr>Competences</vt:lpstr>
      <vt:lpstr>Training content</vt:lpstr>
      <vt:lpstr>Training methodology and duration</vt:lpstr>
      <vt:lpstr>Unit 2 Online Safety and Personal Data </vt:lpstr>
      <vt:lpstr>Παρουσίαση του PowerPoint</vt:lpstr>
      <vt:lpstr>What is Personal Data?</vt:lpstr>
      <vt:lpstr>Examples of Personal Data</vt:lpstr>
      <vt:lpstr>Unit 3 Sensitive data, privacy and security</vt:lpstr>
      <vt:lpstr>What Personal Data is considered sensitive?</vt:lpstr>
      <vt:lpstr>Sensitive financial data </vt:lpstr>
      <vt:lpstr>What is Privacy?</vt:lpstr>
      <vt:lpstr>What is Security?</vt:lpstr>
      <vt:lpstr>Security and Privacy</vt:lpstr>
      <vt:lpstr>Unit 3 Spam and phishing</vt:lpstr>
      <vt:lpstr>What is spam and phishing</vt:lpstr>
      <vt:lpstr>How do I identify spam?</vt:lpstr>
      <vt:lpstr>What to do or not to do?</vt:lpstr>
      <vt:lpstr>Activity: Is the link safe to visit?</vt:lpstr>
      <vt:lpstr>Activity: Is the link safe to visit? (2)</vt:lpstr>
      <vt:lpstr>Unit 4 What are your online rights</vt:lpstr>
      <vt:lpstr>We are digital citizens </vt:lpstr>
      <vt:lpstr>What is GDPR and who needs to comply with it?</vt:lpstr>
      <vt:lpstr>Who needs to comply with it?</vt:lpstr>
      <vt:lpstr>Is GDPR something positive?</vt:lpstr>
      <vt:lpstr>Unit 5 How you can protect yourself in advance </vt:lpstr>
      <vt:lpstr>Some examples for you to be safe (1/3)</vt:lpstr>
      <vt:lpstr>Some examples for you to be safe (2/3)</vt:lpstr>
      <vt:lpstr>Some examples for you to be safe (3/3)</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MobileMoney-Module_2 PB - v3</dc:title>
  <dc:creator>pantelis bbalaouras</dc:creator>
  <cp:lastModifiedBy>pantelis</cp:lastModifiedBy>
  <cp:revision>9</cp:revision>
  <dcterms:created xsi:type="dcterms:W3CDTF">2020-06-02T13:31:56Z</dcterms:created>
  <dcterms:modified xsi:type="dcterms:W3CDTF">2025-03-26T11:45:44Z</dcterms:modified>
</cp:coreProperties>
</file>