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306" r:id="rId10"/>
    <p:sldId id="307" r:id="rId11"/>
    <p:sldId id="338" r:id="rId12"/>
    <p:sldId id="309" r:id="rId13"/>
    <p:sldId id="310" r:id="rId14"/>
    <p:sldId id="343" r:id="rId15"/>
    <p:sldId id="344" r:id="rId16"/>
    <p:sldId id="339" r:id="rId17"/>
    <p:sldId id="315" r:id="rId18"/>
    <p:sldId id="345" r:id="rId19"/>
    <p:sldId id="316" r:id="rId20"/>
    <p:sldId id="340" r:id="rId21"/>
    <p:sldId id="352" r:id="rId22"/>
    <p:sldId id="346" r:id="rId23"/>
    <p:sldId id="347" r:id="rId24"/>
    <p:sldId id="348" r:id="rId25"/>
    <p:sldId id="349" r:id="rId26"/>
    <p:sldId id="350" r:id="rId27"/>
    <p:sldId id="311" r:id="rId28"/>
    <p:sldId id="312" r:id="rId29"/>
    <p:sldId id="313" r:id="rId30"/>
    <p:sldId id="331" r:id="rId31"/>
    <p:sldId id="314" r:id="rId32"/>
    <p:sldId id="321" r:id="rId33"/>
    <p:sldId id="326" r:id="rId34"/>
    <p:sldId id="328" r:id="rId35"/>
    <p:sldId id="327" r:id="rId36"/>
    <p:sldId id="332" r:id="rId37"/>
    <p:sldId id="351" r:id="rId38"/>
    <p:sldId id="317" r:id="rId39"/>
    <p:sldId id="318" r:id="rId40"/>
    <p:sldId id="319" r:id="rId41"/>
    <p:sldId id="322" r:id="rId42"/>
    <p:sldId id="298" r:id="rId43"/>
    <p:sldId id="334" r:id="rId44"/>
    <p:sldId id="353" r:id="rId45"/>
    <p:sldId id="354" r:id="rId46"/>
    <p:sldId id="355" r:id="rId47"/>
    <p:sldId id="303" r:id="rId48"/>
  </p:sldIdLst>
  <p:sldSz cx="12192000" cy="6858000"/>
  <p:notesSz cx="6858000" cy="9144000"/>
  <p:embeddedFontLst>
    <p:embeddedFont>
      <p:font typeface="Impact" panose="020B0806030902050204" pitchFamily="34" charset="0"/>
      <p:regular r:id="rId50"/>
    </p:embeddedFont>
    <p:embeddedFont>
      <p:font typeface="Poppins" panose="00000500000000000000" pitchFamily="2"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jLgTqF/dPQ6l3ZQxzsD1r+et5B1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E453B-3958-480F-8C8C-B2ABDF0C5F4C}" v="25" dt="2025-02-18T18:36:34.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6" y="5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37E453B-3958-480F-8C8C-B2ABDF0C5F4C}"/>
    <pc:docChg chg="undo custSel modSld">
      <pc:chgData name="Pantelis Balaouras" userId="25e8755020fc1734" providerId="LiveId" clId="{137E453B-3958-480F-8C8C-B2ABDF0C5F4C}" dt="2025-02-18T18:36:43.862" v="94" actId="1076"/>
      <pc:docMkLst>
        <pc:docMk/>
      </pc:docMkLst>
      <pc:sldChg chg="addSp delSp modSp mod delAnim modAnim modNotesTx">
        <pc:chgData name="Pantelis Balaouras" userId="25e8755020fc1734" providerId="LiveId" clId="{137E453B-3958-480F-8C8C-B2ABDF0C5F4C}" dt="2025-02-18T18:36:43.862" v="94" actId="1076"/>
        <pc:sldMkLst>
          <pc:docMk/>
          <pc:sldMk cId="469737036" sldId="334"/>
        </pc:sldMkLst>
        <pc:spChg chg="add mod">
          <ac:chgData name="Pantelis Balaouras" userId="25e8755020fc1734" providerId="LiveId" clId="{137E453B-3958-480F-8C8C-B2ABDF0C5F4C}" dt="2025-02-18T18:35:47.384" v="79" actId="1076"/>
          <ac:spMkLst>
            <pc:docMk/>
            <pc:sldMk cId="469737036" sldId="334"/>
            <ac:spMk id="2" creationId="{F7D3108F-69C5-C22A-E54A-789A891F0762}"/>
          </ac:spMkLst>
        </pc:spChg>
        <pc:spChg chg="add mod">
          <ac:chgData name="Pantelis Balaouras" userId="25e8755020fc1734" providerId="LiveId" clId="{137E453B-3958-480F-8C8C-B2ABDF0C5F4C}" dt="2025-02-18T18:35:47.384" v="79" actId="1076"/>
          <ac:spMkLst>
            <pc:docMk/>
            <pc:sldMk cId="469737036" sldId="334"/>
            <ac:spMk id="3" creationId="{32DF1927-1DD2-CBC5-A6FA-A395DAFBF772}"/>
          </ac:spMkLst>
        </pc:spChg>
        <pc:spChg chg="add mod">
          <ac:chgData name="Pantelis Balaouras" userId="25e8755020fc1734" providerId="LiveId" clId="{137E453B-3958-480F-8C8C-B2ABDF0C5F4C}" dt="2025-02-18T18:36:43.862" v="94" actId="1076"/>
          <ac:spMkLst>
            <pc:docMk/>
            <pc:sldMk cId="469737036" sldId="334"/>
            <ac:spMk id="4" creationId="{81676B93-1A5D-8771-8D06-2F04B018DFB3}"/>
          </ac:spMkLst>
        </pc:spChg>
        <pc:spChg chg="add mod">
          <ac:chgData name="Pantelis Balaouras" userId="25e8755020fc1734" providerId="LiveId" clId="{137E453B-3958-480F-8C8C-B2ABDF0C5F4C}" dt="2025-02-18T18:36:43.862" v="94" actId="1076"/>
          <ac:spMkLst>
            <pc:docMk/>
            <pc:sldMk cId="469737036" sldId="334"/>
            <ac:spMk id="5" creationId="{F3D3018A-0018-A50B-5FC2-8A846E5B34DF}"/>
          </ac:spMkLst>
        </pc:spChg>
        <pc:spChg chg="del">
          <ac:chgData name="Pantelis Balaouras" userId="25e8755020fc1734" providerId="LiveId" clId="{137E453B-3958-480F-8C8C-B2ABDF0C5F4C}" dt="2025-02-18T18:36:36.287" v="90" actId="478"/>
          <ac:spMkLst>
            <pc:docMk/>
            <pc:sldMk cId="469737036" sldId="334"/>
            <ac:spMk id="8" creationId="{2D9DDB14-7951-43D5-9B18-67C78EB89AAC}"/>
          </ac:spMkLst>
        </pc:spChg>
        <pc:spChg chg="del">
          <ac:chgData name="Pantelis Balaouras" userId="25e8755020fc1734" providerId="LiveId" clId="{137E453B-3958-480F-8C8C-B2ABDF0C5F4C}" dt="2025-02-18T18:36:38.679" v="93" actId="478"/>
          <ac:spMkLst>
            <pc:docMk/>
            <pc:sldMk cId="469737036" sldId="334"/>
            <ac:spMk id="9" creationId="{683A2116-4F39-4345-8487-A9850A251C4C}"/>
          </ac:spMkLst>
        </pc:spChg>
        <pc:spChg chg="del">
          <ac:chgData name="Pantelis Balaouras" userId="25e8755020fc1734" providerId="LiveId" clId="{137E453B-3958-480F-8C8C-B2ABDF0C5F4C}" dt="2025-02-18T18:36:36.991" v="91" actId="478"/>
          <ac:spMkLst>
            <pc:docMk/>
            <pc:sldMk cId="469737036" sldId="334"/>
            <ac:spMk id="10" creationId="{0D089794-069D-4BF7-9EA3-0B92D35097E3}"/>
          </ac:spMkLst>
        </pc:spChg>
        <pc:spChg chg="del mod">
          <ac:chgData name="Pantelis Balaouras" userId="25e8755020fc1734" providerId="LiveId" clId="{137E453B-3958-480F-8C8C-B2ABDF0C5F4C}" dt="2025-02-18T18:36:37.839" v="92" actId="478"/>
          <ac:spMkLst>
            <pc:docMk/>
            <pc:sldMk cId="469737036" sldId="334"/>
            <ac:spMk id="11" creationId="{21A8A6B1-FA0F-4C03-B4CA-58AAEB734B90}"/>
          </ac:spMkLst>
        </pc:spChg>
        <pc:spChg chg="add mod">
          <ac:chgData name="Pantelis Balaouras" userId="25e8755020fc1734" providerId="LiveId" clId="{137E453B-3958-480F-8C8C-B2ABDF0C5F4C}" dt="2025-02-18T18:36:43.862" v="94" actId="1076"/>
          <ac:spMkLst>
            <pc:docMk/>
            <pc:sldMk cId="469737036" sldId="334"/>
            <ac:spMk id="12" creationId="{24851222-DA30-FCD0-653A-8D2859D61903}"/>
          </ac:spMkLst>
        </pc:spChg>
        <pc:spChg chg="add mod">
          <ac:chgData name="Pantelis Balaouras" userId="25e8755020fc1734" providerId="LiveId" clId="{137E453B-3958-480F-8C8C-B2ABDF0C5F4C}" dt="2025-02-18T18:36:43.862" v="94" actId="1076"/>
          <ac:spMkLst>
            <pc:docMk/>
            <pc:sldMk cId="469737036" sldId="334"/>
            <ac:spMk id="13" creationId="{A48E0547-4675-09CA-122A-34AE3F6AD3F4}"/>
          </ac:spMkLst>
        </pc:spChg>
      </pc:sldChg>
      <pc:sldChg chg="addSp delSp modSp mod delAnim modAnim modNotesTx">
        <pc:chgData name="Pantelis Balaouras" userId="25e8755020fc1734" providerId="LiveId" clId="{137E453B-3958-480F-8C8C-B2ABDF0C5F4C}" dt="2025-02-18T18:33:08.710" v="54" actId="1076"/>
        <pc:sldMkLst>
          <pc:docMk/>
          <pc:sldMk cId="2894964248" sldId="353"/>
        </pc:sldMkLst>
        <pc:spChg chg="add mod">
          <ac:chgData name="Pantelis Balaouras" userId="25e8755020fc1734" providerId="LiveId" clId="{137E453B-3958-480F-8C8C-B2ABDF0C5F4C}" dt="2025-02-18T18:33:08.710" v="54" actId="1076"/>
          <ac:spMkLst>
            <pc:docMk/>
            <pc:sldMk cId="2894964248" sldId="353"/>
            <ac:spMk id="2" creationId="{46BE7F26-B865-EABF-5FEB-9AC7EF819CFB}"/>
          </ac:spMkLst>
        </pc:spChg>
        <pc:spChg chg="add mod">
          <ac:chgData name="Pantelis Balaouras" userId="25e8755020fc1734" providerId="LiveId" clId="{137E453B-3958-480F-8C8C-B2ABDF0C5F4C}" dt="2025-02-18T18:33:08.710" v="54" actId="1076"/>
          <ac:spMkLst>
            <pc:docMk/>
            <pc:sldMk cId="2894964248" sldId="353"/>
            <ac:spMk id="3" creationId="{5CFC3E16-21F9-660B-2CFD-95D6BF4718D1}"/>
          </ac:spMkLst>
        </pc:spChg>
        <pc:spChg chg="add mod">
          <ac:chgData name="Pantelis Balaouras" userId="25e8755020fc1734" providerId="LiveId" clId="{137E453B-3958-480F-8C8C-B2ABDF0C5F4C}" dt="2025-02-18T18:33:08.710" v="54" actId="1076"/>
          <ac:spMkLst>
            <pc:docMk/>
            <pc:sldMk cId="2894964248" sldId="353"/>
            <ac:spMk id="4" creationId="{A1547135-5F2D-82D3-6207-2B0D79FD1907}"/>
          </ac:spMkLst>
        </pc:spChg>
        <pc:spChg chg="add mod">
          <ac:chgData name="Pantelis Balaouras" userId="25e8755020fc1734" providerId="LiveId" clId="{137E453B-3958-480F-8C8C-B2ABDF0C5F4C}" dt="2025-02-18T18:33:08.710" v="54" actId="1076"/>
          <ac:spMkLst>
            <pc:docMk/>
            <pc:sldMk cId="2894964248" sldId="353"/>
            <ac:spMk id="5" creationId="{E58CEF50-A785-A46F-A838-1E8180520145}"/>
          </ac:spMkLst>
        </pc:spChg>
        <pc:spChg chg="del">
          <ac:chgData name="Pantelis Balaouras" userId="25e8755020fc1734" providerId="LiveId" clId="{137E453B-3958-480F-8C8C-B2ABDF0C5F4C}" dt="2025-02-18T18:33:00.961" v="50" actId="478"/>
          <ac:spMkLst>
            <pc:docMk/>
            <pc:sldMk cId="2894964248" sldId="353"/>
            <ac:spMk id="8" creationId="{2D9DDB14-7951-43D5-9B18-67C78EB89AAC}"/>
          </ac:spMkLst>
        </pc:spChg>
        <pc:spChg chg="del">
          <ac:chgData name="Pantelis Balaouras" userId="25e8755020fc1734" providerId="LiveId" clId="{137E453B-3958-480F-8C8C-B2ABDF0C5F4C}" dt="2025-02-18T18:33:02.415" v="52" actId="478"/>
          <ac:spMkLst>
            <pc:docMk/>
            <pc:sldMk cId="2894964248" sldId="353"/>
            <ac:spMk id="9" creationId="{683A2116-4F39-4345-8487-A9850A251C4C}"/>
          </ac:spMkLst>
        </pc:spChg>
        <pc:spChg chg="del mod">
          <ac:chgData name="Pantelis Balaouras" userId="25e8755020fc1734" providerId="LiveId" clId="{137E453B-3958-480F-8C8C-B2ABDF0C5F4C}" dt="2025-02-18T18:33:01.750" v="51" actId="478"/>
          <ac:spMkLst>
            <pc:docMk/>
            <pc:sldMk cId="2894964248" sldId="353"/>
            <ac:spMk id="10" creationId="{0D089794-069D-4BF7-9EA3-0B92D35097E3}"/>
          </ac:spMkLst>
        </pc:spChg>
        <pc:spChg chg="del">
          <ac:chgData name="Pantelis Balaouras" userId="25e8755020fc1734" providerId="LiveId" clId="{137E453B-3958-480F-8C8C-B2ABDF0C5F4C}" dt="2025-02-18T18:33:03.247" v="53" actId="478"/>
          <ac:spMkLst>
            <pc:docMk/>
            <pc:sldMk cId="2894964248" sldId="353"/>
            <ac:spMk id="11" creationId="{21A8A6B1-FA0F-4C03-B4CA-58AAEB734B90}"/>
          </ac:spMkLst>
        </pc:spChg>
      </pc:sldChg>
      <pc:sldChg chg="addSp delSp modSp mod delAnim modAnim modNotesTx">
        <pc:chgData name="Pantelis Balaouras" userId="25e8755020fc1734" providerId="LiveId" clId="{137E453B-3958-480F-8C8C-B2ABDF0C5F4C}" dt="2025-02-18T18:35:27.629" v="76" actId="1076"/>
        <pc:sldMkLst>
          <pc:docMk/>
          <pc:sldMk cId="1321967188" sldId="354"/>
        </pc:sldMkLst>
        <pc:spChg chg="add mod">
          <ac:chgData name="Pantelis Balaouras" userId="25e8755020fc1734" providerId="LiveId" clId="{137E453B-3958-480F-8C8C-B2ABDF0C5F4C}" dt="2025-02-18T18:35:27.629" v="76" actId="1076"/>
          <ac:spMkLst>
            <pc:docMk/>
            <pc:sldMk cId="1321967188" sldId="354"/>
            <ac:spMk id="2" creationId="{76C3595A-6B75-7688-42E3-E4C5AF26386E}"/>
          </ac:spMkLst>
        </pc:spChg>
        <pc:spChg chg="add mod">
          <ac:chgData name="Pantelis Balaouras" userId="25e8755020fc1734" providerId="LiveId" clId="{137E453B-3958-480F-8C8C-B2ABDF0C5F4C}" dt="2025-02-18T18:35:27.629" v="76" actId="1076"/>
          <ac:spMkLst>
            <pc:docMk/>
            <pc:sldMk cId="1321967188" sldId="354"/>
            <ac:spMk id="3" creationId="{6D67F774-7703-DBD4-C46B-B13047EB04FF}"/>
          </ac:spMkLst>
        </pc:spChg>
        <pc:spChg chg="add mod">
          <ac:chgData name="Pantelis Balaouras" userId="25e8755020fc1734" providerId="LiveId" clId="{137E453B-3958-480F-8C8C-B2ABDF0C5F4C}" dt="2025-02-18T18:35:27.629" v="76" actId="1076"/>
          <ac:spMkLst>
            <pc:docMk/>
            <pc:sldMk cId="1321967188" sldId="354"/>
            <ac:spMk id="4" creationId="{23C72C72-D88E-A6EC-9ECA-20C0ADE0DA21}"/>
          </ac:spMkLst>
        </pc:spChg>
        <pc:spChg chg="add mod">
          <ac:chgData name="Pantelis Balaouras" userId="25e8755020fc1734" providerId="LiveId" clId="{137E453B-3958-480F-8C8C-B2ABDF0C5F4C}" dt="2025-02-18T18:35:27.629" v="76" actId="1076"/>
          <ac:spMkLst>
            <pc:docMk/>
            <pc:sldMk cId="1321967188" sldId="354"/>
            <ac:spMk id="5" creationId="{DA135788-5C58-5665-1ED6-200B51765FBC}"/>
          </ac:spMkLst>
        </pc:spChg>
        <pc:spChg chg="del mod">
          <ac:chgData name="Pantelis Balaouras" userId="25e8755020fc1734" providerId="LiveId" clId="{137E453B-3958-480F-8C8C-B2ABDF0C5F4C}" dt="2025-02-18T18:35:18.216" v="72" actId="478"/>
          <ac:spMkLst>
            <pc:docMk/>
            <pc:sldMk cId="1321967188" sldId="354"/>
            <ac:spMk id="8" creationId="{2D9DDB14-7951-43D5-9B18-67C78EB89AAC}"/>
          </ac:spMkLst>
        </pc:spChg>
        <pc:spChg chg="del">
          <ac:chgData name="Pantelis Balaouras" userId="25e8755020fc1734" providerId="LiveId" clId="{137E453B-3958-480F-8C8C-B2ABDF0C5F4C}" dt="2025-02-18T18:35:21.006" v="74" actId="478"/>
          <ac:spMkLst>
            <pc:docMk/>
            <pc:sldMk cId="1321967188" sldId="354"/>
            <ac:spMk id="9" creationId="{683A2116-4F39-4345-8487-A9850A251C4C}"/>
          </ac:spMkLst>
        </pc:spChg>
        <pc:spChg chg="del">
          <ac:chgData name="Pantelis Balaouras" userId="25e8755020fc1734" providerId="LiveId" clId="{137E453B-3958-480F-8C8C-B2ABDF0C5F4C}" dt="2025-02-18T18:35:19.247" v="73" actId="478"/>
          <ac:spMkLst>
            <pc:docMk/>
            <pc:sldMk cId="1321967188" sldId="354"/>
            <ac:spMk id="10" creationId="{0D089794-069D-4BF7-9EA3-0B92D35097E3}"/>
          </ac:spMkLst>
        </pc:spChg>
        <pc:spChg chg="del">
          <ac:chgData name="Pantelis Balaouras" userId="25e8755020fc1734" providerId="LiveId" clId="{137E453B-3958-480F-8C8C-B2ABDF0C5F4C}" dt="2025-02-18T18:35:21.983" v="75" actId="478"/>
          <ac:spMkLst>
            <pc:docMk/>
            <pc:sldMk cId="1321967188" sldId="354"/>
            <ac:spMk id="11" creationId="{21A8A6B1-FA0F-4C03-B4CA-58AAEB734B90}"/>
          </ac:spMkLst>
        </pc:spChg>
      </pc:sldChg>
      <pc:sldChg chg="addSp delSp modSp mod delAnim modAnim modNotesTx">
        <pc:chgData name="Pantelis Balaouras" userId="25e8755020fc1734" providerId="LiveId" clId="{137E453B-3958-480F-8C8C-B2ABDF0C5F4C}" dt="2025-02-18T18:34:23.654" v="65" actId="1076"/>
        <pc:sldMkLst>
          <pc:docMk/>
          <pc:sldMk cId="3982247075" sldId="355"/>
        </pc:sldMkLst>
        <pc:spChg chg="add mod">
          <ac:chgData name="Pantelis Balaouras" userId="25e8755020fc1734" providerId="LiveId" clId="{137E453B-3958-480F-8C8C-B2ABDF0C5F4C}" dt="2025-02-18T18:34:23.654" v="65" actId="1076"/>
          <ac:spMkLst>
            <pc:docMk/>
            <pc:sldMk cId="3982247075" sldId="355"/>
            <ac:spMk id="2" creationId="{DBDF6F50-0433-2D2E-01AD-2AC1700B2D27}"/>
          </ac:spMkLst>
        </pc:spChg>
        <pc:spChg chg="add mod">
          <ac:chgData name="Pantelis Balaouras" userId="25e8755020fc1734" providerId="LiveId" clId="{137E453B-3958-480F-8C8C-B2ABDF0C5F4C}" dt="2025-02-18T18:34:23.654" v="65" actId="1076"/>
          <ac:spMkLst>
            <pc:docMk/>
            <pc:sldMk cId="3982247075" sldId="355"/>
            <ac:spMk id="3" creationId="{6F4C2573-4FAA-1BC6-7401-A742113921CE}"/>
          </ac:spMkLst>
        </pc:spChg>
        <pc:spChg chg="add mod">
          <ac:chgData name="Pantelis Balaouras" userId="25e8755020fc1734" providerId="LiveId" clId="{137E453B-3958-480F-8C8C-B2ABDF0C5F4C}" dt="2025-02-18T18:34:23.654" v="65" actId="1076"/>
          <ac:spMkLst>
            <pc:docMk/>
            <pc:sldMk cId="3982247075" sldId="355"/>
            <ac:spMk id="4" creationId="{9ECFD5C2-9A88-AC52-4768-4782FEE7CE9D}"/>
          </ac:spMkLst>
        </pc:spChg>
        <pc:spChg chg="add mod">
          <ac:chgData name="Pantelis Balaouras" userId="25e8755020fc1734" providerId="LiveId" clId="{137E453B-3958-480F-8C8C-B2ABDF0C5F4C}" dt="2025-02-18T18:34:23.654" v="65" actId="1076"/>
          <ac:spMkLst>
            <pc:docMk/>
            <pc:sldMk cId="3982247075" sldId="355"/>
            <ac:spMk id="5" creationId="{01085D49-6B23-28DF-1BE6-FDAE632FCC54}"/>
          </ac:spMkLst>
        </pc:spChg>
        <pc:spChg chg="del">
          <ac:chgData name="Pantelis Balaouras" userId="25e8755020fc1734" providerId="LiveId" clId="{137E453B-3958-480F-8C8C-B2ABDF0C5F4C}" dt="2025-02-18T18:34:18.934" v="64" actId="478"/>
          <ac:spMkLst>
            <pc:docMk/>
            <pc:sldMk cId="3982247075" sldId="355"/>
            <ac:spMk id="8" creationId="{2D9DDB14-7951-43D5-9B18-67C78EB89AAC}"/>
          </ac:spMkLst>
        </pc:spChg>
        <pc:spChg chg="del mod">
          <ac:chgData name="Pantelis Balaouras" userId="25e8755020fc1734" providerId="LiveId" clId="{137E453B-3958-480F-8C8C-B2ABDF0C5F4C}" dt="2025-02-18T18:34:18.431" v="63" actId="478"/>
          <ac:spMkLst>
            <pc:docMk/>
            <pc:sldMk cId="3982247075" sldId="355"/>
            <ac:spMk id="9" creationId="{683A2116-4F39-4345-8487-A9850A251C4C}"/>
          </ac:spMkLst>
        </pc:spChg>
        <pc:spChg chg="del">
          <ac:chgData name="Pantelis Balaouras" userId="25e8755020fc1734" providerId="LiveId" clId="{137E453B-3958-480F-8C8C-B2ABDF0C5F4C}" dt="2025-02-18T18:34:16.879" v="61" actId="478"/>
          <ac:spMkLst>
            <pc:docMk/>
            <pc:sldMk cId="3982247075" sldId="355"/>
            <ac:spMk id="10" creationId="{0D089794-069D-4BF7-9EA3-0B92D35097E3}"/>
          </ac:spMkLst>
        </pc:spChg>
        <pc:spChg chg="del">
          <ac:chgData name="Pantelis Balaouras" userId="25e8755020fc1734" providerId="LiveId" clId="{137E453B-3958-480F-8C8C-B2ABDF0C5F4C}" dt="2025-02-18T18:34:17.846" v="62" actId="478"/>
          <ac:spMkLst>
            <pc:docMk/>
            <pc:sldMk cId="3982247075" sldId="355"/>
            <ac:spMk id="11" creationId="{21A8A6B1-FA0F-4C03-B4CA-58AAEB734B9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sz="1100">
              <a:solidFill>
                <a:srgbClr val="222222"/>
              </a:solidFill>
              <a:highlight>
                <a:srgbClr val="FFFFFF"/>
              </a:highlight>
              <a:latin typeface="Arial"/>
              <a:ea typeface="Arial"/>
              <a:cs typeface="Arial"/>
              <a:sym typeface="Arial"/>
            </a:endParaRPr>
          </a:p>
        </p:txBody>
      </p:sp>
      <p:sp>
        <p:nvSpPr>
          <p:cNvPr id="62" name="Google Shape;6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A7F40330-1D3A-37AB-7E39-E03412B8C4BC}"/>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A74EB68B-5E82-BDA0-43C2-6C8232357C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089C3FB5-BC4D-525E-BC35-91C36456498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57E6CD7D-F92F-F878-A523-DE673CA6C07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77426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A7F40330-1D3A-37AB-7E39-E03412B8C4BC}"/>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A74EB68B-5E82-BDA0-43C2-6C8232357C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089C3FB5-BC4D-525E-BC35-91C36456498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57E6CD7D-F92F-F878-A523-DE673CA6C07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3921180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A7F40330-1D3A-37AB-7E39-E03412B8C4BC}"/>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A74EB68B-5E82-BDA0-43C2-6C8232357C9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089C3FB5-BC4D-525E-BC35-91C36456498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57E6CD7D-F92F-F878-A523-DE673CA6C07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extLst>
      <p:ext uri="{BB962C8B-B14F-4D97-AF65-F5344CB8AC3E}">
        <p14:creationId xmlns:p14="http://schemas.microsoft.com/office/powerpoint/2010/main" val="1084338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0DCC1685-B01E-F06F-6A94-2822A060020B}"/>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0EEFC521-C953-A32C-0779-21DE07AFD68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23D67833-D7CF-451D-CD36-B644DB14BC5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E689C6BD-F861-4B1A-DA14-EB00C16DB3D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extLst>
      <p:ext uri="{BB962C8B-B14F-4D97-AF65-F5344CB8AC3E}">
        <p14:creationId xmlns:p14="http://schemas.microsoft.com/office/powerpoint/2010/main" val="3860381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a:extLst>
            <a:ext uri="{FF2B5EF4-FFF2-40B4-BE49-F238E27FC236}">
              <a16:creationId xmlns:a16="http://schemas.microsoft.com/office/drawing/2014/main" id="{CF3C7CE6-2F3C-4FB4-1060-68650CA809C0}"/>
            </a:ext>
          </a:extLst>
        </p:cNvPr>
        <p:cNvGrpSpPr/>
        <p:nvPr/>
      </p:nvGrpSpPr>
      <p:grpSpPr>
        <a:xfrm>
          <a:off x="0" y="0"/>
          <a:ext cx="0" cy="0"/>
          <a:chOff x="0" y="0"/>
          <a:chExt cx="0" cy="0"/>
        </a:xfrm>
      </p:grpSpPr>
      <p:sp>
        <p:nvSpPr>
          <p:cNvPr id="235" name="Google Shape;235;g32370f821f7_1_2:notes">
            <a:extLst>
              <a:ext uri="{FF2B5EF4-FFF2-40B4-BE49-F238E27FC236}">
                <a16:creationId xmlns:a16="http://schemas.microsoft.com/office/drawing/2014/main" id="{3E16706F-C803-1C3B-BCF6-B385DC5A07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g32370f821f7_1_2:notes">
            <a:extLst>
              <a:ext uri="{FF2B5EF4-FFF2-40B4-BE49-F238E27FC236}">
                <a16:creationId xmlns:a16="http://schemas.microsoft.com/office/drawing/2014/main" id="{814A8FE5-71A9-406E-ED46-44793802E35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g32370f821f7_1_2:notes">
            <a:extLst>
              <a:ext uri="{FF2B5EF4-FFF2-40B4-BE49-F238E27FC236}">
                <a16:creationId xmlns:a16="http://schemas.microsoft.com/office/drawing/2014/main" id="{C70A1F7B-1951-FFCB-9F93-A1CCC67B31E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extLst>
      <p:ext uri="{BB962C8B-B14F-4D97-AF65-F5344CB8AC3E}">
        <p14:creationId xmlns:p14="http://schemas.microsoft.com/office/powerpoint/2010/main" val="1533639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correct answer is D.</a:t>
            </a:r>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9784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correct answer is C.</a:t>
            </a:r>
            <a:endParaRPr lang="el-GR"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9649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correct answer is A.</a:t>
            </a:r>
            <a:endParaRPr lang="el-GR"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197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correct answer is B.</a:t>
            </a:r>
            <a:endParaRPr lang="el-GR" dirty="0"/>
          </a:p>
          <a:p>
            <a:endParaRPr lang="el-GR" dirty="0"/>
          </a:p>
        </p:txBody>
      </p:sp>
      <p:sp>
        <p:nvSpPr>
          <p:cNvPr id="4" name="Θέση αριθμού διαφάνειας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0983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 name="Google Shape;8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38A81096-8274-D20E-74F1-4655ACAF9E02}"/>
            </a:ext>
          </a:extLst>
        </p:cNvPr>
        <p:cNvGrpSpPr/>
        <p:nvPr/>
      </p:nvGrpSpPr>
      <p:grpSpPr>
        <a:xfrm>
          <a:off x="0" y="0"/>
          <a:ext cx="0" cy="0"/>
          <a:chOff x="0" y="0"/>
          <a:chExt cx="0" cy="0"/>
        </a:xfrm>
      </p:grpSpPr>
      <p:sp>
        <p:nvSpPr>
          <p:cNvPr id="165" name="Google Shape;165;p8:notes">
            <a:extLst>
              <a:ext uri="{FF2B5EF4-FFF2-40B4-BE49-F238E27FC236}">
                <a16:creationId xmlns:a16="http://schemas.microsoft.com/office/drawing/2014/main" id="{FE567C7C-BACE-F0D0-B01E-2DFDA40B327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a:extLst>
              <a:ext uri="{FF2B5EF4-FFF2-40B4-BE49-F238E27FC236}">
                <a16:creationId xmlns:a16="http://schemas.microsoft.com/office/drawing/2014/main" id="{5ABAE166-EE96-467F-E67D-43B33E7391E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a:extLst>
              <a:ext uri="{FF2B5EF4-FFF2-40B4-BE49-F238E27FC236}">
                <a16:creationId xmlns:a16="http://schemas.microsoft.com/office/drawing/2014/main" id="{EF0E012F-215D-D168-EF20-9914661C87C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06258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6"/>
        <p:cNvGrpSpPr/>
        <p:nvPr/>
      </p:nvGrpSpPr>
      <p:grpSpPr>
        <a:xfrm>
          <a:off x="0" y="0"/>
          <a:ext cx="0" cy="0"/>
          <a:chOff x="0" y="0"/>
          <a:chExt cx="0" cy="0"/>
        </a:xfrm>
      </p:grpSpPr>
      <p:sp>
        <p:nvSpPr>
          <p:cNvPr id="17" name="Google Shape;17;p6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9" name="Google Shape;19;p61"/>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 name="Google Shape;20;p61"/>
          <p:cNvPicPr preferRelativeResize="0"/>
          <p:nvPr/>
        </p:nvPicPr>
        <p:blipFill rotWithShape="1">
          <a:blip r:embed="rId2">
            <a:alphaModFix/>
          </a:blip>
          <a:srcRect t="21218" r="61794" b="22757"/>
          <a:stretch/>
        </p:blipFill>
        <p:spPr>
          <a:xfrm>
            <a:off x="11548610" y="6362699"/>
            <a:ext cx="643390" cy="495301"/>
          </a:xfrm>
          <a:prstGeom prst="rect">
            <a:avLst/>
          </a:prstGeom>
          <a:noFill/>
          <a:ln>
            <a:noFill/>
          </a:ln>
        </p:spPr>
      </p:pic>
      <p:pic>
        <p:nvPicPr>
          <p:cNvPr id="21" name="Google Shape;21;p61"/>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22" name="Google Shape;22;p61" descr="Placeholder-dark.png"/>
          <p:cNvPicPr preferRelativeResize="0"/>
          <p:nvPr/>
        </p:nvPicPr>
        <p:blipFill rotWithShape="1">
          <a:blip r:embed="rId4">
            <a:alphaModFix/>
          </a:blip>
          <a:srcRect/>
          <a:stretch/>
        </p:blipFill>
        <p:spPr>
          <a:xfrm>
            <a:off x="10102362" y="-3149"/>
            <a:ext cx="1945888" cy="972945"/>
          </a:xfrm>
          <a:prstGeom prst="rect">
            <a:avLst/>
          </a:prstGeom>
          <a:noFill/>
          <a:ln>
            <a:noFill/>
          </a:ln>
        </p:spPr>
      </p:pic>
      <p:sp>
        <p:nvSpPr>
          <p:cNvPr id="23" name="Google Shape;23;p61"/>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Using a credit card to purchase from online goods and services</a:t>
            </a:r>
            <a:endParaRPr sz="1400" b="0" i="0" u="none" strike="noStrike" cap="none" dirty="0">
              <a:solidFill>
                <a:srgbClr val="000000"/>
              </a:solidFill>
              <a:latin typeface="Arial"/>
              <a:ea typeface="Arial"/>
              <a:cs typeface="Arial"/>
              <a:sym typeface="Arial"/>
            </a:endParaRPr>
          </a:p>
        </p:txBody>
      </p:sp>
      <p:sp>
        <p:nvSpPr>
          <p:cNvPr id="24" name="Google Shape;24;p61"/>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25"/>
        <p:cNvGrpSpPr/>
        <p:nvPr/>
      </p:nvGrpSpPr>
      <p:grpSpPr>
        <a:xfrm>
          <a:off x="0" y="0"/>
          <a:ext cx="0" cy="0"/>
          <a:chOff x="0" y="0"/>
          <a:chExt cx="0" cy="0"/>
        </a:xfrm>
      </p:grpSpPr>
      <p:sp>
        <p:nvSpPr>
          <p:cNvPr id="26" name="Google Shape;26;p62"/>
          <p:cNvSpPr/>
          <p:nvPr/>
        </p:nvSpPr>
        <p:spPr>
          <a:xfrm>
            <a:off x="0" y="2218305"/>
            <a:ext cx="12192001" cy="3787362"/>
          </a:xfrm>
          <a:prstGeom prst="rect">
            <a:avLst/>
          </a:prstGeom>
          <a:noFill/>
          <a:ln>
            <a:noFill/>
          </a:ln>
          <a:effectLst>
            <a:outerShdw blurRad="40000" dist="23000" dir="5400000" rotWithShape="0">
              <a:srgbClr val="808080">
                <a:alpha val="33725"/>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p:txBody>
      </p:sp>
      <p:sp>
        <p:nvSpPr>
          <p:cNvPr id="27" name="Google Shape;27;p6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62"/>
          <p:cNvPicPr preferRelativeResize="0"/>
          <p:nvPr/>
        </p:nvPicPr>
        <p:blipFill rotWithShape="1">
          <a:blip r:embed="rId2">
            <a:alphaModFix/>
          </a:blip>
          <a:srcRect/>
          <a:stretch/>
        </p:blipFill>
        <p:spPr>
          <a:xfrm>
            <a:off x="11470436" y="6150614"/>
            <a:ext cx="668329" cy="677143"/>
          </a:xfrm>
          <a:prstGeom prst="rect">
            <a:avLst/>
          </a:prstGeom>
          <a:noFill/>
          <a:ln>
            <a:noFill/>
          </a:ln>
        </p:spPr>
      </p:pic>
      <p:pic>
        <p:nvPicPr>
          <p:cNvPr id="29" name="Google Shape;29;p62" descr="Placeholder-dark.png"/>
          <p:cNvPicPr preferRelativeResize="0"/>
          <p:nvPr/>
        </p:nvPicPr>
        <p:blipFill rotWithShape="1">
          <a:blip r:embed="rId3">
            <a:alphaModFix/>
          </a:blip>
          <a:srcRect/>
          <a:stretch/>
        </p:blipFill>
        <p:spPr>
          <a:xfrm>
            <a:off x="9381297" y="-3149"/>
            <a:ext cx="2784642" cy="1392322"/>
          </a:xfrm>
          <a:prstGeom prst="rect">
            <a:avLst/>
          </a:prstGeom>
          <a:noFill/>
          <a:ln>
            <a:noFill/>
          </a:ln>
        </p:spPr>
      </p:pic>
      <p:sp>
        <p:nvSpPr>
          <p:cNvPr id="30" name="Google Shape;30;p62"/>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 name="Google Shape;31;p62"/>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Noto Sans Symbols"/>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Noto Sans Symbols"/>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Noto Sans Symbols"/>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Noto Sans Symbols"/>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Noto Sans Symbols"/>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23;p61">
            <a:extLst>
              <a:ext uri="{FF2B5EF4-FFF2-40B4-BE49-F238E27FC236}">
                <a16:creationId xmlns:a16="http://schemas.microsoft.com/office/drawing/2014/main" id="{172A5D9A-EA89-5E15-8D3C-CEC9EA077761}"/>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Using a credit card to purchase from online goods and services</a:t>
            </a:r>
            <a:endParaRPr sz="1400" b="0" i="0" u="none" strike="noStrike" cap="none" dirty="0">
              <a:solidFill>
                <a:srgbClr val="000000"/>
              </a:solidFill>
              <a:latin typeface="Arial"/>
              <a:ea typeface="Arial"/>
              <a:cs typeface="Arial"/>
              <a:sym typeface="Arial"/>
            </a:endParaRPr>
          </a:p>
        </p:txBody>
      </p:sp>
      <p:sp>
        <p:nvSpPr>
          <p:cNvPr id="3" name="Google Shape;24;p61">
            <a:extLst>
              <a:ext uri="{FF2B5EF4-FFF2-40B4-BE49-F238E27FC236}">
                <a16:creationId xmlns:a16="http://schemas.microsoft.com/office/drawing/2014/main" id="{24E26A4D-BA5F-471D-88D1-2B4F72720657}"/>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2"/>
        <p:cNvGrpSpPr/>
        <p:nvPr/>
      </p:nvGrpSpPr>
      <p:grpSpPr>
        <a:xfrm>
          <a:off x="0" y="0"/>
          <a:ext cx="0" cy="0"/>
          <a:chOff x="0" y="0"/>
          <a:chExt cx="0" cy="0"/>
        </a:xfrm>
      </p:grpSpPr>
      <p:sp>
        <p:nvSpPr>
          <p:cNvPr id="33" name="Google Shape;33;p6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3"/>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7" name="Google Shape;37;p63"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61">
            <a:extLst>
              <a:ext uri="{FF2B5EF4-FFF2-40B4-BE49-F238E27FC236}">
                <a16:creationId xmlns:a16="http://schemas.microsoft.com/office/drawing/2014/main" id="{EBDE3CD3-4FDE-32AB-B42A-9BB80CC597EE}"/>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Using a credit card to purchase from online goods and services</a:t>
            </a:r>
            <a:endParaRPr sz="1400" b="0" i="0" u="none" strike="noStrike" cap="none" dirty="0">
              <a:solidFill>
                <a:srgbClr val="000000"/>
              </a:solidFill>
              <a:latin typeface="Arial"/>
              <a:ea typeface="Arial"/>
              <a:cs typeface="Arial"/>
              <a:sym typeface="Arial"/>
            </a:endParaRPr>
          </a:p>
        </p:txBody>
      </p:sp>
      <p:sp>
        <p:nvSpPr>
          <p:cNvPr id="3" name="Google Shape;24;p61">
            <a:extLst>
              <a:ext uri="{FF2B5EF4-FFF2-40B4-BE49-F238E27FC236}">
                <a16:creationId xmlns:a16="http://schemas.microsoft.com/office/drawing/2014/main" id="{74912460-B208-336B-967C-A915FE1E0A84}"/>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38"/>
        <p:cNvGrpSpPr/>
        <p:nvPr/>
      </p:nvGrpSpPr>
      <p:grpSpPr>
        <a:xfrm>
          <a:off x="0" y="0"/>
          <a:ext cx="0" cy="0"/>
          <a:chOff x="0" y="0"/>
          <a:chExt cx="0" cy="0"/>
        </a:xfrm>
      </p:grpSpPr>
      <p:sp>
        <p:nvSpPr>
          <p:cNvPr id="39" name="Google Shape;39;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64"/>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Arial"/>
              <a:ea typeface="Arial"/>
              <a:cs typeface="Arial"/>
              <a:sym typeface="Arial"/>
            </a:endParaRPr>
          </a:p>
        </p:txBody>
      </p:sp>
      <p:sp>
        <p:nvSpPr>
          <p:cNvPr id="41" name="Google Shape;41;p64"/>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Arial"/>
              <a:ea typeface="Arial"/>
              <a:cs typeface="Arial"/>
              <a:sym typeface="Arial"/>
            </a:endParaRPr>
          </a:p>
        </p:txBody>
      </p:sp>
      <p:sp>
        <p:nvSpPr>
          <p:cNvPr id="42" name="Google Shape;42;p64"/>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Arial"/>
              <a:ea typeface="Arial"/>
              <a:cs typeface="Arial"/>
              <a:sym typeface="Arial"/>
            </a:endParaRPr>
          </a:p>
        </p:txBody>
      </p:sp>
      <p:pic>
        <p:nvPicPr>
          <p:cNvPr id="43" name="Google Shape;43;p64"/>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4" name="Google Shape;44;p64"/>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45" name="Google Shape;45;p64"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6"/>
        <p:cNvGrpSpPr/>
        <p:nvPr/>
      </p:nvGrpSpPr>
      <p:grpSpPr>
        <a:xfrm>
          <a:off x="0" y="0"/>
          <a:ext cx="0" cy="0"/>
          <a:chOff x="0" y="0"/>
          <a:chExt cx="0" cy="0"/>
        </a:xfrm>
      </p:grpSpPr>
      <p:sp>
        <p:nvSpPr>
          <p:cNvPr id="47" name="Google Shape;47;p6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5"/>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6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61">
            <a:extLst>
              <a:ext uri="{FF2B5EF4-FFF2-40B4-BE49-F238E27FC236}">
                <a16:creationId xmlns:a16="http://schemas.microsoft.com/office/drawing/2014/main" id="{5D8E28A1-983B-E5BC-AE97-CFEF6CCF4C2C}"/>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Using a credit card to purchase from online goods and services</a:t>
            </a:r>
            <a:endParaRPr sz="1400" b="0" i="0" u="none" strike="noStrike" cap="none" dirty="0">
              <a:solidFill>
                <a:srgbClr val="000000"/>
              </a:solidFill>
              <a:latin typeface="Arial"/>
              <a:ea typeface="Arial"/>
              <a:cs typeface="Arial"/>
              <a:sym typeface="Arial"/>
            </a:endParaRPr>
          </a:p>
        </p:txBody>
      </p:sp>
      <p:sp>
        <p:nvSpPr>
          <p:cNvPr id="3" name="Google Shape;24;p61">
            <a:extLst>
              <a:ext uri="{FF2B5EF4-FFF2-40B4-BE49-F238E27FC236}">
                <a16:creationId xmlns:a16="http://schemas.microsoft.com/office/drawing/2014/main" id="{2CF7C87E-AA94-7D46-8EF1-3D0AFE9ECC27}"/>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3"/>
        <p:cNvGrpSpPr/>
        <p:nvPr/>
      </p:nvGrpSpPr>
      <p:grpSpPr>
        <a:xfrm>
          <a:off x="0" y="0"/>
          <a:ext cx="0" cy="0"/>
          <a:chOff x="0" y="0"/>
          <a:chExt cx="0" cy="0"/>
        </a:xfrm>
      </p:grpSpPr>
      <p:sp>
        <p:nvSpPr>
          <p:cNvPr id="54" name="Google Shape;54;p66"/>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66"/>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8" name="Google Shape;58;p6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23;p61">
            <a:extLst>
              <a:ext uri="{FF2B5EF4-FFF2-40B4-BE49-F238E27FC236}">
                <a16:creationId xmlns:a16="http://schemas.microsoft.com/office/drawing/2014/main" id="{E6585071-C5E9-8F82-20B2-E666CAB0914F}"/>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000"/>
              <a:buFont typeface="Calibri"/>
              <a:buNone/>
            </a:pPr>
            <a:r>
              <a:rPr lang="en-US" sz="2000" b="0" i="0" u="none" strike="noStrike" cap="none" dirty="0">
                <a:solidFill>
                  <a:schemeClr val="dk1"/>
                </a:solidFill>
                <a:latin typeface="Calibri"/>
                <a:ea typeface="Calibri"/>
                <a:cs typeface="Calibri"/>
                <a:sym typeface="Calibri"/>
              </a:rPr>
              <a:t>Using a credit card to purchase from online goods and services</a:t>
            </a:r>
            <a:endParaRPr sz="1400" b="0" i="0" u="none" strike="noStrike" cap="none" dirty="0">
              <a:solidFill>
                <a:srgbClr val="000000"/>
              </a:solidFill>
              <a:latin typeface="Arial"/>
              <a:ea typeface="Arial"/>
              <a:cs typeface="Arial"/>
              <a:sym typeface="Arial"/>
            </a:endParaRPr>
          </a:p>
        </p:txBody>
      </p:sp>
      <p:sp>
        <p:nvSpPr>
          <p:cNvPr id="3" name="Google Shape;24;p61">
            <a:extLst>
              <a:ext uri="{FF2B5EF4-FFF2-40B4-BE49-F238E27FC236}">
                <a16:creationId xmlns:a16="http://schemas.microsoft.com/office/drawing/2014/main" id="{F937BCDA-94D5-F295-C4A5-4796F8AF01AE}"/>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lt1"/>
                </a:solidFill>
                <a:latin typeface="Calibri"/>
                <a:ea typeface="Calibri"/>
                <a:cs typeface="Calibri"/>
                <a:sym typeface="Calibri"/>
              </a:rPr>
              <a:t>5</a:t>
            </a:r>
            <a:endParaRPr sz="20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freepik.com/free-vector/tiny-woman-choosing-dress-online-store-via-laptop-computer-bag-clothes-flat-vector-illustration-shopping-digital-technology_10173963.htm#fromView=image_search_similar&amp;page=1&amp;position=6&amp;uuid=657651ee-4849-4a5c-bee3-7eb4b666f443&amp;query=e-shop+navigation+"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freepik.com/free-vector/log-online-store-landing-page_5327283.htm#fromView=image_search_similar&amp;page=1&amp;position=6&amp;uuid=c1158109-f6df-4760-ba27-02cee4dc3c57&amp;query=e-shop+account"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freepik.com/free-vector/follow-me-social-business-theme-design_5257488.htm#fromView=image_search_similar&amp;page=1&amp;position=0&amp;uuid=f9ba334a-ab0b-4f5e-b546-d0b0d049a69e&amp;query=account+profile"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eepik.com/free-vector/modern-flat-icons-vector-illustration-collection_1306967.htm#fromView=image_search_similar&amp;page=1&amp;position=3&amp;uuid=82ae7259-1e05-4af2-8b3f-4365d8545dd8&amp;query=credit+card"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reepik.com/free-vector/credit-card-payment-concept-landing-page_5575466.htm#fromView=image_search_similar&amp;page=1&amp;position=15&amp;uuid=47f99266-26eb-456f-9362-94d2995c92e9&amp;query=credit+card"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www.freepik.com/free-vector/detachable-device-technology-abstract-concept-illustration-removable-laptop-screen-detachable-computer-keyboard-modular-electronics-device-demountable-technology_10780562.htm#fromView=image_search_similar&amp;page=1&amp;position=1&amp;uuid=293f3992-a0bb-4b1f-8c09-bf93ad206ebe&amp;query=PayPal"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freepik.com/free-vector/scene-with-flat-elements-about-electronic-payment_1268058.htm#fromView=image_search_similar&amp;page=1&amp;position=1&amp;uuid=181f34cf-ca4b-4a42-bbe0-24ea8f59a812&amp;query=online+payment+tools"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4.jp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ik.com/free-vector/app-development-concept-with-flat-design_2533378.htm#fromView=image_search_similar&amp;page=1&amp;position=20&amp;uuid=eff1dffd-7ea0-4428-9fc9-c7d66ef5d0e5&amp;query=pay+at+the+street+locker"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com/free-vector/hand-drawn-ransomware-illustration_26242755.htm#fromView=image_search_similar&amp;page=1&amp;position=3&amp;uuid=8b09bdca-8751-4780-9d3e-d4f5e235948e&amp;query=online+scam"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hyperlink" Target="https://www.freepik.com/free-vector/man-before-laptop-with-shield-lock-screen-illustration_10780335.htm#fromView=image_search_similar&amp;page=1&amp;position=23&amp;uuid=4227f0a5-9d62-4bab-9a57-141ab21386c9&amp;query=online+safet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hyperlink" Target="https://www.freepik.com/free-vector/reviews-concept-landing-page_5156339.htm#fromView=image_search_similar&amp;page=1&amp;position=0&amp;uuid=584a99d2-5360-4b8a-bc5b-9d88743ca59f&amp;query=review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reepik.com/free-psd/flat-design-landing-page-template_66854573.htm#fromView=image_search_similar&amp;page=1&amp;position=9&amp;uuid=fa448daf-25c5-492d-b56e-6a950ff54c21&amp;query=discounts"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www.freepik.com/free-vector/character-illustration-people-with-packages-shipment_3425156.htm#fromView=image_search_similar&amp;page=1&amp;position=7&amp;uuid=f283081c-520c-4ac9-86ab-2a1bf5ed8972&amp;query=shipment" TargetMode="Externa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freepik.com/free-vector/hand-drawn-crm-illustration_26808124.htm#fromView=image_search_similar&amp;page=1&amp;position=2&amp;uuid=70369e82-6cb1-4092-b367-46c9a1e1e549&amp;query=customer+service" TargetMode="Externa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freepik.com/free-vector/hand-drawn-cybersickness-illustration_67172858.htm#fromView=image_search_similar&amp;page=1&amp;position=22&amp;uuid=1bf5c26d-0736-48de-a269-2dabd0bce4b6&amp;query=customer+problem"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freepik.com/free-vector/app-monetization-abstract-concept-illustration_20769716.htm#fromView=image_search_similar&amp;page=1&amp;position=33&amp;uuid=d9ccecbb-a65f-4126-81e3-a541d5ffc497&amp;query=refund" TargetMode="External"/><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freepik.com/free-vector/e-shopping-cartoon-web-icon-online-store-cashback-service-money-returning-financial-refund-idea-return-investment-internet-income-vector-isolated-concept-metaphor-illustration_12083306.htm#fromView=image_search_similar&amp;page=1&amp;position=30&amp;uuid=d9ccecbb-a65f-4126-81e3-a541d5ffc497&amp;query=refund" TargetMode="External"/><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freepik.com/free-vector/payment-goods-online-store-by-computer_20924592.htm#fromView=image_search_similar&amp;page=1&amp;position=7&amp;uuid=2c0aa504-d074-4e5f-9f50-5c5aa8c13e05&amp;query=e-shop+structur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5" name="Google Shape;65;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5074" t="11272" r="59636" b="11616"/>
          <a:stretch/>
        </p:blipFill>
        <p:spPr>
          <a:xfrm>
            <a:off x="452338" y="0"/>
            <a:ext cx="5204308" cy="5333341"/>
          </a:xfrm>
          <a:prstGeom prst="rect">
            <a:avLst/>
          </a:prstGeom>
          <a:noFill/>
          <a:ln>
            <a:noFill/>
          </a:ln>
        </p:spPr>
      </p:pic>
      <p:sp>
        <p:nvSpPr>
          <p:cNvPr id="66" name="Google Shape;66;p1"/>
          <p:cNvSpPr txBox="1"/>
          <p:nvPr/>
        </p:nvSpPr>
        <p:spPr>
          <a:xfrm>
            <a:off x="6222050" y="2864579"/>
            <a:ext cx="5902194" cy="2869471"/>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CB13A"/>
              </a:buClr>
              <a:buSzPts val="4400"/>
              <a:buFont typeface="Calibri"/>
              <a:buNone/>
            </a:pPr>
            <a:r>
              <a:rPr lang="en-US" sz="4400" b="1" dirty="0">
                <a:solidFill>
                  <a:srgbClr val="FCB13A"/>
                </a:solidFill>
                <a:latin typeface="Calibri"/>
                <a:ea typeface="Calibri"/>
                <a:cs typeface="Calibri"/>
                <a:sym typeface="Calibri"/>
              </a:rPr>
              <a:t>Module</a:t>
            </a:r>
            <a:r>
              <a:rPr lang="en-US" sz="4400" b="1" i="0" u="none" strike="noStrike" cap="none" dirty="0">
                <a:solidFill>
                  <a:srgbClr val="FCB13A"/>
                </a:solidFill>
                <a:latin typeface="Calibri"/>
                <a:ea typeface="Calibri"/>
                <a:cs typeface="Calibri"/>
                <a:sym typeface="Calibri"/>
              </a:rPr>
              <a:t> 5</a:t>
            </a:r>
            <a:br>
              <a:rPr lang="en-US" sz="2800" b="1" i="0" u="none" strike="noStrike" cap="none" dirty="0">
                <a:solidFill>
                  <a:schemeClr val="dk1"/>
                </a:solidFill>
                <a:latin typeface="Calibri"/>
                <a:ea typeface="Calibri"/>
                <a:cs typeface="Calibri"/>
                <a:sym typeface="Calibri"/>
              </a:rPr>
            </a:br>
            <a:r>
              <a:rPr lang="en-US" sz="4000" b="1" i="0" u="none" strike="noStrike" cap="none" dirty="0">
                <a:solidFill>
                  <a:srgbClr val="3F3F3F"/>
                </a:solidFill>
                <a:latin typeface="Calibri"/>
                <a:ea typeface="Calibri"/>
                <a:cs typeface="Calibri"/>
                <a:sym typeface="Calibri"/>
              </a:rPr>
              <a:t>Using a credit card to purchase from online goods and services</a:t>
            </a:r>
            <a:endParaRPr sz="1400" b="0" i="0" u="none" strike="noStrike" cap="none" dirty="0">
              <a:solidFill>
                <a:srgbClr val="000000"/>
              </a:solidFill>
              <a:latin typeface="Arial"/>
              <a:ea typeface="Arial"/>
              <a:cs typeface="Arial"/>
              <a:sym typeface="Arial"/>
            </a:endParaRPr>
          </a:p>
        </p:txBody>
      </p:sp>
      <p:sp>
        <p:nvSpPr>
          <p:cNvPr id="67" name="Google Shape;67;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a:solidFill>
                  <a:schemeClr val="lt1"/>
                </a:solidFill>
                <a:latin typeface="Calibri"/>
                <a:cs typeface="Calibri"/>
                <a:sym typeface="Calibri"/>
              </a:rPr>
              <a:t>1</a:t>
            </a:r>
            <a:endParaRPr sz="2400" b="1">
              <a:solidFill>
                <a:schemeClr val="lt1"/>
              </a:solidFill>
              <a:latin typeface="Calibri"/>
              <a:cs typeface="Calibri"/>
              <a:sym typeface="Calibri"/>
            </a:endParaRPr>
          </a:p>
        </p:txBody>
      </p:sp>
      <p:sp>
        <p:nvSpPr>
          <p:cNvPr id="68" name="Google Shape;68;p1"/>
          <p:cNvSpPr/>
          <p:nvPr/>
        </p:nvSpPr>
        <p:spPr>
          <a:xfrm>
            <a:off x="-9348" y="25098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9348" y="37290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71" name="Google Shape;71;p1"/>
          <p:cNvSpPr/>
          <p:nvPr/>
        </p:nvSpPr>
        <p:spPr>
          <a:xfrm>
            <a:off x="-9348" y="4338615"/>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algn="ctr">
              <a:buSzPts val="2400"/>
            </a:pPr>
            <a:r>
              <a:rPr lang="en-US" sz="2400" b="1" dirty="0">
                <a:solidFill>
                  <a:schemeClr val="lt1"/>
                </a:solidFill>
                <a:latin typeface="Calibri"/>
                <a:cs typeface="Calibri"/>
                <a:sym typeface="Calibri"/>
              </a:rPr>
              <a:t>5</a:t>
            </a:r>
            <a:endParaRPr sz="2400" b="1" dirty="0">
              <a:solidFill>
                <a:schemeClr val="lt1"/>
              </a:solidFill>
              <a:latin typeface="Calibri"/>
              <a:cs typeface="Calibri"/>
              <a:sym typeface="Calibri"/>
            </a:endParaRPr>
          </a:p>
        </p:txBody>
      </p:sp>
      <p:sp>
        <p:nvSpPr>
          <p:cNvPr id="72" name="Google Shape;72;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 name="Google Shape;73;p1"/>
          <p:cNvSpPr/>
          <p:nvPr/>
        </p:nvSpPr>
        <p:spPr>
          <a:xfrm>
            <a:off x="2972569" y="6246217"/>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Arial"/>
              <a:buNone/>
            </a:pPr>
            <a:r>
              <a:rPr lang="en-US" sz="1110" b="0" i="0" u="none" strike="noStrike" cap="none">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a:solidFill>
                <a:schemeClr val="lt1"/>
              </a:solidFill>
              <a:latin typeface="Calibri"/>
              <a:ea typeface="Calibri"/>
              <a:cs typeface="Calibri"/>
              <a:sym typeface="Calibri"/>
            </a:endParaRPr>
          </a:p>
        </p:txBody>
      </p:sp>
      <p:pic>
        <p:nvPicPr>
          <p:cNvPr id="74" name="Google Shape;74;p1"/>
          <p:cNvPicPr preferRelativeResize="0"/>
          <p:nvPr/>
        </p:nvPicPr>
        <p:blipFill rotWithShape="1">
          <a:blip r:embed="rId4">
            <a:alphaModFix/>
          </a:blip>
          <a:srcRect/>
          <a:stretch/>
        </p:blipFill>
        <p:spPr>
          <a:xfrm>
            <a:off x="10718231" y="6316337"/>
            <a:ext cx="1406013" cy="492105"/>
          </a:xfrm>
          <a:prstGeom prst="rect">
            <a:avLst/>
          </a:prstGeom>
          <a:noFill/>
          <a:ln>
            <a:noFill/>
          </a:ln>
        </p:spPr>
      </p:pic>
      <p:pic>
        <p:nvPicPr>
          <p:cNvPr id="75" name="Google Shape;75;p1" descr="Εικόνα που περιέχει κείμενο&#10;&#10;Περιγραφή που δημιουργήθηκε αυτόματα"/>
          <p:cNvPicPr preferRelativeResize="0"/>
          <p:nvPr/>
        </p:nvPicPr>
        <p:blipFill rotWithShape="1">
          <a:blip r:embed="rId5">
            <a:alphaModFix/>
          </a:blip>
          <a:srcRect b="16374"/>
          <a:stretch/>
        </p:blipFill>
        <p:spPr>
          <a:xfrm>
            <a:off x="-9348" y="6200790"/>
            <a:ext cx="2910256" cy="703965"/>
          </a:xfrm>
          <a:prstGeom prst="rect">
            <a:avLst/>
          </a:prstGeom>
          <a:noFill/>
          <a:ln>
            <a:noFill/>
          </a:ln>
        </p:spPr>
      </p:pic>
      <p:pic>
        <p:nvPicPr>
          <p:cNvPr id="76" name="Google Shape;76;p1"/>
          <p:cNvPicPr preferRelativeResize="0"/>
          <p:nvPr/>
        </p:nvPicPr>
        <p:blipFill rotWithShape="1">
          <a:blip r:embed="rId4">
            <a:alphaModFix/>
          </a:blip>
          <a:srcRect/>
          <a:stretch/>
        </p:blipFill>
        <p:spPr>
          <a:xfrm>
            <a:off x="10718231" y="6311949"/>
            <a:ext cx="1406013" cy="492105"/>
          </a:xfrm>
          <a:prstGeom prst="rect">
            <a:avLst/>
          </a:prstGeom>
          <a:noFill/>
          <a:ln>
            <a:noFill/>
          </a:ln>
        </p:spPr>
      </p:pic>
      <p:pic>
        <p:nvPicPr>
          <p:cNvPr id="77" name="Google Shape;77;p1"/>
          <p:cNvPicPr preferRelativeResize="0"/>
          <p:nvPr/>
        </p:nvPicPr>
        <p:blipFill rotWithShape="1">
          <a:blip r:embed="rId6">
            <a:alphaModFix/>
          </a:blip>
          <a:srcRect/>
          <a:stretch/>
        </p:blipFill>
        <p:spPr>
          <a:xfrm>
            <a:off x="6386" y="6250154"/>
            <a:ext cx="2822862" cy="607846"/>
          </a:xfrm>
          <a:prstGeom prst="rect">
            <a:avLst/>
          </a:prstGeom>
          <a:noFill/>
          <a:ln>
            <a:noFill/>
          </a:ln>
        </p:spPr>
      </p:pic>
      <p:sp>
        <p:nvSpPr>
          <p:cNvPr id="78" name="Google Shape;78;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D4910E-3ECE-BC02-41E1-DC88E41CB4D5}"/>
              </a:ext>
            </a:extLst>
          </p:cNvPr>
          <p:cNvSpPr>
            <a:spLocks noGrp="1"/>
          </p:cNvSpPr>
          <p:nvPr>
            <p:ph type="title"/>
          </p:nvPr>
        </p:nvSpPr>
        <p:spPr>
          <a:xfrm>
            <a:off x="566154" y="839854"/>
            <a:ext cx="11059692" cy="728162"/>
          </a:xfrm>
        </p:spPr>
        <p:txBody>
          <a:bodyPr>
            <a:normAutofit/>
          </a:bodyPr>
          <a:lstStyle/>
          <a:p>
            <a:r>
              <a:rPr lang="en-US" dirty="0"/>
              <a:t>Navigating e-shop websites</a:t>
            </a:r>
            <a:endParaRPr lang="el-GR" dirty="0"/>
          </a:p>
        </p:txBody>
      </p:sp>
      <p:sp>
        <p:nvSpPr>
          <p:cNvPr id="3" name="Θέση κειμένου 2">
            <a:extLst>
              <a:ext uri="{FF2B5EF4-FFF2-40B4-BE49-F238E27FC236}">
                <a16:creationId xmlns:a16="http://schemas.microsoft.com/office/drawing/2014/main" id="{0F7FD8A2-AB07-EA88-E601-00661323B368}"/>
              </a:ext>
            </a:extLst>
          </p:cNvPr>
          <p:cNvSpPr>
            <a:spLocks noGrp="1"/>
          </p:cNvSpPr>
          <p:nvPr>
            <p:ph type="body" idx="1"/>
          </p:nvPr>
        </p:nvSpPr>
        <p:spPr>
          <a:xfrm>
            <a:off x="566154" y="1714499"/>
            <a:ext cx="7801991" cy="5019675"/>
          </a:xfrm>
        </p:spPr>
        <p:txBody>
          <a:bodyPr>
            <a:normAutofit fontScale="92500" lnSpcReduction="20000"/>
          </a:bodyPr>
          <a:lstStyle/>
          <a:p>
            <a:pPr marL="76200" indent="0">
              <a:spcAft>
                <a:spcPts val="600"/>
              </a:spcAft>
              <a:buNone/>
            </a:pPr>
            <a:r>
              <a:rPr lang="en-US" dirty="0"/>
              <a:t>Steps for navigation:</a:t>
            </a:r>
          </a:p>
          <a:p>
            <a:pPr>
              <a:spcAft>
                <a:spcPts val="600"/>
              </a:spcAft>
            </a:pPr>
            <a:r>
              <a:rPr lang="en-US" b="1" dirty="0"/>
              <a:t>Identify the menu: </a:t>
            </a:r>
            <a:r>
              <a:rPr lang="en-US" dirty="0"/>
              <a:t>Look for the menu bar with categories.</a:t>
            </a:r>
          </a:p>
          <a:p>
            <a:pPr>
              <a:spcAft>
                <a:spcPts val="600"/>
              </a:spcAft>
            </a:pPr>
            <a:r>
              <a:rPr lang="en-US" b="1" dirty="0"/>
              <a:t>Explore categories: </a:t>
            </a:r>
            <a:r>
              <a:rPr lang="en-US" dirty="0"/>
              <a:t>Click on a category to see sub-categories.</a:t>
            </a:r>
          </a:p>
          <a:p>
            <a:pPr>
              <a:spcAft>
                <a:spcPts val="600"/>
              </a:spcAft>
            </a:pPr>
            <a:r>
              <a:rPr lang="en-US" b="1" dirty="0"/>
              <a:t>Product browsing: </a:t>
            </a:r>
            <a:r>
              <a:rPr lang="en-US" dirty="0"/>
              <a:t>Within each category, scroll through the products or use search and filtering options for a more targeted search.</a:t>
            </a:r>
          </a:p>
          <a:p>
            <a:pPr>
              <a:spcAft>
                <a:spcPts val="600"/>
              </a:spcAft>
            </a:pPr>
            <a:r>
              <a:rPr lang="en-US" b="1" dirty="0"/>
              <a:t>Select a category: </a:t>
            </a:r>
            <a:r>
              <a:rPr lang="en-US" dirty="0"/>
              <a:t>On the website's menu, choose a main category. </a:t>
            </a:r>
          </a:p>
          <a:p>
            <a:pPr>
              <a:spcAft>
                <a:spcPts val="600"/>
              </a:spcAft>
            </a:pPr>
            <a:r>
              <a:rPr lang="en-US" b="1" dirty="0"/>
              <a:t>Use sub-categories: </a:t>
            </a:r>
            <a:r>
              <a:rPr lang="en-US" dirty="0"/>
              <a:t>Within the main category, you’ll often find sub-categories. Click on these to narrow down your search.</a:t>
            </a:r>
          </a:p>
          <a:p>
            <a:pPr>
              <a:spcAft>
                <a:spcPts val="600"/>
              </a:spcAft>
            </a:pPr>
            <a:r>
              <a:rPr lang="en-US" b="1" dirty="0"/>
              <a:t>Explore products: </a:t>
            </a:r>
            <a:r>
              <a:rPr lang="en-US" dirty="0"/>
              <a:t>The sub-category will show a list of products. You can scroll through these to find what you’re looking for.</a:t>
            </a:r>
          </a:p>
          <a:p>
            <a:pPr>
              <a:spcAft>
                <a:spcPts val="600"/>
              </a:spcAft>
            </a:pPr>
            <a:endParaRPr lang="en-US" dirty="0"/>
          </a:p>
          <a:p>
            <a:pPr>
              <a:spcAft>
                <a:spcPts val="600"/>
              </a:spcAft>
            </a:pPr>
            <a:endParaRPr lang="el-GR" dirty="0"/>
          </a:p>
        </p:txBody>
      </p:sp>
      <p:sp>
        <p:nvSpPr>
          <p:cNvPr id="6" name="TextBox 5">
            <a:extLst>
              <a:ext uri="{FF2B5EF4-FFF2-40B4-BE49-F238E27FC236}">
                <a16:creationId xmlns:a16="http://schemas.microsoft.com/office/drawing/2014/main" id="{8C6DF15E-91AF-418E-90DB-58F024799999}"/>
              </a:ext>
            </a:extLst>
          </p:cNvPr>
          <p:cNvSpPr txBox="1"/>
          <p:nvPr/>
        </p:nvSpPr>
        <p:spPr>
          <a:xfrm>
            <a:off x="8248073" y="6233057"/>
            <a:ext cx="3556000" cy="261610"/>
          </a:xfrm>
          <a:prstGeom prst="rect">
            <a:avLst/>
          </a:prstGeom>
          <a:noFill/>
        </p:spPr>
        <p:txBody>
          <a:bodyPr wrap="square">
            <a:spAutoFit/>
          </a:bodyPr>
          <a:lstStyle/>
          <a:p>
            <a:pPr algn="r"/>
            <a:r>
              <a:rPr lang="en-US" sz="1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Image by </a:t>
            </a:r>
            <a:r>
              <a:rPr lang="en-US" sz="1100" dirty="0" err="1">
                <a:solidFill>
                  <a:srgbClr val="0563C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pchvector</a:t>
            </a:r>
            <a:r>
              <a:rPr lang="en-US" sz="1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on </a:t>
            </a:r>
            <a:r>
              <a:rPr lang="en-US" sz="1100" dirty="0" err="1">
                <a:solidFill>
                  <a:schemeClr val="bg2"/>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Freepik</a:t>
            </a:r>
            <a:endParaRPr lang="en-US" sz="11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4" descr="Tiny woman choosing dress in online store via laptop. Computer, bag, clothes flat vector illustration. Shopping and digital technology">
            <a:extLst>
              <a:ext uri="{FF2B5EF4-FFF2-40B4-BE49-F238E27FC236}">
                <a16:creationId xmlns:a16="http://schemas.microsoft.com/office/drawing/2014/main" id="{80E61403-E50C-4EF8-BC4F-3E2627C67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7134" y="2309091"/>
            <a:ext cx="3563464" cy="237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452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FB11BA0C-7930-C171-638C-9B07E825EACB}"/>
            </a:ext>
          </a:extLst>
        </p:cNvPr>
        <p:cNvGrpSpPr/>
        <p:nvPr/>
      </p:nvGrpSpPr>
      <p:grpSpPr>
        <a:xfrm>
          <a:off x="0" y="0"/>
          <a:ext cx="0" cy="0"/>
          <a:chOff x="0" y="0"/>
          <a:chExt cx="0" cy="0"/>
        </a:xfrm>
      </p:grpSpPr>
      <p:pic>
        <p:nvPicPr>
          <p:cNvPr id="172" name="Google Shape;172;p8" descr="High ROI content abstract concept illustration">
            <a:extLst>
              <a:ext uri="{FF2B5EF4-FFF2-40B4-BE49-F238E27FC236}">
                <a16:creationId xmlns:a16="http://schemas.microsoft.com/office/drawing/2014/main" id="{B19369E1-CE40-6A01-B031-5E257E7C93AC}"/>
              </a:ext>
            </a:extLst>
          </p:cNvPr>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a:extLst>
              <a:ext uri="{FF2B5EF4-FFF2-40B4-BE49-F238E27FC236}">
                <a16:creationId xmlns:a16="http://schemas.microsoft.com/office/drawing/2014/main" id="{671554D6-C580-E4E5-111B-125E7B762521}"/>
              </a:ext>
            </a:extLst>
          </p:cNvPr>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a:buSzPts val="2200"/>
            </a:pPr>
            <a:r>
              <a:rPr lang="en-US" sz="2000" dirty="0"/>
              <a:t>Unit 3</a:t>
            </a:r>
            <a:br>
              <a:rPr lang="en-US" sz="2000" dirty="0"/>
            </a:br>
            <a:r>
              <a:rPr lang="en-US" dirty="0"/>
              <a:t>Online shopping accounts – create, manage and payment with credit cards</a:t>
            </a:r>
            <a:endParaRPr dirty="0">
              <a:highlight>
                <a:srgbClr val="FFFF00"/>
              </a:highlight>
            </a:endParaRPr>
          </a:p>
        </p:txBody>
      </p:sp>
      <p:sp>
        <p:nvSpPr>
          <p:cNvPr id="170" name="Google Shape;170;p8">
            <a:extLst>
              <a:ext uri="{FF2B5EF4-FFF2-40B4-BE49-F238E27FC236}">
                <a16:creationId xmlns:a16="http://schemas.microsoft.com/office/drawing/2014/main" id="{980304E0-A01F-FEE4-3D16-3C3894FCF902}"/>
              </a:ext>
            </a:extLst>
          </p:cNvPr>
          <p:cNvSpPr txBox="1">
            <a:spLocks noGrp="1"/>
          </p:cNvSpPr>
          <p:nvPr>
            <p:ph type="body" idx="1"/>
          </p:nvPr>
        </p:nvSpPr>
        <p:spPr>
          <a:xfrm>
            <a:off x="558000" y="2243127"/>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Objectives</a:t>
            </a:r>
            <a:endParaRPr dirty="0"/>
          </a:p>
        </p:txBody>
      </p:sp>
      <p:sp>
        <p:nvSpPr>
          <p:cNvPr id="171" name="Google Shape;171;p8">
            <a:extLst>
              <a:ext uri="{FF2B5EF4-FFF2-40B4-BE49-F238E27FC236}">
                <a16:creationId xmlns:a16="http://schemas.microsoft.com/office/drawing/2014/main" id="{8E387F91-7F6F-B55B-C020-1580070254A6}"/>
              </a:ext>
            </a:extLst>
          </p:cNvPr>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On completion of this unit, you will be able:</a:t>
            </a:r>
            <a:endParaRPr dirty="0"/>
          </a:p>
          <a:p>
            <a:pPr marL="228600" lvl="0" indent="-228600" algn="l" rtl="0">
              <a:lnSpc>
                <a:spcPct val="150000"/>
              </a:lnSpc>
              <a:spcBef>
                <a:spcPts val="1200"/>
              </a:spcBef>
              <a:spcAft>
                <a:spcPts val="0"/>
              </a:spcAft>
              <a:buSzPts val="2000"/>
              <a:buFont typeface="Noto Sans Symbols"/>
              <a:buChar char="✔"/>
            </a:pPr>
            <a:r>
              <a:rPr lang="en-US" sz="2000" dirty="0"/>
              <a:t>to create an account on an e-shop platform</a:t>
            </a:r>
          </a:p>
          <a:p>
            <a:pPr marL="228600" lvl="0" indent="-228600" algn="l" rtl="0">
              <a:lnSpc>
                <a:spcPct val="150000"/>
              </a:lnSpc>
              <a:spcBef>
                <a:spcPts val="1200"/>
              </a:spcBef>
              <a:spcAft>
                <a:spcPts val="0"/>
              </a:spcAft>
              <a:buSzPts val="2000"/>
              <a:buFont typeface="Noto Sans Symbols"/>
              <a:buChar char="✔"/>
            </a:pPr>
            <a:r>
              <a:rPr lang="en-US" sz="2000" dirty="0"/>
              <a:t> to login and manage the online shopping account</a:t>
            </a:r>
            <a:endParaRPr lang="ro-RO" sz="2000" dirty="0"/>
          </a:p>
          <a:p>
            <a:pPr marL="228600" lvl="0" indent="-228600" algn="l" rtl="0">
              <a:lnSpc>
                <a:spcPct val="150000"/>
              </a:lnSpc>
              <a:spcBef>
                <a:spcPts val="1200"/>
              </a:spcBef>
              <a:spcAft>
                <a:spcPts val="0"/>
              </a:spcAft>
              <a:buSzPts val="2000"/>
              <a:buFont typeface="Noto Sans Symbols"/>
              <a:buChar char="✔"/>
            </a:pPr>
            <a:r>
              <a:rPr lang="en-US" sz="2000" dirty="0"/>
              <a:t>Using a Credit Card for Online Purchases</a:t>
            </a:r>
          </a:p>
          <a:p>
            <a:pPr marL="228600" lvl="0" indent="-228600" algn="l" rtl="0">
              <a:lnSpc>
                <a:spcPct val="150000"/>
              </a:lnSpc>
              <a:spcBef>
                <a:spcPts val="1200"/>
              </a:spcBef>
              <a:spcAft>
                <a:spcPts val="0"/>
              </a:spcAft>
              <a:buSzPts val="2000"/>
              <a:buFont typeface="Noto Sans Symbols"/>
              <a:buChar char="✔"/>
            </a:pPr>
            <a:endParaRPr lang="en-US" sz="2000" dirty="0"/>
          </a:p>
        </p:txBody>
      </p:sp>
      <p:sp>
        <p:nvSpPr>
          <p:cNvPr id="173" name="Google Shape;173;p8">
            <a:extLst>
              <a:ext uri="{FF2B5EF4-FFF2-40B4-BE49-F238E27FC236}">
                <a16:creationId xmlns:a16="http://schemas.microsoft.com/office/drawing/2014/main" id="{9D63347A-7D78-A1AC-0E2B-3D685873FABA}"/>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on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0379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02DD99-3DB5-DFDF-45B6-955AC3BC406A}"/>
              </a:ext>
            </a:extLst>
          </p:cNvPr>
          <p:cNvSpPr>
            <a:spLocks noGrp="1"/>
          </p:cNvSpPr>
          <p:nvPr>
            <p:ph type="title"/>
          </p:nvPr>
        </p:nvSpPr>
        <p:spPr/>
        <p:txBody>
          <a:bodyPr>
            <a:normAutofit/>
          </a:bodyPr>
          <a:lstStyle/>
          <a:p>
            <a:r>
              <a:rPr lang="en-US" dirty="0"/>
              <a:t>Creating an account</a:t>
            </a:r>
          </a:p>
        </p:txBody>
      </p:sp>
      <p:sp>
        <p:nvSpPr>
          <p:cNvPr id="3" name="Θέση κειμένου 2">
            <a:extLst>
              <a:ext uri="{FF2B5EF4-FFF2-40B4-BE49-F238E27FC236}">
                <a16:creationId xmlns:a16="http://schemas.microsoft.com/office/drawing/2014/main" id="{E87FBBCD-8BC5-150C-D9D1-94CAD970AD87}"/>
              </a:ext>
            </a:extLst>
          </p:cNvPr>
          <p:cNvSpPr>
            <a:spLocks noGrp="1"/>
          </p:cNvSpPr>
          <p:nvPr>
            <p:ph type="body" idx="1"/>
          </p:nvPr>
        </p:nvSpPr>
        <p:spPr>
          <a:xfrm>
            <a:off x="566154" y="2228850"/>
            <a:ext cx="7192391" cy="3710132"/>
          </a:xfrm>
        </p:spPr>
        <p:txBody>
          <a:bodyPr>
            <a:normAutofit fontScale="92500" lnSpcReduction="10000"/>
          </a:bodyPr>
          <a:lstStyle/>
          <a:p>
            <a:pPr marL="76200" indent="0">
              <a:buNone/>
            </a:pPr>
            <a:r>
              <a:rPr lang="en-US" dirty="0"/>
              <a:t>For creating an account, you have to:</a:t>
            </a:r>
          </a:p>
          <a:p>
            <a:r>
              <a:rPr lang="en-US" b="1" dirty="0"/>
              <a:t>Sign Up: </a:t>
            </a:r>
            <a:r>
              <a:rPr lang="en-US" dirty="0"/>
              <a:t>Look for a "Sign Up" or "Create Account" button on the website.</a:t>
            </a:r>
          </a:p>
          <a:p>
            <a:r>
              <a:rPr lang="en-US" b="1" dirty="0"/>
              <a:t>Click on </a:t>
            </a:r>
            <a:r>
              <a:rPr lang="en-US" dirty="0"/>
              <a:t>it to start the registration process.</a:t>
            </a:r>
          </a:p>
          <a:p>
            <a:r>
              <a:rPr lang="en-US" b="1" dirty="0"/>
              <a:t>Fill in Details: </a:t>
            </a:r>
            <a:r>
              <a:rPr lang="en-US" dirty="0"/>
              <a:t>Enter your information, such as name, email address, and password. Some websites may require additional details like phone number and address.</a:t>
            </a:r>
          </a:p>
          <a:p>
            <a:r>
              <a:rPr lang="en-US" b="1" dirty="0"/>
              <a:t>Set a Strong Password: </a:t>
            </a:r>
            <a:r>
              <a:rPr lang="en-US" dirty="0"/>
              <a:t>Use a combination of letters, numbers, and symbols for security.</a:t>
            </a:r>
          </a:p>
          <a:p>
            <a:endParaRPr lang="el-GR" dirty="0"/>
          </a:p>
        </p:txBody>
      </p:sp>
      <p:pic>
        <p:nvPicPr>
          <p:cNvPr id="3074" name="Picture 2" descr="Log in online store landing page">
            <a:extLst>
              <a:ext uri="{FF2B5EF4-FFF2-40B4-BE49-F238E27FC236}">
                <a16:creationId xmlns:a16="http://schemas.microsoft.com/office/drawing/2014/main" id="{CDD56284-61CB-4550-A482-2715DF27C7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76" t="11192" r="9015"/>
          <a:stretch/>
        </p:blipFill>
        <p:spPr bwMode="auto">
          <a:xfrm>
            <a:off x="7995954" y="2486362"/>
            <a:ext cx="4082072" cy="2944620"/>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73;p8">
            <a:extLst>
              <a:ext uri="{FF2B5EF4-FFF2-40B4-BE49-F238E27FC236}">
                <a16:creationId xmlns:a16="http://schemas.microsoft.com/office/drawing/2014/main" id="{864C4DC4-5802-4C3D-840A-1BF83E391117}"/>
              </a:ext>
            </a:extLst>
          </p:cNvPr>
          <p:cNvSpPr txBox="1"/>
          <p:nvPr/>
        </p:nvSpPr>
        <p:spPr>
          <a:xfrm>
            <a:off x="9972335" y="6272194"/>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3"/>
              </a:rPr>
              <a:t>Image </a:t>
            </a:r>
            <a:r>
              <a:rPr lang="en-US" sz="1000" u="sng" dirty="0">
                <a:solidFill>
                  <a:schemeClr val="dk1"/>
                </a:solidFill>
                <a:latin typeface="Calibri"/>
                <a:ea typeface="Calibri"/>
                <a:cs typeface="Calibri"/>
                <a:sym typeface="Calibri"/>
                <a:hlinkClick r:id="rId3"/>
              </a:rPr>
              <a:t>from</a:t>
            </a:r>
            <a:r>
              <a:rPr lang="en-US" sz="1000" b="0" i="0" u="sng" strike="noStrike" cap="none" dirty="0">
                <a:solidFill>
                  <a:schemeClr val="dk1"/>
                </a:solidFill>
                <a:latin typeface="Calibri"/>
                <a:ea typeface="Calibri"/>
                <a:cs typeface="Calibri"/>
                <a:sym typeface="Calibri"/>
                <a:hlinkClick r:id="rId3"/>
              </a:rPr>
              <a:t> </a:t>
            </a:r>
            <a:r>
              <a:rPr lang="en-US" sz="1000" b="0" i="0" u="sng" strike="noStrike" cap="none" dirty="0" err="1">
                <a:solidFill>
                  <a:schemeClr val="dk1"/>
                </a:solidFill>
                <a:latin typeface="Calibri"/>
                <a:ea typeface="Calibri"/>
                <a:cs typeface="Calibri"/>
                <a:sym typeface="Calibri"/>
                <a:hlinkClick r:id="rId3"/>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6883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512569-A663-6E6C-C7F0-045BD8E1800E}"/>
              </a:ext>
            </a:extLst>
          </p:cNvPr>
          <p:cNvSpPr>
            <a:spLocks noGrp="1"/>
          </p:cNvSpPr>
          <p:nvPr>
            <p:ph type="title"/>
          </p:nvPr>
        </p:nvSpPr>
        <p:spPr/>
        <p:txBody>
          <a:bodyPr>
            <a:normAutofit/>
          </a:bodyPr>
          <a:lstStyle/>
          <a:p>
            <a:r>
              <a:rPr lang="en-US" dirty="0"/>
              <a:t>Managing the account</a:t>
            </a:r>
          </a:p>
        </p:txBody>
      </p:sp>
      <p:sp>
        <p:nvSpPr>
          <p:cNvPr id="3" name="Θέση κειμένου 2">
            <a:extLst>
              <a:ext uri="{FF2B5EF4-FFF2-40B4-BE49-F238E27FC236}">
                <a16:creationId xmlns:a16="http://schemas.microsoft.com/office/drawing/2014/main" id="{EC0CAB63-7CCD-2EE3-B76B-7F4AB1380BC1}"/>
              </a:ext>
            </a:extLst>
          </p:cNvPr>
          <p:cNvSpPr>
            <a:spLocks noGrp="1"/>
          </p:cNvSpPr>
          <p:nvPr>
            <p:ph type="body" idx="1"/>
          </p:nvPr>
        </p:nvSpPr>
        <p:spPr>
          <a:xfrm>
            <a:off x="566154" y="2330868"/>
            <a:ext cx="6693628" cy="3941326"/>
          </a:xfrm>
        </p:spPr>
        <p:txBody>
          <a:bodyPr/>
          <a:lstStyle/>
          <a:p>
            <a:pPr marL="76200" indent="0">
              <a:spcAft>
                <a:spcPts val="600"/>
              </a:spcAft>
              <a:buNone/>
            </a:pPr>
            <a:r>
              <a:rPr lang="en-US" dirty="0"/>
              <a:t>For managing an account, you have to:</a:t>
            </a:r>
            <a:endParaRPr lang="en-US" b="1" dirty="0"/>
          </a:p>
          <a:p>
            <a:pPr>
              <a:spcAft>
                <a:spcPts val="600"/>
              </a:spcAft>
            </a:pPr>
            <a:r>
              <a:rPr lang="en-US" b="1" dirty="0"/>
              <a:t>Logging In: </a:t>
            </a:r>
            <a:r>
              <a:rPr lang="en-US" dirty="0"/>
              <a:t>Use your email and password to log in to the website.</a:t>
            </a:r>
          </a:p>
          <a:p>
            <a:pPr>
              <a:spcAft>
                <a:spcPts val="600"/>
              </a:spcAft>
            </a:pPr>
            <a:r>
              <a:rPr lang="en-US" b="1" dirty="0"/>
              <a:t>Profile Settings: </a:t>
            </a:r>
            <a:r>
              <a:rPr lang="en-US" dirty="0"/>
              <a:t>Within your account, you can update your personal details, such as shipping address, phone number, and preferred payment method.</a:t>
            </a:r>
          </a:p>
          <a:p>
            <a:pPr>
              <a:spcAft>
                <a:spcPts val="600"/>
              </a:spcAft>
            </a:pPr>
            <a:endParaRPr lang="el-GR" dirty="0"/>
          </a:p>
        </p:txBody>
      </p:sp>
      <p:pic>
        <p:nvPicPr>
          <p:cNvPr id="4098" name="Picture 2" descr="Follow me social and business theme design">
            <a:extLst>
              <a:ext uri="{FF2B5EF4-FFF2-40B4-BE49-F238E27FC236}">
                <a16:creationId xmlns:a16="http://schemas.microsoft.com/office/drawing/2014/main" id="{67609458-31B3-4263-80E5-5D743F399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2959" y="2069359"/>
            <a:ext cx="3777259" cy="3777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A26DD47-C81A-4501-AECF-A1FC34F31CE1}"/>
              </a:ext>
            </a:extLst>
          </p:cNvPr>
          <p:cNvSpPr txBox="1"/>
          <p:nvPr/>
        </p:nvSpPr>
        <p:spPr>
          <a:xfrm>
            <a:off x="5818909" y="6272194"/>
            <a:ext cx="6096000" cy="246221"/>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0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3"/>
              </a:rPr>
              <a:t>Image </a:t>
            </a:r>
            <a:r>
              <a:rPr lang="ro-RO" sz="1000" i="0" u="sng"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3"/>
              </a:rPr>
              <a:t>by</a:t>
            </a:r>
            <a:r>
              <a:rPr lang="ro-RO" sz="100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3"/>
              </a:rPr>
              <a:t> </a:t>
            </a:r>
            <a:r>
              <a:rPr lang="ro-RO" sz="1000" i="0" u="none" strike="noStrike" dirty="0" err="1">
                <a:effectLst/>
                <a:latin typeface="Calibri" panose="020F0502020204030204" pitchFamily="34" charset="0"/>
                <a:ea typeface="Calibri" panose="020F0502020204030204" pitchFamily="34" charset="0"/>
                <a:cs typeface="Calibri" panose="020F0502020204030204" pitchFamily="34" charset="0"/>
                <a:hlinkClick r:id="rId3"/>
              </a:rPr>
              <a:t>studiogstock</a:t>
            </a:r>
            <a:r>
              <a:rPr lang="ro-RO" sz="1000" i="0" u="none" strike="noStrike" dirty="0">
                <a:effectLst/>
                <a:latin typeface="Calibri" panose="020F0502020204030204" pitchFamily="34" charset="0"/>
                <a:ea typeface="Calibri" panose="020F0502020204030204" pitchFamily="34" charset="0"/>
                <a:cs typeface="Calibri" panose="020F0502020204030204" pitchFamily="34" charset="0"/>
                <a:hlinkClick r:id="rId3"/>
              </a:rPr>
              <a:t> </a:t>
            </a:r>
            <a:r>
              <a:rPr lang="ro-RO" sz="1000" i="0" u="sng" strike="noStrik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hlinkClick r:id="rId3"/>
              </a:rPr>
              <a:t>on</a:t>
            </a:r>
            <a:r>
              <a:rPr lang="en-US" sz="100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3"/>
              </a:rPr>
              <a:t> </a:t>
            </a:r>
            <a:r>
              <a:rPr lang="en-US" sz="1000" i="0" u="sng"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hlinkClick r:id="rId3"/>
              </a:rPr>
              <a:t>Freepik</a:t>
            </a:r>
            <a:endParaRPr lang="en-US" sz="100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51055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B131-BE9B-4F01-9D1A-A4CD0C49B17A}"/>
              </a:ext>
            </a:extLst>
          </p:cNvPr>
          <p:cNvSpPr>
            <a:spLocks noGrp="1"/>
          </p:cNvSpPr>
          <p:nvPr>
            <p:ph type="title"/>
          </p:nvPr>
        </p:nvSpPr>
        <p:spPr/>
        <p:txBody>
          <a:bodyPr/>
          <a:lstStyle/>
          <a:p>
            <a:r>
              <a:rPr lang="en-US" b="1" dirty="0"/>
              <a:t>Using a Credit Card for Online Purchases</a:t>
            </a:r>
            <a:endParaRPr lang="en-US" dirty="0"/>
          </a:p>
        </p:txBody>
      </p:sp>
      <p:sp>
        <p:nvSpPr>
          <p:cNvPr id="3" name="Text Placeholder 2">
            <a:extLst>
              <a:ext uri="{FF2B5EF4-FFF2-40B4-BE49-F238E27FC236}">
                <a16:creationId xmlns:a16="http://schemas.microsoft.com/office/drawing/2014/main" id="{7D4D997B-22D6-4900-B988-7AC9349025AB}"/>
              </a:ext>
            </a:extLst>
          </p:cNvPr>
          <p:cNvSpPr>
            <a:spLocks noGrp="1"/>
          </p:cNvSpPr>
          <p:nvPr>
            <p:ph type="body" idx="1"/>
          </p:nvPr>
        </p:nvSpPr>
        <p:spPr>
          <a:xfrm>
            <a:off x="583758" y="1721268"/>
            <a:ext cx="7368751" cy="3941326"/>
          </a:xfrm>
        </p:spPr>
        <p:txBody>
          <a:bodyPr>
            <a:normAutofit fontScale="92500"/>
          </a:bodyPr>
          <a:lstStyle/>
          <a:p>
            <a:pPr marL="76200" indent="0">
              <a:buNone/>
            </a:pPr>
            <a:r>
              <a:rPr lang="en-US" dirty="0"/>
              <a:t>Shopping online is easy and convenient! Follow these simple steps to use your credit card safely.</a:t>
            </a:r>
          </a:p>
          <a:p>
            <a:pPr marL="76200" indent="0">
              <a:buNone/>
            </a:pPr>
            <a:r>
              <a:rPr lang="en-US" b="1" dirty="0"/>
              <a:t>Where to Enter Credit Card Details</a:t>
            </a:r>
          </a:p>
          <a:p>
            <a:pPr marL="76200" indent="0">
              <a:buNone/>
            </a:pPr>
            <a:r>
              <a:rPr lang="en-US" dirty="0"/>
              <a:t>When you are ready to pay, you will be asked to enter your credit card information:</a:t>
            </a:r>
          </a:p>
          <a:p>
            <a:r>
              <a:rPr lang="en-US" b="1" dirty="0"/>
              <a:t>Card Number:</a:t>
            </a:r>
            <a:r>
              <a:rPr lang="en-US" dirty="0"/>
              <a:t> 16-digit number on the front of your card.</a:t>
            </a:r>
          </a:p>
          <a:p>
            <a:r>
              <a:rPr lang="en-US" b="1" dirty="0"/>
              <a:t>Expiry Date:</a:t>
            </a:r>
            <a:r>
              <a:rPr lang="en-US" dirty="0"/>
              <a:t> The month and year your card expires (MM/YY).</a:t>
            </a:r>
          </a:p>
          <a:p>
            <a:r>
              <a:rPr lang="en-US" b="1" dirty="0"/>
              <a:t>CVV (Security Code):</a:t>
            </a:r>
            <a:r>
              <a:rPr lang="en-US" dirty="0"/>
              <a:t> 3-digit number on the back of your card.</a:t>
            </a:r>
          </a:p>
        </p:txBody>
      </p:sp>
      <p:sp>
        <p:nvSpPr>
          <p:cNvPr id="4" name="TextBox 3">
            <a:extLst>
              <a:ext uri="{FF2B5EF4-FFF2-40B4-BE49-F238E27FC236}">
                <a16:creationId xmlns:a16="http://schemas.microsoft.com/office/drawing/2014/main" id="{0A1A0601-703E-45A5-92A7-CBE703CEDD2F}"/>
              </a:ext>
            </a:extLst>
          </p:cNvPr>
          <p:cNvSpPr txBox="1"/>
          <p:nvPr/>
        </p:nvSpPr>
        <p:spPr>
          <a:xfrm>
            <a:off x="855729" y="5778000"/>
            <a:ext cx="7472219" cy="400110"/>
          </a:xfrm>
          <a:prstGeom prst="rect">
            <a:avLst/>
          </a:prstGeom>
          <a:noFill/>
        </p:spPr>
        <p:txBody>
          <a:bodyPr wrap="square">
            <a:spAutoFit/>
          </a:bodyPr>
          <a:lstStyle/>
          <a:p>
            <a:r>
              <a:rPr lang="en-US" sz="2000" b="1" dirty="0">
                <a:solidFill>
                  <a:srgbClr val="FF0000"/>
                </a:solidFill>
                <a:effectLst>
                  <a:outerShdw blurRad="38100" dist="38100" dir="2700000" algn="tl">
                    <a:srgbClr val="000000">
                      <a:alpha val="43137"/>
                    </a:srgbClr>
                  </a:outerShdw>
                </a:effectLst>
              </a:rPr>
              <a:t>Never sharing credit card details over the phone or email.</a:t>
            </a:r>
          </a:p>
        </p:txBody>
      </p:sp>
      <p:pic>
        <p:nvPicPr>
          <p:cNvPr id="6" name="Picture 5">
            <a:extLst>
              <a:ext uri="{FF2B5EF4-FFF2-40B4-BE49-F238E27FC236}">
                <a16:creationId xmlns:a16="http://schemas.microsoft.com/office/drawing/2014/main" id="{AF18F4D0-8080-453D-95D5-7AB63AD6E7AA}"/>
              </a:ext>
            </a:extLst>
          </p:cNvPr>
          <p:cNvPicPr>
            <a:picLocks noChangeAspect="1"/>
          </p:cNvPicPr>
          <p:nvPr/>
        </p:nvPicPr>
        <p:blipFill>
          <a:blip r:embed="rId2"/>
          <a:stretch>
            <a:fillRect/>
          </a:stretch>
        </p:blipFill>
        <p:spPr>
          <a:xfrm>
            <a:off x="8073687" y="1804756"/>
            <a:ext cx="3534555" cy="3857838"/>
          </a:xfrm>
          <a:prstGeom prst="rect">
            <a:avLst/>
          </a:prstGeom>
        </p:spPr>
      </p:pic>
      <p:sp>
        <p:nvSpPr>
          <p:cNvPr id="7" name="TextBox 6">
            <a:hlinkClick r:id="rId3"/>
            <a:extLst>
              <a:ext uri="{FF2B5EF4-FFF2-40B4-BE49-F238E27FC236}">
                <a16:creationId xmlns:a16="http://schemas.microsoft.com/office/drawing/2014/main" id="{D32993F5-D168-46F6-9DA5-9C4242BAA5D8}"/>
              </a:ext>
            </a:extLst>
          </p:cNvPr>
          <p:cNvSpPr txBox="1"/>
          <p:nvPr/>
        </p:nvSpPr>
        <p:spPr>
          <a:xfrm>
            <a:off x="5818909" y="6272194"/>
            <a:ext cx="6096000" cy="246221"/>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0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Image </a:t>
            </a:r>
            <a:r>
              <a:rPr lang="ro-RO" sz="1000" i="0" u="sng"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by</a:t>
            </a:r>
            <a:r>
              <a:rPr lang="ro-RO" sz="100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ro-RO" sz="1000"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ikatod</a:t>
            </a:r>
            <a:r>
              <a:rPr lang="ro-RO" sz="1000"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ro-RO" sz="1000" i="0" u="sng" strike="noStrik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on</a:t>
            </a:r>
            <a:r>
              <a:rPr lang="en-US" sz="1000" i="0" u="sng"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a:t>
            </a:r>
            <a:r>
              <a:rPr lang="en-US" sz="1000" i="0" u="sng" strike="noStrike" cap="none" dirty="0" err="1">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Freepik</a:t>
            </a:r>
            <a:endParaRPr lang="en-US" sz="100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extLst>
      <p:ext uri="{BB962C8B-B14F-4D97-AF65-F5344CB8AC3E}">
        <p14:creationId xmlns:p14="http://schemas.microsoft.com/office/powerpoint/2010/main" val="1418193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B668-FDA3-430E-8FBA-DE7451EC1CA1}"/>
              </a:ext>
            </a:extLst>
          </p:cNvPr>
          <p:cNvSpPr>
            <a:spLocks noGrp="1"/>
          </p:cNvSpPr>
          <p:nvPr>
            <p:ph type="title"/>
          </p:nvPr>
        </p:nvSpPr>
        <p:spPr/>
        <p:txBody>
          <a:bodyPr>
            <a:normAutofit fontScale="90000"/>
          </a:bodyPr>
          <a:lstStyle/>
          <a:p>
            <a:r>
              <a:rPr lang="en-US" b="1" dirty="0"/>
              <a:t>Reviewing the Total Amount</a:t>
            </a:r>
            <a:br>
              <a:rPr lang="en-US" b="1" dirty="0"/>
            </a:br>
            <a:endParaRPr lang="en-US" dirty="0"/>
          </a:p>
        </p:txBody>
      </p:sp>
      <p:sp>
        <p:nvSpPr>
          <p:cNvPr id="3" name="Text Placeholder 2">
            <a:extLst>
              <a:ext uri="{FF2B5EF4-FFF2-40B4-BE49-F238E27FC236}">
                <a16:creationId xmlns:a16="http://schemas.microsoft.com/office/drawing/2014/main" id="{D1E1A449-3395-4323-B5B2-CE132009DFAE}"/>
              </a:ext>
            </a:extLst>
          </p:cNvPr>
          <p:cNvSpPr>
            <a:spLocks noGrp="1"/>
          </p:cNvSpPr>
          <p:nvPr>
            <p:ph type="body" idx="1"/>
          </p:nvPr>
        </p:nvSpPr>
        <p:spPr>
          <a:xfrm>
            <a:off x="658517" y="1656614"/>
            <a:ext cx="10572901" cy="3941326"/>
          </a:xfrm>
        </p:spPr>
        <p:txBody>
          <a:bodyPr>
            <a:normAutofit/>
          </a:bodyPr>
          <a:lstStyle/>
          <a:p>
            <a:r>
              <a:rPr lang="en-US" dirty="0"/>
              <a:t>Before you confirm your purchase</a:t>
            </a:r>
            <a:r>
              <a:rPr lang="ro-RO" dirty="0"/>
              <a:t> </a:t>
            </a:r>
            <a:r>
              <a:rPr lang="ro-RO" dirty="0" err="1"/>
              <a:t>with</a:t>
            </a:r>
            <a:r>
              <a:rPr lang="ro-RO" dirty="0"/>
              <a:t> </a:t>
            </a:r>
            <a:r>
              <a:rPr lang="ro-RO" dirty="0" err="1"/>
              <a:t>your</a:t>
            </a:r>
            <a:r>
              <a:rPr lang="ro-RO" dirty="0"/>
              <a:t> credit card</a:t>
            </a:r>
            <a:r>
              <a:rPr lang="en-US" dirty="0"/>
              <a:t>, always check:</a:t>
            </a:r>
          </a:p>
          <a:p>
            <a:pPr>
              <a:buFont typeface="Arial" panose="020B0604020202020204" pitchFamily="34" charset="0"/>
              <a:buChar char="•"/>
            </a:pPr>
            <a:r>
              <a:rPr lang="en-US" dirty="0"/>
              <a:t>The price of the item(s).</a:t>
            </a:r>
          </a:p>
          <a:p>
            <a:pPr>
              <a:buFont typeface="Arial" panose="020B0604020202020204" pitchFamily="34" charset="0"/>
              <a:buChar char="•"/>
            </a:pPr>
            <a:r>
              <a:rPr lang="en-US" dirty="0"/>
              <a:t>Any additional charges like taxes or shipping fees.</a:t>
            </a:r>
          </a:p>
          <a:p>
            <a:pPr>
              <a:buFont typeface="Arial" panose="020B0604020202020204" pitchFamily="34" charset="0"/>
              <a:buChar char="•"/>
            </a:pPr>
            <a:r>
              <a:rPr lang="en-US" dirty="0"/>
              <a:t>The final total amount before clicking "Place Order" or "Confirm Purchase.„</a:t>
            </a:r>
            <a:endParaRPr lang="ro-RO" dirty="0"/>
          </a:p>
          <a:p>
            <a:pPr>
              <a:buFont typeface="Arial" panose="020B0604020202020204" pitchFamily="34" charset="0"/>
              <a:buChar char="•"/>
            </a:pPr>
            <a:endParaRPr lang="en-US" dirty="0"/>
          </a:p>
          <a:p>
            <a:pPr marL="76200" indent="0">
              <a:buNone/>
            </a:pPr>
            <a:r>
              <a:rPr lang="en-US" b="1" dirty="0">
                <a:solidFill>
                  <a:srgbClr val="FF0000"/>
                </a:solidFill>
              </a:rPr>
              <a:t>Check Your Statements Regularly</a:t>
            </a:r>
          </a:p>
          <a:p>
            <a:pPr>
              <a:buFont typeface="Arial" panose="020B0604020202020204" pitchFamily="34" charset="0"/>
              <a:buChar char="•"/>
            </a:pPr>
            <a:r>
              <a:rPr lang="en-US" dirty="0"/>
              <a:t>Review your credit card statements for any suspicious charges.</a:t>
            </a:r>
          </a:p>
          <a:p>
            <a:pPr>
              <a:buFont typeface="Arial" panose="020B0604020202020204" pitchFamily="34" charset="0"/>
              <a:buChar char="•"/>
            </a:pPr>
            <a:r>
              <a:rPr lang="en-US" dirty="0"/>
              <a:t>Report any unauthorized transactions to your bank immediately.</a:t>
            </a:r>
          </a:p>
          <a:p>
            <a:endParaRPr lang="en-US" dirty="0"/>
          </a:p>
        </p:txBody>
      </p:sp>
    </p:spTree>
    <p:extLst>
      <p:ext uri="{BB962C8B-B14F-4D97-AF65-F5344CB8AC3E}">
        <p14:creationId xmlns:p14="http://schemas.microsoft.com/office/powerpoint/2010/main" val="393311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E4F1FB1-DA80-66EC-2366-2A1090AF1E9E}"/>
            </a:ext>
          </a:extLst>
        </p:cNvPr>
        <p:cNvGrpSpPr/>
        <p:nvPr/>
      </p:nvGrpSpPr>
      <p:grpSpPr>
        <a:xfrm>
          <a:off x="0" y="0"/>
          <a:ext cx="0" cy="0"/>
          <a:chOff x="0" y="0"/>
          <a:chExt cx="0" cy="0"/>
        </a:xfrm>
      </p:grpSpPr>
      <p:sp>
        <p:nvSpPr>
          <p:cNvPr id="239" name="Google Shape;239;g32370f821f7_1_2">
            <a:extLst>
              <a:ext uri="{FF2B5EF4-FFF2-40B4-BE49-F238E27FC236}">
                <a16:creationId xmlns:a16="http://schemas.microsoft.com/office/drawing/2014/main" id="{D4067BAD-F1E2-1AA9-7E1A-1DDC59ADE826}"/>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200"/>
              <a:buFont typeface="Calibri"/>
              <a:buNone/>
            </a:pPr>
            <a:r>
              <a:rPr lang="en-US" sz="2000" dirty="0"/>
              <a:t>Unit 4</a:t>
            </a:r>
            <a:br>
              <a:rPr lang="en-US" sz="4000" dirty="0"/>
            </a:br>
            <a:r>
              <a:rPr lang="en-US" sz="4000" dirty="0"/>
              <a:t>Common online payment methods</a:t>
            </a:r>
            <a:br>
              <a:rPr lang="en-US" sz="4000" dirty="0"/>
            </a:br>
            <a:endParaRPr lang="en-US" dirty="0"/>
          </a:p>
        </p:txBody>
      </p:sp>
      <p:sp>
        <p:nvSpPr>
          <p:cNvPr id="240" name="Google Shape;240;g32370f821f7_1_2">
            <a:extLst>
              <a:ext uri="{FF2B5EF4-FFF2-40B4-BE49-F238E27FC236}">
                <a16:creationId xmlns:a16="http://schemas.microsoft.com/office/drawing/2014/main" id="{61309EAD-B091-3A57-0D36-329442B17409}"/>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Objectives</a:t>
            </a:r>
            <a:endParaRPr dirty="0"/>
          </a:p>
        </p:txBody>
      </p:sp>
      <p:sp>
        <p:nvSpPr>
          <p:cNvPr id="241" name="Google Shape;241;g32370f821f7_1_2">
            <a:extLst>
              <a:ext uri="{FF2B5EF4-FFF2-40B4-BE49-F238E27FC236}">
                <a16:creationId xmlns:a16="http://schemas.microsoft.com/office/drawing/2014/main" id="{AEB218B5-BAB4-9C50-F413-0069C6CA636B}"/>
              </a:ext>
            </a:extLst>
          </p:cNvPr>
          <p:cNvSpPr txBox="1">
            <a:spLocks noGrp="1"/>
          </p:cNvSpPr>
          <p:nvPr>
            <p:ph type="body" idx="2"/>
          </p:nvPr>
        </p:nvSpPr>
        <p:spPr>
          <a:xfrm>
            <a:off x="617619" y="2849843"/>
            <a:ext cx="7381071" cy="3502004"/>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50000"/>
              </a:lnSpc>
              <a:spcBef>
                <a:spcPts val="0"/>
              </a:spcBef>
              <a:spcAft>
                <a:spcPts val="0"/>
              </a:spcAft>
              <a:buSzPts val="2000"/>
              <a:buNone/>
            </a:pPr>
            <a:r>
              <a:rPr lang="en-US" sz="2000" dirty="0"/>
              <a:t>On completion of this unit, you will be able to:</a:t>
            </a:r>
            <a:endParaRPr dirty="0"/>
          </a:p>
          <a:p>
            <a:pPr marL="228600" lvl="0" indent="-228600" algn="l" rtl="0">
              <a:lnSpc>
                <a:spcPct val="150000"/>
              </a:lnSpc>
              <a:spcBef>
                <a:spcPts val="1200"/>
              </a:spcBef>
              <a:spcAft>
                <a:spcPts val="0"/>
              </a:spcAft>
              <a:buSzPts val="2000"/>
              <a:buFont typeface="Noto Sans Symbols"/>
              <a:buChar char="✔"/>
            </a:pPr>
            <a:r>
              <a:rPr lang="en-US" sz="2000" dirty="0"/>
              <a:t>Understand different payment options – Learn about various online payment methods, including credit/debit cards, PayPal, digital wallets, and more.</a:t>
            </a:r>
            <a:endParaRPr lang="ro-RO" sz="2000" dirty="0"/>
          </a:p>
          <a:p>
            <a:pPr marL="228600" lvl="0" indent="-228600" algn="l" rtl="0">
              <a:lnSpc>
                <a:spcPct val="150000"/>
              </a:lnSpc>
              <a:spcBef>
                <a:spcPts val="1200"/>
              </a:spcBef>
              <a:spcAft>
                <a:spcPts val="0"/>
              </a:spcAft>
              <a:buSzPts val="2000"/>
              <a:buFont typeface="Noto Sans Symbols"/>
              <a:buChar char="✔"/>
            </a:pPr>
            <a:r>
              <a:rPr lang="en-US" sz="2000" dirty="0"/>
              <a:t>Learn how to use each method – Gain confidence in entering payment details, using secure checkout options, and managing payments safely.</a:t>
            </a:r>
            <a:endParaRPr lang="ro-RO" sz="2000" dirty="0"/>
          </a:p>
          <a:p>
            <a:pPr marL="228600" lvl="0" indent="-228600" algn="l" rtl="0">
              <a:lnSpc>
                <a:spcPct val="150000"/>
              </a:lnSpc>
              <a:spcBef>
                <a:spcPts val="1200"/>
              </a:spcBef>
              <a:spcAft>
                <a:spcPts val="0"/>
              </a:spcAft>
              <a:buSzPts val="2000"/>
              <a:buFont typeface="Noto Sans Symbols"/>
              <a:buChar char="✔"/>
            </a:pPr>
            <a:r>
              <a:rPr lang="en-US" sz="2000" dirty="0"/>
              <a:t>Practice safe online payments – Recognize secure websites, avoid scams, and protect personal financial information while shopping online.</a:t>
            </a:r>
          </a:p>
        </p:txBody>
      </p:sp>
      <p:pic>
        <p:nvPicPr>
          <p:cNvPr id="10" name="Google Shape;172;p8" descr="High ROI content abstract concept illustration">
            <a:extLst>
              <a:ext uri="{FF2B5EF4-FFF2-40B4-BE49-F238E27FC236}">
                <a16:creationId xmlns:a16="http://schemas.microsoft.com/office/drawing/2014/main" id="{7F9A6F7B-B92A-488C-9CA2-B960F771A48A}"/>
              </a:ext>
            </a:extLst>
          </p:cNvPr>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1" name="Google Shape;173;p8">
            <a:extLst>
              <a:ext uri="{FF2B5EF4-FFF2-40B4-BE49-F238E27FC236}">
                <a16:creationId xmlns:a16="http://schemas.microsoft.com/office/drawing/2014/main" id="{42E61033-1B7C-4E88-960B-CEB0D1054E86}"/>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on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104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908933-0EB4-F7DB-694D-27FC4C0184AF}"/>
              </a:ext>
            </a:extLst>
          </p:cNvPr>
          <p:cNvSpPr>
            <a:spLocks noGrp="1"/>
          </p:cNvSpPr>
          <p:nvPr>
            <p:ph type="title"/>
          </p:nvPr>
        </p:nvSpPr>
        <p:spPr/>
        <p:txBody>
          <a:bodyPr>
            <a:normAutofit/>
          </a:bodyPr>
          <a:lstStyle/>
          <a:p>
            <a:r>
              <a:rPr lang="en-US" dirty="0"/>
              <a:t>CREDIT AND DEBIT CARDS</a:t>
            </a:r>
          </a:p>
        </p:txBody>
      </p:sp>
      <p:sp>
        <p:nvSpPr>
          <p:cNvPr id="4" name="Θέση κειμένου 3">
            <a:extLst>
              <a:ext uri="{FF2B5EF4-FFF2-40B4-BE49-F238E27FC236}">
                <a16:creationId xmlns:a16="http://schemas.microsoft.com/office/drawing/2014/main" id="{EAB22E19-791D-BDF8-A9A5-AAC2E9DEE657}"/>
              </a:ext>
            </a:extLst>
          </p:cNvPr>
          <p:cNvSpPr>
            <a:spLocks noGrp="1"/>
          </p:cNvSpPr>
          <p:nvPr>
            <p:ph type="body" idx="1"/>
          </p:nvPr>
        </p:nvSpPr>
        <p:spPr>
          <a:xfrm>
            <a:off x="558001" y="1800000"/>
            <a:ext cx="7468399" cy="4472194"/>
          </a:xfrm>
          <a:noFill/>
          <a:ln>
            <a:noFill/>
          </a:ln>
        </p:spPr>
        <p:txBody>
          <a:bodyPr spcFirstLastPara="1" wrap="square" lIns="91425" tIns="45700" rIns="91425" bIns="45700" anchor="t" anchorCtr="0">
            <a:normAutofit/>
          </a:bodyPr>
          <a:lstStyle/>
          <a:p>
            <a:pPr marL="0" indent="0">
              <a:lnSpc>
                <a:spcPct val="150000"/>
              </a:lnSpc>
              <a:spcBef>
                <a:spcPts val="0"/>
              </a:spcBef>
              <a:buSzPts val="2000"/>
              <a:buNone/>
            </a:pPr>
            <a:r>
              <a:rPr lang="en-US" sz="2000" b="1" dirty="0"/>
              <a:t>How They Work: </a:t>
            </a:r>
            <a:r>
              <a:rPr lang="en-US" sz="2000" dirty="0"/>
              <a:t>Enter your card number, expiration date, and security code (CVV) during checkout. Many websites allow you to save card details for future use.</a:t>
            </a:r>
          </a:p>
          <a:p>
            <a:pPr marL="0" indent="0">
              <a:lnSpc>
                <a:spcPct val="150000"/>
              </a:lnSpc>
              <a:spcBef>
                <a:spcPts val="0"/>
              </a:spcBef>
              <a:buSzPts val="2000"/>
              <a:buNone/>
            </a:pPr>
            <a:r>
              <a:rPr lang="en-US" sz="2000" b="1" dirty="0"/>
              <a:t>Security Features: </a:t>
            </a:r>
            <a:r>
              <a:rPr lang="en-US" sz="2000" dirty="0"/>
              <a:t>Most credit cards offer fraud protection. Look for websites that use SSL (Secure Socket Layer) encryption (indicated by "https" in the URL) to ensure your card details are transmitted securely.</a:t>
            </a:r>
          </a:p>
          <a:p>
            <a:pPr marL="0" indent="0">
              <a:lnSpc>
                <a:spcPct val="150000"/>
              </a:lnSpc>
              <a:spcBef>
                <a:spcPts val="0"/>
              </a:spcBef>
              <a:buSzPts val="2000"/>
              <a:buNone/>
            </a:pPr>
            <a:endParaRPr lang="el-GR" sz="2000" dirty="0"/>
          </a:p>
        </p:txBody>
      </p:sp>
      <p:pic>
        <p:nvPicPr>
          <p:cNvPr id="7170" name="Picture 2" descr="Credit card payment concept for landing page">
            <a:extLst>
              <a:ext uri="{FF2B5EF4-FFF2-40B4-BE49-F238E27FC236}">
                <a16:creationId xmlns:a16="http://schemas.microsoft.com/office/drawing/2014/main" id="{F58CA9CB-0E70-4F4B-8903-80D0B4257A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6545" y="1987985"/>
            <a:ext cx="3879121" cy="2584015"/>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243;g32370f821f7_1_2">
            <a:extLst>
              <a:ext uri="{FF2B5EF4-FFF2-40B4-BE49-F238E27FC236}">
                <a16:creationId xmlns:a16="http://schemas.microsoft.com/office/drawing/2014/main" id="{5E129227-5D7E-4226-92C2-20FD8B051DD4}"/>
              </a:ext>
            </a:extLst>
          </p:cNvPr>
          <p:cNvSpPr txBox="1"/>
          <p:nvPr/>
        </p:nvSpPr>
        <p:spPr>
          <a:xfrm>
            <a:off x="9436962" y="6351847"/>
            <a:ext cx="2302455"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3"/>
              </a:rPr>
              <a:t>Image by </a:t>
            </a:r>
            <a:r>
              <a:rPr lang="ro-RO" sz="1000" b="0" i="0" u="sng" strike="noStrike" cap="none" dirty="0" err="1">
                <a:solidFill>
                  <a:schemeClr val="dk1"/>
                </a:solidFill>
                <a:latin typeface="Calibri"/>
                <a:ea typeface="Calibri"/>
                <a:cs typeface="Calibri"/>
                <a:sym typeface="Calibri"/>
                <a:hlinkClick r:id="rId3"/>
              </a:rPr>
              <a:t>pickysuperstar</a:t>
            </a:r>
            <a:r>
              <a:rPr lang="ro-RO" sz="1000" b="0" i="0" u="sng" strike="noStrike" cap="none" dirty="0">
                <a:solidFill>
                  <a:schemeClr val="dk1"/>
                </a:solidFill>
                <a:latin typeface="Calibri"/>
                <a:ea typeface="Calibri"/>
                <a:cs typeface="Calibri"/>
                <a:sym typeface="Calibri"/>
                <a:hlinkClick r:id="rId3"/>
              </a:rPr>
              <a:t> on </a:t>
            </a:r>
            <a:r>
              <a:rPr lang="en-US" sz="1000" b="0" i="0" u="sng" strike="noStrike" cap="none" dirty="0" err="1">
                <a:solidFill>
                  <a:schemeClr val="dk1"/>
                </a:solidFill>
                <a:latin typeface="Calibri"/>
                <a:ea typeface="Calibri"/>
                <a:cs typeface="Calibri"/>
                <a:sym typeface="Calibri"/>
                <a:hlinkClick r:id="rId3"/>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5049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8908933-0EB4-F7DB-694D-27FC4C0184AF}"/>
              </a:ext>
            </a:extLst>
          </p:cNvPr>
          <p:cNvSpPr>
            <a:spLocks noGrp="1"/>
          </p:cNvSpPr>
          <p:nvPr>
            <p:ph type="title"/>
          </p:nvPr>
        </p:nvSpPr>
        <p:spPr/>
        <p:txBody>
          <a:bodyPr>
            <a:normAutofit/>
          </a:bodyPr>
          <a:lstStyle/>
          <a:p>
            <a:r>
              <a:rPr lang="en-US" dirty="0"/>
              <a:t>PayPal</a:t>
            </a:r>
          </a:p>
        </p:txBody>
      </p:sp>
      <p:sp>
        <p:nvSpPr>
          <p:cNvPr id="6" name="Θέση κειμένου 4">
            <a:extLst>
              <a:ext uri="{FF2B5EF4-FFF2-40B4-BE49-F238E27FC236}">
                <a16:creationId xmlns:a16="http://schemas.microsoft.com/office/drawing/2014/main" id="{28F2D268-8234-42C1-B009-73542548ADD7}"/>
              </a:ext>
            </a:extLst>
          </p:cNvPr>
          <p:cNvSpPr>
            <a:spLocks noGrp="1"/>
          </p:cNvSpPr>
          <p:nvPr>
            <p:ph type="body" idx="2"/>
          </p:nvPr>
        </p:nvSpPr>
        <p:spPr>
          <a:xfrm>
            <a:off x="558000" y="1781527"/>
            <a:ext cx="7894783" cy="3882673"/>
          </a:xfrm>
          <a:noFill/>
          <a:ln>
            <a:noFill/>
          </a:ln>
        </p:spPr>
        <p:txBody>
          <a:bodyPr spcFirstLastPara="1" wrap="square" lIns="91425" tIns="45700" rIns="91425" bIns="45700" anchor="t" anchorCtr="0">
            <a:normAutofit/>
          </a:bodyPr>
          <a:lstStyle/>
          <a:p>
            <a:pPr marL="0" indent="0">
              <a:lnSpc>
                <a:spcPct val="150000"/>
              </a:lnSpc>
              <a:spcBef>
                <a:spcPts val="0"/>
              </a:spcBef>
              <a:buSzPts val="2000"/>
              <a:buNone/>
            </a:pPr>
            <a:r>
              <a:rPr lang="en-US" sz="2000" b="1" dirty="0"/>
              <a:t>How It Works</a:t>
            </a:r>
            <a:r>
              <a:rPr lang="en-US" sz="2000" dirty="0"/>
              <a:t>: PayPal acts as a trader between your bank or card and the seller. You only need to enter your PayPal login and password to make a payment.</a:t>
            </a:r>
          </a:p>
          <a:p>
            <a:pPr marL="0" indent="0">
              <a:lnSpc>
                <a:spcPct val="150000"/>
              </a:lnSpc>
              <a:spcBef>
                <a:spcPts val="0"/>
              </a:spcBef>
              <a:buSzPts val="2000"/>
              <a:buNone/>
            </a:pPr>
            <a:r>
              <a:rPr lang="en-US" sz="2000" b="1" dirty="0"/>
              <a:t>Security Features: </a:t>
            </a:r>
            <a:r>
              <a:rPr lang="en-US" sz="2000" dirty="0"/>
              <a:t>PayPal keeps your card and bank information secure by not sharing them with sellers. It also offers purchase protection, which can refund you if there’s an issue with your order.</a:t>
            </a:r>
          </a:p>
          <a:p>
            <a:pPr marL="0" indent="0">
              <a:lnSpc>
                <a:spcPct val="150000"/>
              </a:lnSpc>
              <a:spcBef>
                <a:spcPts val="0"/>
              </a:spcBef>
              <a:buSzPts val="2000"/>
              <a:buNone/>
            </a:pPr>
            <a:endParaRPr lang="el-GR" sz="2000" dirty="0"/>
          </a:p>
        </p:txBody>
      </p:sp>
      <p:pic>
        <p:nvPicPr>
          <p:cNvPr id="11" name="Picture 10">
            <a:extLst>
              <a:ext uri="{FF2B5EF4-FFF2-40B4-BE49-F238E27FC236}">
                <a16:creationId xmlns:a16="http://schemas.microsoft.com/office/drawing/2014/main" id="{2588F679-CD28-42D9-B1BF-34B9FF535261}"/>
              </a:ext>
            </a:extLst>
          </p:cNvPr>
          <p:cNvPicPr>
            <a:picLocks noChangeAspect="1"/>
          </p:cNvPicPr>
          <p:nvPr/>
        </p:nvPicPr>
        <p:blipFill>
          <a:blip r:embed="rId2"/>
          <a:stretch>
            <a:fillRect/>
          </a:stretch>
        </p:blipFill>
        <p:spPr>
          <a:xfrm>
            <a:off x="8599055" y="1230746"/>
            <a:ext cx="3429000" cy="3429000"/>
          </a:xfrm>
          <a:prstGeom prst="rect">
            <a:avLst/>
          </a:prstGeom>
        </p:spPr>
      </p:pic>
      <p:sp>
        <p:nvSpPr>
          <p:cNvPr id="15" name="TextBox 14">
            <a:extLst>
              <a:ext uri="{FF2B5EF4-FFF2-40B4-BE49-F238E27FC236}">
                <a16:creationId xmlns:a16="http://schemas.microsoft.com/office/drawing/2014/main" id="{3B41160D-DA23-4A83-A079-0075A757D40B}"/>
              </a:ext>
            </a:extLst>
          </p:cNvPr>
          <p:cNvSpPr txBox="1"/>
          <p:nvPr/>
        </p:nvSpPr>
        <p:spPr>
          <a:xfrm>
            <a:off x="5689600" y="6186875"/>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50" b="0" i="0" u="sng" strike="noStrike" cap="none" dirty="0">
                <a:solidFill>
                  <a:schemeClr val="dk1"/>
                </a:solidFill>
                <a:latin typeface="Calibri"/>
                <a:ea typeface="Calibri"/>
                <a:cs typeface="Calibri"/>
                <a:sym typeface="Calibri"/>
                <a:hlinkClick r:id="rId3"/>
              </a:rPr>
              <a:t>Image by</a:t>
            </a:r>
            <a:r>
              <a:rPr lang="ro-RO" sz="1050" b="0" i="0" u="sng" strike="noStrike" cap="none" dirty="0">
                <a:solidFill>
                  <a:schemeClr val="dk1"/>
                </a:solidFill>
                <a:latin typeface="Calibri"/>
                <a:ea typeface="Calibri"/>
                <a:cs typeface="Calibri"/>
                <a:sym typeface="Calibri"/>
                <a:hlinkClick r:id="rId3"/>
              </a:rPr>
              <a:t> </a:t>
            </a:r>
            <a:r>
              <a:rPr lang="ro-RO" sz="1050" b="0" i="0" u="sng" strike="noStrike" cap="none" dirty="0" err="1">
                <a:solidFill>
                  <a:schemeClr val="dk1"/>
                </a:solidFill>
                <a:latin typeface="Calibri"/>
                <a:ea typeface="Calibri"/>
                <a:cs typeface="Calibri"/>
                <a:sym typeface="Calibri"/>
                <a:hlinkClick r:id="rId3"/>
              </a:rPr>
              <a:t>vectorjuice</a:t>
            </a:r>
            <a:r>
              <a:rPr lang="ro-RO" sz="1050" b="0" i="0" u="sng" strike="noStrike" cap="none" dirty="0">
                <a:solidFill>
                  <a:schemeClr val="dk1"/>
                </a:solidFill>
                <a:latin typeface="Calibri"/>
                <a:ea typeface="Calibri"/>
                <a:cs typeface="Calibri"/>
                <a:sym typeface="Calibri"/>
                <a:hlinkClick r:id="rId3"/>
              </a:rPr>
              <a:t> </a:t>
            </a:r>
            <a:r>
              <a:rPr lang="en-US" sz="1050" b="0" i="0" u="sng" strike="noStrike" cap="none" dirty="0">
                <a:solidFill>
                  <a:schemeClr val="dk1"/>
                </a:solidFill>
                <a:latin typeface="Calibri"/>
                <a:ea typeface="Calibri"/>
                <a:cs typeface="Calibri"/>
                <a:sym typeface="Calibri"/>
                <a:hlinkClick r:id="rId3"/>
              </a:rPr>
              <a:t>on </a:t>
            </a:r>
            <a:r>
              <a:rPr lang="en-US" sz="1050" b="0" i="0" u="sng" strike="noStrike" cap="none" dirty="0" err="1">
                <a:solidFill>
                  <a:schemeClr val="dk1"/>
                </a:solidFill>
                <a:latin typeface="Calibri"/>
                <a:ea typeface="Calibri"/>
                <a:cs typeface="Calibri"/>
                <a:sym typeface="Calibri"/>
                <a:hlinkClick r:id="rId3"/>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6710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C60BD43-0EBC-B65F-B8BE-5D9F35C22C53}"/>
              </a:ext>
            </a:extLst>
          </p:cNvPr>
          <p:cNvSpPr>
            <a:spLocks noGrp="1"/>
          </p:cNvSpPr>
          <p:nvPr>
            <p:ph type="title"/>
          </p:nvPr>
        </p:nvSpPr>
        <p:spPr>
          <a:noFill/>
          <a:ln>
            <a:noFill/>
          </a:ln>
        </p:spPr>
        <p:txBody>
          <a:bodyPr spcFirstLastPara="1" wrap="square" lIns="91425" tIns="45700" rIns="91425" bIns="45700" anchor="ctr" anchorCtr="0">
            <a:normAutofit/>
          </a:bodyPr>
          <a:lstStyle/>
          <a:p>
            <a:r>
              <a:rPr lang="en-US" dirty="0"/>
              <a:t>Digital Wallets (e.g., Apple Pay, Google Pay)</a:t>
            </a:r>
            <a:endParaRPr lang="el-GR" dirty="0"/>
          </a:p>
        </p:txBody>
      </p:sp>
      <p:sp>
        <p:nvSpPr>
          <p:cNvPr id="6" name="Θέση κειμένου 5">
            <a:extLst>
              <a:ext uri="{FF2B5EF4-FFF2-40B4-BE49-F238E27FC236}">
                <a16:creationId xmlns:a16="http://schemas.microsoft.com/office/drawing/2014/main" id="{DA9BF399-9991-BCD5-9D36-972FDE338BF4}"/>
              </a:ext>
            </a:extLst>
          </p:cNvPr>
          <p:cNvSpPr>
            <a:spLocks noGrp="1"/>
          </p:cNvSpPr>
          <p:nvPr>
            <p:ph type="body" idx="1"/>
          </p:nvPr>
        </p:nvSpPr>
        <p:spPr>
          <a:xfrm>
            <a:off x="566154" y="2330868"/>
            <a:ext cx="7857410" cy="3941326"/>
          </a:xfrm>
        </p:spPr>
        <p:txBody>
          <a:bodyPr/>
          <a:lstStyle/>
          <a:p>
            <a:r>
              <a:rPr lang="en-US" b="1" dirty="0"/>
              <a:t>How They Work: </a:t>
            </a:r>
            <a:r>
              <a:rPr lang="en-US" dirty="0"/>
              <a:t>Store your card information in a digital wallet on your smartphone. During checkout, you can use the wallet to pay with a single tap.</a:t>
            </a:r>
          </a:p>
          <a:p>
            <a:r>
              <a:rPr lang="en-US" b="1" dirty="0"/>
              <a:t>Security Features: </a:t>
            </a:r>
            <a:r>
              <a:rPr lang="en-US" dirty="0"/>
              <a:t>Digital wallets use tokenization (replacing card details with a unique identifier) and biometric authentication (fingerprint, facial recognition) to secure transactions.</a:t>
            </a:r>
          </a:p>
          <a:p>
            <a:endParaRPr lang="el-GR" dirty="0"/>
          </a:p>
        </p:txBody>
      </p:sp>
      <p:sp>
        <p:nvSpPr>
          <p:cNvPr id="4" name="Google Shape;243;g32370f821f7_1_2">
            <a:extLst>
              <a:ext uri="{FF2B5EF4-FFF2-40B4-BE49-F238E27FC236}">
                <a16:creationId xmlns:a16="http://schemas.microsoft.com/office/drawing/2014/main" id="{E8A99663-09D9-469C-A575-D7B4A455E621}"/>
              </a:ext>
            </a:extLst>
          </p:cNvPr>
          <p:cNvSpPr txBox="1"/>
          <p:nvPr/>
        </p:nvSpPr>
        <p:spPr>
          <a:xfrm>
            <a:off x="9436963" y="6025894"/>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2"/>
              </a:rPr>
              <a:t>Image by </a:t>
            </a:r>
            <a:r>
              <a:rPr lang="en-US" sz="1000" b="0" i="0" u="sng" strike="noStrike" cap="none" dirty="0" err="1">
                <a:solidFill>
                  <a:schemeClr val="dk1"/>
                </a:solidFill>
                <a:latin typeface="Calibri"/>
                <a:ea typeface="Calibri"/>
                <a:cs typeface="Calibri"/>
                <a:sym typeface="Calibri"/>
                <a:hlinkClick r:id="rId2"/>
              </a:rPr>
              <a:t>Freepik</a:t>
            </a:r>
            <a:endParaRPr sz="1000" b="0" i="0" u="none" strike="noStrike" cap="none" dirty="0">
              <a:solidFill>
                <a:schemeClr val="dk1"/>
              </a:solidFill>
              <a:latin typeface="Calibri"/>
              <a:ea typeface="Calibri"/>
              <a:cs typeface="Calibri"/>
              <a:sym typeface="Calibri"/>
            </a:endParaRPr>
          </a:p>
        </p:txBody>
      </p:sp>
      <p:pic>
        <p:nvPicPr>
          <p:cNvPr id="7" name="Picture 4" descr="Scene with flat elements about electronic payment">
            <a:extLst>
              <a:ext uri="{FF2B5EF4-FFF2-40B4-BE49-F238E27FC236}">
                <a16:creationId xmlns:a16="http://schemas.microsoft.com/office/drawing/2014/main" id="{408F2F35-9642-4B21-8305-D771CFDCC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79873" y="2085597"/>
            <a:ext cx="3242252" cy="3242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90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p:nvPr/>
        </p:nvSpPr>
        <p:spPr>
          <a:xfrm>
            <a:off x="0" y="2556925"/>
            <a:ext cx="3485322"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1C2E78"/>
                </a:solidFill>
                <a:latin typeface="Calibri"/>
                <a:ea typeface="Calibri"/>
                <a:cs typeface="Calibri"/>
                <a:sym typeface="Calibri"/>
              </a:rPr>
              <a:t>                      </a:t>
            </a:r>
            <a:r>
              <a:rPr lang="en-US" sz="5400" b="1" i="0" u="none" strike="noStrike" cap="none">
                <a:solidFill>
                  <a:srgbClr val="1C2E78"/>
                </a:solidFill>
                <a:latin typeface="Calibri"/>
                <a:ea typeface="Calibri"/>
                <a:cs typeface="Calibri"/>
                <a:sym typeface="Calibri"/>
              </a:rPr>
              <a:t>Partners</a:t>
            </a:r>
            <a:endParaRPr sz="5400" b="1" i="0" u="none" strike="noStrike" cap="none">
              <a:solidFill>
                <a:srgbClr val="1C2E78"/>
              </a:solidFill>
              <a:latin typeface="Calibri"/>
              <a:ea typeface="Calibri"/>
              <a:cs typeface="Calibri"/>
              <a:sym typeface="Calibri"/>
            </a:endParaRPr>
          </a:p>
        </p:txBody>
      </p:sp>
      <p:pic>
        <p:nvPicPr>
          <p:cNvPr id="85" name="Google Shape;85;p2"/>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86" name="Google Shape;86;p2"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461220" y="1827889"/>
            <a:ext cx="2591848" cy="1224267"/>
          </a:xfrm>
          <a:prstGeom prst="rect">
            <a:avLst/>
          </a:prstGeom>
          <a:noFill/>
          <a:ln>
            <a:noFill/>
          </a:ln>
        </p:spPr>
      </p:pic>
      <p:pic>
        <p:nvPicPr>
          <p:cNvPr id="87" name="Google Shape;87;p2"/>
          <p:cNvPicPr preferRelativeResize="0"/>
          <p:nvPr/>
        </p:nvPicPr>
        <p:blipFill rotWithShape="1">
          <a:blip r:embed="rId5">
            <a:alphaModFix/>
          </a:blip>
          <a:srcRect/>
          <a:stretch/>
        </p:blipFill>
        <p:spPr>
          <a:xfrm>
            <a:off x="3634438" y="2448698"/>
            <a:ext cx="2283890" cy="1888016"/>
          </a:xfrm>
          <a:prstGeom prst="rect">
            <a:avLst/>
          </a:prstGeom>
          <a:noFill/>
          <a:ln>
            <a:noFill/>
          </a:ln>
        </p:spPr>
      </p:pic>
      <p:pic>
        <p:nvPicPr>
          <p:cNvPr id="88" name="Google Shape;88;p2"/>
          <p:cNvPicPr preferRelativeResize="0"/>
          <p:nvPr/>
        </p:nvPicPr>
        <p:blipFill rotWithShape="1">
          <a:blip r:embed="rId6">
            <a:alphaModFix/>
          </a:blip>
          <a:srcRect/>
          <a:stretch/>
        </p:blipFill>
        <p:spPr>
          <a:xfrm>
            <a:off x="6728560" y="2490690"/>
            <a:ext cx="1783319" cy="1783319"/>
          </a:xfrm>
          <a:prstGeom prst="rect">
            <a:avLst/>
          </a:prstGeom>
          <a:noFill/>
          <a:ln>
            <a:noFill/>
          </a:ln>
        </p:spPr>
      </p:pic>
      <p:pic>
        <p:nvPicPr>
          <p:cNvPr id="89" name="Google Shape;89;p2"/>
          <p:cNvPicPr preferRelativeResize="0"/>
          <p:nvPr/>
        </p:nvPicPr>
        <p:blipFill rotWithShape="1">
          <a:blip r:embed="rId7">
            <a:alphaModFix/>
          </a:blip>
          <a:srcRect/>
          <a:stretch/>
        </p:blipFill>
        <p:spPr>
          <a:xfrm>
            <a:off x="3053068" y="5283376"/>
            <a:ext cx="3944079" cy="991924"/>
          </a:xfrm>
          <a:prstGeom prst="rect">
            <a:avLst/>
          </a:prstGeom>
          <a:noFill/>
          <a:ln>
            <a:noFill/>
          </a:ln>
        </p:spPr>
      </p:pic>
      <p:pic>
        <p:nvPicPr>
          <p:cNvPr id="90" name="Google Shape;90;p2"/>
          <p:cNvPicPr preferRelativeResize="0"/>
          <p:nvPr/>
        </p:nvPicPr>
        <p:blipFill rotWithShape="1">
          <a:blip r:embed="rId8">
            <a:alphaModFix/>
          </a:blip>
          <a:srcRect/>
          <a:stretch/>
        </p:blipFill>
        <p:spPr>
          <a:xfrm>
            <a:off x="7945718" y="5148127"/>
            <a:ext cx="3336531" cy="1145629"/>
          </a:xfrm>
          <a:prstGeom prst="rect">
            <a:avLst/>
          </a:prstGeom>
          <a:noFill/>
          <a:ln>
            <a:noFill/>
          </a:ln>
        </p:spPr>
      </p:pic>
      <p:cxnSp>
        <p:nvCxnSpPr>
          <p:cNvPr id="91" name="Google Shape;91;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2" name="Google Shape;92;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Zavod IZRIIS, Slovenia</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 NTIC ASSOCIATION, France</a:t>
            </a:r>
            <a:endParaRPr sz="1600" b="0" i="0" u="none" strike="noStrike" cap="none">
              <a:solidFill>
                <a:srgbClr val="9CC2E5"/>
              </a:solidFill>
              <a:latin typeface="Calibri"/>
              <a:ea typeface="Calibri"/>
              <a:cs typeface="Calibri"/>
              <a:sym typeface="Calibri"/>
            </a:endParaRPr>
          </a:p>
        </p:txBody>
      </p:sp>
      <p:sp>
        <p:nvSpPr>
          <p:cNvPr id="94" name="Google Shape;94;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Romania</a:t>
            </a:r>
            <a:endParaRPr sz="1600" b="0" i="0" u="none" strike="noStrike" cap="none">
              <a:solidFill>
                <a:srgbClr val="9CC2E5"/>
              </a:solidFill>
              <a:latin typeface="Calibri"/>
              <a:ea typeface="Calibri"/>
              <a:cs typeface="Calibri"/>
              <a:sym typeface="Calibri"/>
            </a:endParaRPr>
          </a:p>
        </p:txBody>
      </p:sp>
      <p:sp>
        <p:nvSpPr>
          <p:cNvPr id="95" name="Google Shape;95;p2"/>
          <p:cNvSpPr txBox="1"/>
          <p:nvPr/>
        </p:nvSpPr>
        <p:spPr>
          <a:xfrm>
            <a:off x="7933169" y="6242982"/>
            <a:ext cx="3524768"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Fundació Gesmed Fundació de la Comunitat Valenciana, Spain</a:t>
            </a:r>
            <a:endParaRPr sz="1600" b="0" i="0" u="none" strike="noStrike" cap="none">
              <a:solidFill>
                <a:srgbClr val="9CC2E5"/>
              </a:solidFill>
              <a:latin typeface="Calibri"/>
              <a:ea typeface="Calibri"/>
              <a:cs typeface="Calibri"/>
              <a:sym typeface="Calibri"/>
            </a:endParaRPr>
          </a:p>
        </p:txBody>
      </p:sp>
      <p:sp>
        <p:nvSpPr>
          <p:cNvPr id="96" name="Google Shape;96;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E75B5"/>
                </a:solidFill>
                <a:highlight>
                  <a:srgbClr val="FFFFFF"/>
                </a:highlight>
                <a:latin typeface="Poppins"/>
                <a:ea typeface="Poppins"/>
                <a:cs typeface="Poppins"/>
                <a:sym typeface="Poppins"/>
              </a:rPr>
              <a:t>Asociatia Four Change, Romania</a:t>
            </a:r>
            <a:endParaRPr sz="2000" b="0" i="0" u="none" strike="noStrike" cap="none">
              <a:solidFill>
                <a:srgbClr val="2E75B5"/>
              </a:solidFill>
              <a:latin typeface="Calibri"/>
              <a:ea typeface="Calibri"/>
              <a:cs typeface="Calibri"/>
              <a:sym typeface="Calibri"/>
            </a:endParaRPr>
          </a:p>
        </p:txBody>
      </p:sp>
      <p:sp>
        <p:nvSpPr>
          <p:cNvPr id="97" name="Google Shape;97;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9CC2E5"/>
                </a:solidFill>
                <a:highlight>
                  <a:srgbClr val="FFFFFF"/>
                </a:highlight>
                <a:latin typeface="Poppins"/>
                <a:ea typeface="Poppins"/>
                <a:cs typeface="Poppins"/>
                <a:sym typeface="Poppins"/>
              </a:rPr>
              <a:t>GUnet, Greece</a:t>
            </a:r>
            <a:endParaRPr sz="1600" b="0" i="0" u="none" strike="noStrike" cap="none">
              <a:solidFill>
                <a:srgbClr val="9CC2E5"/>
              </a:solidFill>
              <a:latin typeface="Calibri"/>
              <a:ea typeface="Calibri"/>
              <a:cs typeface="Calibri"/>
              <a:sym typeface="Calibri"/>
            </a:endParaRPr>
          </a:p>
        </p:txBody>
      </p:sp>
      <p:pic>
        <p:nvPicPr>
          <p:cNvPr id="98" name="Google Shape;98;p2"/>
          <p:cNvPicPr preferRelativeResize="0"/>
          <p:nvPr/>
        </p:nvPicPr>
        <p:blipFill rotWithShape="1">
          <a:blip r:embed="rId9">
            <a:alphaModFix/>
          </a:blip>
          <a:srcRect/>
          <a:stretch/>
        </p:blipFill>
        <p:spPr>
          <a:xfrm>
            <a:off x="8809414" y="1097992"/>
            <a:ext cx="3283197" cy="4643614"/>
          </a:xfrm>
          <a:prstGeom prst="rect">
            <a:avLst/>
          </a:prstGeom>
          <a:noFill/>
          <a:ln>
            <a:noFill/>
          </a:ln>
        </p:spPr>
      </p:pic>
      <p:cxnSp>
        <p:nvCxnSpPr>
          <p:cNvPr id="99" name="Google Shape;99;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100" name="Google Shape;100;p2"/>
          <p:cNvPicPr preferRelativeResize="0"/>
          <p:nvPr/>
        </p:nvPicPr>
        <p:blipFill rotWithShape="1">
          <a:blip r:embed="rId10">
            <a:alphaModFix/>
          </a:blip>
          <a:srcRect/>
          <a:stretch/>
        </p:blipFill>
        <p:spPr>
          <a:xfrm>
            <a:off x="5730655" y="38584"/>
            <a:ext cx="4580088" cy="18625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36CF44-F091-3B22-2338-A807DB76EA49}"/>
              </a:ext>
            </a:extLst>
          </p:cNvPr>
          <p:cNvSpPr>
            <a:spLocks noGrp="1"/>
          </p:cNvSpPr>
          <p:nvPr>
            <p:ph type="title"/>
          </p:nvPr>
        </p:nvSpPr>
        <p:spPr/>
        <p:txBody>
          <a:bodyPr/>
          <a:lstStyle/>
          <a:p>
            <a:r>
              <a:rPr lang="en-US" dirty="0"/>
              <a:t>Other ways of payments</a:t>
            </a:r>
            <a:endParaRPr lang="el-GR" dirty="0"/>
          </a:p>
        </p:txBody>
      </p:sp>
      <p:sp>
        <p:nvSpPr>
          <p:cNvPr id="3" name="Θέση κειμένου 2">
            <a:extLst>
              <a:ext uri="{FF2B5EF4-FFF2-40B4-BE49-F238E27FC236}">
                <a16:creationId xmlns:a16="http://schemas.microsoft.com/office/drawing/2014/main" id="{890A3AFB-F4F5-BDFC-700D-E8D5224D0A42}"/>
              </a:ext>
            </a:extLst>
          </p:cNvPr>
          <p:cNvSpPr>
            <a:spLocks noGrp="1"/>
          </p:cNvSpPr>
          <p:nvPr>
            <p:ph type="body" idx="1"/>
          </p:nvPr>
        </p:nvSpPr>
        <p:spPr>
          <a:xfrm>
            <a:off x="566154" y="1893455"/>
            <a:ext cx="11059692" cy="4378739"/>
          </a:xfrm>
        </p:spPr>
        <p:txBody>
          <a:bodyPr>
            <a:normAutofit fontScale="92500" lnSpcReduction="10000"/>
          </a:bodyPr>
          <a:lstStyle/>
          <a:p>
            <a:pPr marL="76200" indent="0">
              <a:buNone/>
            </a:pPr>
            <a:r>
              <a:rPr lang="en-US" b="1" dirty="0"/>
              <a:t>Bank Transfers</a:t>
            </a:r>
          </a:p>
          <a:p>
            <a:pPr>
              <a:buFont typeface="Arial" panose="020B0604020202020204" pitchFamily="34" charset="0"/>
              <a:buChar char="•"/>
            </a:pPr>
            <a:r>
              <a:rPr lang="en-US" dirty="0"/>
              <a:t>Some websites allow you to pay directly from your bank account.</a:t>
            </a:r>
          </a:p>
          <a:p>
            <a:pPr>
              <a:buFont typeface="Arial" panose="020B0604020202020204" pitchFamily="34" charset="0"/>
              <a:buChar char="•"/>
            </a:pPr>
            <a:r>
              <a:rPr lang="en-US" dirty="0"/>
              <a:t>You may need to enter </a:t>
            </a:r>
            <a:r>
              <a:rPr lang="en-US" b="1" dirty="0"/>
              <a:t>your online banking details</a:t>
            </a:r>
            <a:r>
              <a:rPr lang="en-US" dirty="0"/>
              <a:t> to complete the purchase.</a:t>
            </a:r>
          </a:p>
          <a:p>
            <a:pPr>
              <a:buFont typeface="Arial" panose="020B0604020202020204" pitchFamily="34" charset="0"/>
              <a:buChar char="•"/>
            </a:pPr>
            <a:r>
              <a:rPr lang="en-US" dirty="0"/>
              <a:t>Only use this on </a:t>
            </a:r>
            <a:r>
              <a:rPr lang="en-US" b="1" dirty="0"/>
              <a:t>trusted websites</a:t>
            </a:r>
            <a:r>
              <a:rPr lang="en-US" dirty="0"/>
              <a:t>.</a:t>
            </a:r>
          </a:p>
          <a:p>
            <a:pPr marL="76200" indent="0">
              <a:buNone/>
            </a:pPr>
            <a:r>
              <a:rPr lang="en-US" b="1" dirty="0"/>
              <a:t>Buy Now, Pay Later (</a:t>
            </a:r>
            <a:r>
              <a:rPr lang="en-US" b="1" dirty="0" err="1"/>
              <a:t>Afterpay</a:t>
            </a:r>
            <a:r>
              <a:rPr lang="en-US" b="1" dirty="0"/>
              <a:t>, Klarna)</a:t>
            </a:r>
          </a:p>
          <a:p>
            <a:pPr>
              <a:buFont typeface="Arial" panose="020B0604020202020204" pitchFamily="34" charset="0"/>
              <a:buChar char="•"/>
            </a:pPr>
            <a:r>
              <a:rPr lang="en-US" dirty="0"/>
              <a:t>Lets you buy something now and pay in small amounts over time.</a:t>
            </a:r>
          </a:p>
          <a:p>
            <a:pPr>
              <a:buFont typeface="Arial" panose="020B0604020202020204" pitchFamily="34" charset="0"/>
              <a:buChar char="•"/>
            </a:pPr>
            <a:r>
              <a:rPr lang="en-US" dirty="0"/>
              <a:t>You may need to sign up and link your card or bank account.</a:t>
            </a:r>
          </a:p>
          <a:p>
            <a:pPr>
              <a:buFont typeface="Arial" panose="020B0604020202020204" pitchFamily="34" charset="0"/>
              <a:buChar char="•"/>
            </a:pPr>
            <a:r>
              <a:rPr lang="en-US" dirty="0"/>
              <a:t>Be sure to pay on time to avoid extra charges.</a:t>
            </a:r>
            <a:endParaRPr lang="ro-RO" dirty="0"/>
          </a:p>
          <a:p>
            <a:pPr marL="76200" indent="0">
              <a:buNone/>
            </a:pPr>
            <a:r>
              <a:rPr lang="en-US" b="1" dirty="0"/>
              <a:t>Gift Cards &amp; Store Credit</a:t>
            </a:r>
          </a:p>
          <a:p>
            <a:pPr>
              <a:buFont typeface="Arial" panose="020B0604020202020204" pitchFamily="34" charset="0"/>
              <a:buChar char="•"/>
            </a:pPr>
            <a:r>
              <a:rPr lang="en-US" dirty="0"/>
              <a:t>Some websites let you pay with a </a:t>
            </a:r>
            <a:r>
              <a:rPr lang="en-US" b="1" dirty="0"/>
              <a:t>gift card or store credit</a:t>
            </a:r>
            <a:r>
              <a:rPr lang="en-US" dirty="0"/>
              <a:t>.</a:t>
            </a:r>
          </a:p>
          <a:p>
            <a:pPr>
              <a:buFont typeface="Arial" panose="020B0604020202020204" pitchFamily="34" charset="0"/>
              <a:buChar char="•"/>
            </a:pPr>
            <a:r>
              <a:rPr lang="en-US" dirty="0"/>
              <a:t>Enter the </a:t>
            </a:r>
            <a:r>
              <a:rPr lang="en-US" b="1" dirty="0"/>
              <a:t>gift card number and PIN</a:t>
            </a:r>
            <a:r>
              <a:rPr lang="en-US" dirty="0"/>
              <a:t> at checkout.</a:t>
            </a:r>
          </a:p>
          <a:p>
            <a:pPr>
              <a:buFont typeface="Arial" panose="020B0604020202020204" pitchFamily="34" charset="0"/>
              <a:buChar char="•"/>
            </a:pPr>
            <a:endParaRPr lang="en-US" dirty="0"/>
          </a:p>
          <a:p>
            <a:endParaRPr lang="el-GR" dirty="0"/>
          </a:p>
        </p:txBody>
      </p:sp>
    </p:spTree>
    <p:extLst>
      <p:ext uri="{BB962C8B-B14F-4D97-AF65-F5344CB8AC3E}">
        <p14:creationId xmlns:p14="http://schemas.microsoft.com/office/powerpoint/2010/main" val="3953117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45AD-C3BB-4CF9-ADAE-4DB2D7D6EE39}"/>
              </a:ext>
            </a:extLst>
          </p:cNvPr>
          <p:cNvSpPr>
            <a:spLocks noGrp="1"/>
          </p:cNvSpPr>
          <p:nvPr>
            <p:ph type="title"/>
          </p:nvPr>
        </p:nvSpPr>
        <p:spPr/>
        <p:txBody>
          <a:bodyPr>
            <a:normAutofit fontScale="90000"/>
          </a:bodyPr>
          <a:lstStyle/>
          <a:p>
            <a:r>
              <a:rPr lang="en-US" dirty="0"/>
              <a:t>Latest trend: </a:t>
            </a:r>
            <a:r>
              <a:rPr lang="en-GB" b="1" dirty="0"/>
              <a:t>Payment via POS at </a:t>
            </a:r>
            <a:r>
              <a:rPr lang="en-GB" b="1" dirty="0" err="1"/>
              <a:t>Easybox</a:t>
            </a:r>
            <a:br>
              <a:rPr lang="en-US" b="1" dirty="0"/>
            </a:br>
            <a:endParaRPr lang="en-US" dirty="0"/>
          </a:p>
        </p:txBody>
      </p:sp>
      <p:sp>
        <p:nvSpPr>
          <p:cNvPr id="3" name="Text Placeholder 2">
            <a:extLst>
              <a:ext uri="{FF2B5EF4-FFF2-40B4-BE49-F238E27FC236}">
                <a16:creationId xmlns:a16="http://schemas.microsoft.com/office/drawing/2014/main" id="{AF6DA998-EA4C-443C-BC59-513BE78679ED}"/>
              </a:ext>
            </a:extLst>
          </p:cNvPr>
          <p:cNvSpPr>
            <a:spLocks noGrp="1"/>
          </p:cNvSpPr>
          <p:nvPr>
            <p:ph type="body" idx="1"/>
          </p:nvPr>
        </p:nvSpPr>
        <p:spPr>
          <a:xfrm>
            <a:off x="566154" y="2330868"/>
            <a:ext cx="6361119" cy="3063168"/>
          </a:xfrm>
        </p:spPr>
        <p:txBody>
          <a:bodyPr>
            <a:normAutofit fontScale="92500" lnSpcReduction="10000"/>
          </a:bodyPr>
          <a:lstStyle/>
          <a:p>
            <a:r>
              <a:rPr lang="en-US" dirty="0"/>
              <a:t>How to Pay: At the Easybox, use your debit or credit card to make a payment directly at the Point of Sale (POS) terminal. Simply insert, swipe, or tap your card, and follow the prompts on the screen.</a:t>
            </a:r>
          </a:p>
          <a:p>
            <a:r>
              <a:rPr lang="en-US" dirty="0"/>
              <a:t>Confirm Payment: After entering your payment details, the system will confirm your transaction with a receipt. Make sure to keep the receipt as proof of your payment.</a:t>
            </a:r>
          </a:p>
        </p:txBody>
      </p:sp>
      <p:pic>
        <p:nvPicPr>
          <p:cNvPr id="19461" name="Picture 5" descr="App development concept with flat design">
            <a:extLst>
              <a:ext uri="{FF2B5EF4-FFF2-40B4-BE49-F238E27FC236}">
                <a16:creationId xmlns:a16="http://schemas.microsoft.com/office/drawing/2014/main" id="{F6B767C1-5BF2-41E7-9D51-E88B9026D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9852" y="2117648"/>
            <a:ext cx="3873929" cy="3873929"/>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243;g32370f821f7_1_2">
            <a:extLst>
              <a:ext uri="{FF2B5EF4-FFF2-40B4-BE49-F238E27FC236}">
                <a16:creationId xmlns:a16="http://schemas.microsoft.com/office/drawing/2014/main" id="{2834F031-01E6-4076-A4BB-CDA52ABAB3D5}"/>
              </a:ext>
            </a:extLst>
          </p:cNvPr>
          <p:cNvSpPr txBox="1"/>
          <p:nvPr/>
        </p:nvSpPr>
        <p:spPr>
          <a:xfrm>
            <a:off x="9196818" y="6301063"/>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3"/>
              </a:rPr>
              <a:t>Image by </a:t>
            </a:r>
            <a:r>
              <a:rPr lang="en-US" sz="1000" b="0" i="0" u="sng" strike="noStrike" cap="none" dirty="0" err="1">
                <a:solidFill>
                  <a:schemeClr val="dk1"/>
                </a:solidFill>
                <a:latin typeface="Calibri"/>
                <a:ea typeface="Calibri"/>
                <a:cs typeface="Calibri"/>
                <a:sym typeface="Calibri"/>
                <a:hlinkClick r:id="rId3"/>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400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E4F1FB1-DA80-66EC-2366-2A1090AF1E9E}"/>
            </a:ext>
          </a:extLst>
        </p:cNvPr>
        <p:cNvGrpSpPr/>
        <p:nvPr/>
      </p:nvGrpSpPr>
      <p:grpSpPr>
        <a:xfrm>
          <a:off x="0" y="0"/>
          <a:ext cx="0" cy="0"/>
          <a:chOff x="0" y="0"/>
          <a:chExt cx="0" cy="0"/>
        </a:xfrm>
      </p:grpSpPr>
      <p:sp>
        <p:nvSpPr>
          <p:cNvPr id="239" name="Google Shape;239;g32370f821f7_1_2">
            <a:extLst>
              <a:ext uri="{FF2B5EF4-FFF2-40B4-BE49-F238E27FC236}">
                <a16:creationId xmlns:a16="http://schemas.microsoft.com/office/drawing/2014/main" id="{D4067BAD-F1E2-1AA9-7E1A-1DDC59ADE826}"/>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200"/>
              <a:buFont typeface="Calibri"/>
              <a:buNone/>
            </a:pPr>
            <a:r>
              <a:rPr lang="en-US" sz="2000" dirty="0"/>
              <a:t>Unit </a:t>
            </a:r>
            <a:r>
              <a:rPr lang="ro-RO" sz="2000" dirty="0"/>
              <a:t>5</a:t>
            </a:r>
            <a:br>
              <a:rPr lang="en-US" sz="4000" dirty="0"/>
            </a:br>
            <a:r>
              <a:rPr lang="en-US" sz="4000" dirty="0"/>
              <a:t>Risk prevention skills for safe online shopping</a:t>
            </a:r>
            <a:br>
              <a:rPr lang="en-US" sz="4000" dirty="0"/>
            </a:br>
            <a:endParaRPr lang="en-US" dirty="0"/>
          </a:p>
        </p:txBody>
      </p:sp>
      <p:sp>
        <p:nvSpPr>
          <p:cNvPr id="240" name="Google Shape;240;g32370f821f7_1_2">
            <a:extLst>
              <a:ext uri="{FF2B5EF4-FFF2-40B4-BE49-F238E27FC236}">
                <a16:creationId xmlns:a16="http://schemas.microsoft.com/office/drawing/2014/main" id="{61309EAD-B091-3A57-0D36-329442B17409}"/>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Objectives</a:t>
            </a:r>
            <a:endParaRPr dirty="0"/>
          </a:p>
        </p:txBody>
      </p:sp>
      <p:sp>
        <p:nvSpPr>
          <p:cNvPr id="241" name="Google Shape;241;g32370f821f7_1_2">
            <a:extLst>
              <a:ext uri="{FF2B5EF4-FFF2-40B4-BE49-F238E27FC236}">
                <a16:creationId xmlns:a16="http://schemas.microsoft.com/office/drawing/2014/main" id="{AEB218B5-BAB4-9C50-F413-0069C6CA636B}"/>
              </a:ext>
            </a:extLst>
          </p:cNvPr>
          <p:cNvSpPr txBox="1">
            <a:spLocks noGrp="1"/>
          </p:cNvSpPr>
          <p:nvPr>
            <p:ph type="body" idx="2"/>
          </p:nvPr>
        </p:nvSpPr>
        <p:spPr>
          <a:xfrm>
            <a:off x="617620" y="2849843"/>
            <a:ext cx="7020854" cy="3502004"/>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50000"/>
              </a:lnSpc>
              <a:spcBef>
                <a:spcPts val="0"/>
              </a:spcBef>
              <a:spcAft>
                <a:spcPts val="0"/>
              </a:spcAft>
              <a:buSzPts val="2000"/>
              <a:buNone/>
            </a:pPr>
            <a:r>
              <a:rPr lang="en-US" sz="2000" dirty="0"/>
              <a:t>On completion of this unit, you will be able to:</a:t>
            </a:r>
            <a:endParaRPr dirty="0"/>
          </a:p>
          <a:p>
            <a:pPr marL="228600" lvl="0" indent="-228600" algn="l" rtl="0">
              <a:lnSpc>
                <a:spcPct val="150000"/>
              </a:lnSpc>
              <a:spcBef>
                <a:spcPts val="1200"/>
              </a:spcBef>
              <a:spcAft>
                <a:spcPts val="0"/>
              </a:spcAft>
              <a:buSzPts val="2000"/>
              <a:buFont typeface="Noto Sans Symbols"/>
              <a:buChar char="✔"/>
            </a:pPr>
            <a:r>
              <a:rPr lang="en-US" sz="2000" dirty="0"/>
              <a:t>Recognize and avoid scams – Learn how to identify fake websites, phishing emails, and fraudulent sellers to prevent falling for scams.</a:t>
            </a:r>
            <a:endParaRPr lang="ro-RO" sz="2000" dirty="0"/>
          </a:p>
          <a:p>
            <a:pPr marL="228600" lvl="0" indent="-228600" algn="l" rtl="0">
              <a:lnSpc>
                <a:spcPct val="150000"/>
              </a:lnSpc>
              <a:spcBef>
                <a:spcPts val="1200"/>
              </a:spcBef>
              <a:spcAft>
                <a:spcPts val="0"/>
              </a:spcAft>
              <a:buSzPts val="2000"/>
              <a:buFont typeface="Noto Sans Symbols"/>
              <a:buChar char="✔"/>
            </a:pPr>
            <a:r>
              <a:rPr lang="en-US" sz="2000" dirty="0"/>
              <a:t>Protect personal and payment information – Understand safe online payment practices, the importance of strong passwords, and when to share or avoid sharing personal details.</a:t>
            </a:r>
            <a:endParaRPr lang="ro-RO" sz="2000" dirty="0"/>
          </a:p>
          <a:p>
            <a:pPr marL="228600" lvl="0" indent="-228600" algn="l" rtl="0">
              <a:lnSpc>
                <a:spcPct val="150000"/>
              </a:lnSpc>
              <a:spcBef>
                <a:spcPts val="1200"/>
              </a:spcBef>
              <a:spcAft>
                <a:spcPts val="0"/>
              </a:spcAft>
              <a:buSzPts val="2000"/>
              <a:buFont typeface="Noto Sans Symbols"/>
              <a:buChar char="✔"/>
            </a:pPr>
            <a:r>
              <a:rPr lang="en-US" sz="2000" dirty="0"/>
              <a:t>Verify website security and purchase safely – Learn to check for secure websites (https://, padlock symbol), read reviews, and use trusted payment methods for a safe shopping experience.</a:t>
            </a:r>
          </a:p>
        </p:txBody>
      </p:sp>
      <p:pic>
        <p:nvPicPr>
          <p:cNvPr id="10" name="Google Shape;172;p8" descr="High ROI content abstract concept illustration">
            <a:extLst>
              <a:ext uri="{FF2B5EF4-FFF2-40B4-BE49-F238E27FC236}">
                <a16:creationId xmlns:a16="http://schemas.microsoft.com/office/drawing/2014/main" id="{7F9A6F7B-B92A-488C-9CA2-B960F771A48A}"/>
              </a:ext>
            </a:extLst>
          </p:cNvPr>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1" name="Google Shape;173;p8">
            <a:extLst>
              <a:ext uri="{FF2B5EF4-FFF2-40B4-BE49-F238E27FC236}">
                <a16:creationId xmlns:a16="http://schemas.microsoft.com/office/drawing/2014/main" id="{42E61033-1B7C-4E88-960B-CEB0D1054E86}"/>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on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9208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3038-698B-46E1-AE2A-08B3575F2511}"/>
              </a:ext>
            </a:extLst>
          </p:cNvPr>
          <p:cNvSpPr>
            <a:spLocks noGrp="1"/>
          </p:cNvSpPr>
          <p:nvPr>
            <p:ph type="title"/>
          </p:nvPr>
        </p:nvSpPr>
        <p:spPr/>
        <p:txBody>
          <a:bodyPr/>
          <a:lstStyle/>
          <a:p>
            <a:r>
              <a:rPr lang="en-US" sz="3600" dirty="0"/>
              <a:t>Recognize and avoid scams</a:t>
            </a:r>
            <a:endParaRPr lang="en-US" dirty="0"/>
          </a:p>
        </p:txBody>
      </p:sp>
      <p:sp>
        <p:nvSpPr>
          <p:cNvPr id="4" name="Text Placeholder 3">
            <a:extLst>
              <a:ext uri="{FF2B5EF4-FFF2-40B4-BE49-F238E27FC236}">
                <a16:creationId xmlns:a16="http://schemas.microsoft.com/office/drawing/2014/main" id="{98CC32AD-75AF-46EB-AB4F-01032E9DBA2E}"/>
              </a:ext>
            </a:extLst>
          </p:cNvPr>
          <p:cNvSpPr>
            <a:spLocks noGrp="1"/>
          </p:cNvSpPr>
          <p:nvPr>
            <p:ph type="body" idx="2"/>
          </p:nvPr>
        </p:nvSpPr>
        <p:spPr>
          <a:xfrm>
            <a:off x="557999" y="2093413"/>
            <a:ext cx="8161128" cy="3684588"/>
          </a:xfrm>
        </p:spPr>
        <p:txBody>
          <a:bodyPr>
            <a:normAutofit fontScale="70000" lnSpcReduction="20000"/>
          </a:bodyPr>
          <a:lstStyle/>
          <a:p>
            <a:pPr marL="76200" indent="0">
              <a:buNone/>
            </a:pPr>
            <a:r>
              <a:rPr lang="en-US" dirty="0"/>
              <a:t>✅ </a:t>
            </a:r>
            <a:r>
              <a:rPr lang="en-US" b="1" dirty="0"/>
              <a:t>Check Website Legitimacy</a:t>
            </a:r>
            <a:r>
              <a:rPr lang="en-US" dirty="0"/>
              <a:t> – Look for “https://” and a </a:t>
            </a:r>
            <a:r>
              <a:rPr lang="en-US" b="1" dirty="0"/>
              <a:t>padlock</a:t>
            </a:r>
            <a:r>
              <a:rPr lang="en-US" dirty="0"/>
              <a:t> in the web address. Avoid unknown sites with poor design or too-good-to-be-true deals.</a:t>
            </a:r>
            <a:br>
              <a:rPr lang="en-US" dirty="0"/>
            </a:br>
            <a:r>
              <a:rPr lang="en-US" dirty="0"/>
              <a:t>✅ </a:t>
            </a:r>
            <a:r>
              <a:rPr lang="en-US" b="1" dirty="0"/>
              <a:t>Beware of Phishing Emails &amp; Calls</a:t>
            </a:r>
            <a:r>
              <a:rPr lang="en-US" dirty="0"/>
              <a:t> – Never click on suspicious links in emails or text messages asking for personal details.</a:t>
            </a:r>
            <a:r>
              <a:rPr lang="ro-RO" dirty="0"/>
              <a:t> </a:t>
            </a:r>
            <a:r>
              <a:rPr lang="en-US" dirty="0"/>
              <a:t>"Unsubscribe„</a:t>
            </a:r>
            <a:r>
              <a:rPr lang="ro-RO" dirty="0"/>
              <a:t> </a:t>
            </a:r>
            <a:r>
              <a:rPr lang="ro-RO" dirty="0" err="1"/>
              <a:t>from</a:t>
            </a:r>
            <a:r>
              <a:rPr lang="ro-RO" dirty="0"/>
              <a:t> unwanted </a:t>
            </a:r>
            <a:r>
              <a:rPr lang="ro-RO" dirty="0" err="1"/>
              <a:t>newsletters</a:t>
            </a:r>
            <a:r>
              <a:rPr lang="ro-RO" dirty="0"/>
              <a:t>.</a:t>
            </a:r>
            <a:br>
              <a:rPr lang="en-US" dirty="0"/>
            </a:br>
            <a:r>
              <a:rPr lang="en-US" dirty="0"/>
              <a:t>✅ </a:t>
            </a:r>
            <a:r>
              <a:rPr lang="en-US" b="1" dirty="0"/>
              <a:t>Avoid Fake Sellers</a:t>
            </a:r>
            <a:r>
              <a:rPr lang="en-US" dirty="0"/>
              <a:t> – Read product reviews and check seller ratings before making a purchase.</a:t>
            </a:r>
            <a:endParaRPr lang="ro-RO" dirty="0"/>
          </a:p>
          <a:p>
            <a:pPr marL="76200" indent="0">
              <a:buNone/>
            </a:pPr>
            <a:r>
              <a:rPr lang="en-US" dirty="0"/>
              <a:t>✅</a:t>
            </a:r>
            <a:r>
              <a:rPr lang="en-US" b="1" dirty="0"/>
              <a:t>Use an alias email for shopping</a:t>
            </a:r>
            <a:r>
              <a:rPr lang="ro-RO" b="1" dirty="0"/>
              <a:t> </a:t>
            </a:r>
            <a:r>
              <a:rPr lang="en-US" dirty="0"/>
              <a:t>– Consider using a separate email address solely for online shopping. This helps keep your primary email private and reduces the risk of phishing attacks.</a:t>
            </a:r>
          </a:p>
          <a:p>
            <a:pPr marL="76200" indent="0">
              <a:buNone/>
            </a:pPr>
            <a:endParaRPr lang="ro-RO" dirty="0"/>
          </a:p>
          <a:p>
            <a:pPr marL="76200" indent="0">
              <a:buNone/>
            </a:pPr>
            <a:endParaRPr lang="en-US" dirty="0"/>
          </a:p>
        </p:txBody>
      </p:sp>
      <p:pic>
        <p:nvPicPr>
          <p:cNvPr id="8194" name="Picture 2" descr="Hand drawn ransomware illustration">
            <a:extLst>
              <a:ext uri="{FF2B5EF4-FFF2-40B4-BE49-F238E27FC236}">
                <a16:creationId xmlns:a16="http://schemas.microsoft.com/office/drawing/2014/main" id="{BA4BF765-6085-4C05-BA63-EF1F5F281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3835" y="1973178"/>
            <a:ext cx="3050715" cy="305071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3;p8">
            <a:extLst>
              <a:ext uri="{FF2B5EF4-FFF2-40B4-BE49-F238E27FC236}">
                <a16:creationId xmlns:a16="http://schemas.microsoft.com/office/drawing/2014/main" id="{D89C4F59-1143-4B92-B9C1-A5643F38A117}"/>
              </a:ext>
            </a:extLst>
          </p:cNvPr>
          <p:cNvSpPr txBox="1"/>
          <p:nvPr/>
        </p:nvSpPr>
        <p:spPr>
          <a:xfrm>
            <a:off x="9107055" y="6351847"/>
            <a:ext cx="2241610"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3"/>
              </a:rPr>
              <a:t>Image by </a:t>
            </a:r>
            <a:r>
              <a:rPr lang="ro-RO" sz="1000" u="sng" dirty="0" err="1">
                <a:solidFill>
                  <a:schemeClr val="dk1"/>
                </a:solidFill>
                <a:latin typeface="Calibri"/>
                <a:ea typeface="Calibri"/>
                <a:cs typeface="Calibri"/>
                <a:sym typeface="Calibri"/>
                <a:hlinkClick r:id="rId3"/>
              </a:rPr>
              <a:t>pikisuperstar</a:t>
            </a:r>
            <a:r>
              <a:rPr lang="en-US" sz="1000" b="0" i="0" u="sng" strike="noStrike" cap="none" dirty="0">
                <a:solidFill>
                  <a:schemeClr val="dk1"/>
                </a:solidFill>
                <a:latin typeface="Calibri"/>
                <a:ea typeface="Calibri"/>
                <a:cs typeface="Calibri"/>
                <a:sym typeface="Calibri"/>
                <a:hlinkClick r:id="rId3"/>
              </a:rPr>
              <a:t> on </a:t>
            </a:r>
            <a:r>
              <a:rPr lang="en-US" sz="1000" b="0" i="0" u="sng" strike="noStrike" cap="none" dirty="0" err="1">
                <a:solidFill>
                  <a:schemeClr val="dk1"/>
                </a:solidFill>
                <a:latin typeface="Calibri"/>
                <a:ea typeface="Calibri"/>
                <a:cs typeface="Calibri"/>
                <a:sym typeface="Calibri"/>
                <a:hlinkClick r:id="rId3"/>
              </a:rPr>
              <a:t>Freepik</a:t>
            </a:r>
            <a:r>
              <a:rPr lang="ro-RO" sz="1000" b="0" i="0" u="sng" strike="noStrike" cap="none" dirty="0">
                <a:solidFill>
                  <a:schemeClr val="dk1"/>
                </a:solidFill>
                <a:latin typeface="Calibri"/>
                <a:ea typeface="Calibri"/>
                <a:cs typeface="Calibri"/>
                <a:sym typeface="Calibri"/>
                <a:hlinkClick r:id="rId3"/>
              </a:rPr>
              <a:t> 	</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6412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59F9-13FF-4D6C-B083-941BFB4C8274}"/>
              </a:ext>
            </a:extLst>
          </p:cNvPr>
          <p:cNvSpPr>
            <a:spLocks noGrp="1"/>
          </p:cNvSpPr>
          <p:nvPr>
            <p:ph type="title"/>
          </p:nvPr>
        </p:nvSpPr>
        <p:spPr/>
        <p:txBody>
          <a:bodyPr/>
          <a:lstStyle/>
          <a:p>
            <a:r>
              <a:rPr lang="en-US" sz="3600" dirty="0"/>
              <a:t>Protect personal and payment information</a:t>
            </a:r>
            <a:endParaRPr lang="en-US" dirty="0"/>
          </a:p>
        </p:txBody>
      </p:sp>
      <p:sp>
        <p:nvSpPr>
          <p:cNvPr id="4" name="Text Placeholder 3">
            <a:extLst>
              <a:ext uri="{FF2B5EF4-FFF2-40B4-BE49-F238E27FC236}">
                <a16:creationId xmlns:a16="http://schemas.microsoft.com/office/drawing/2014/main" id="{421F9176-B4EF-4C77-B12D-2D044D153A10}"/>
              </a:ext>
            </a:extLst>
          </p:cNvPr>
          <p:cNvSpPr>
            <a:spLocks noGrp="1"/>
          </p:cNvSpPr>
          <p:nvPr>
            <p:ph type="body" idx="2"/>
          </p:nvPr>
        </p:nvSpPr>
        <p:spPr>
          <a:xfrm>
            <a:off x="558000" y="2093413"/>
            <a:ext cx="7449927" cy="3684588"/>
          </a:xfrm>
        </p:spPr>
        <p:txBody>
          <a:bodyPr>
            <a:normAutofit fontScale="92500" lnSpcReduction="10000"/>
          </a:bodyPr>
          <a:lstStyle/>
          <a:p>
            <a:pPr marL="76200" indent="0">
              <a:buNone/>
            </a:pPr>
            <a:r>
              <a:rPr lang="en-US" dirty="0"/>
              <a:t>✅ </a:t>
            </a:r>
            <a:r>
              <a:rPr lang="en-US" b="1" dirty="0"/>
              <a:t>Use Strong Passwords</a:t>
            </a:r>
            <a:r>
              <a:rPr lang="en-US" dirty="0"/>
              <a:t> – Create unique passwords with a mix of letters, numbers, and symbols. Avoid using personal details like birth dates.</a:t>
            </a:r>
            <a:br>
              <a:rPr lang="en-US" dirty="0"/>
            </a:br>
            <a:r>
              <a:rPr lang="en-US" dirty="0"/>
              <a:t>✅ </a:t>
            </a:r>
            <a:r>
              <a:rPr lang="en-US" b="1" dirty="0"/>
              <a:t>Never Share Credit Card Details</a:t>
            </a:r>
            <a:r>
              <a:rPr lang="en-US" dirty="0"/>
              <a:t> – Legitimate companies will never ask for card details via phone, email, or text.</a:t>
            </a:r>
            <a:br>
              <a:rPr lang="en-US" dirty="0"/>
            </a:br>
            <a:r>
              <a:rPr lang="en-US" dirty="0"/>
              <a:t>✅ </a:t>
            </a:r>
            <a:r>
              <a:rPr lang="en-US" b="1" dirty="0"/>
              <a:t>Enable Two-Step Verification</a:t>
            </a:r>
            <a:r>
              <a:rPr lang="en-US" dirty="0"/>
              <a:t> – Add an extra layer of security by using a code sent to your phone when logging in.</a:t>
            </a:r>
          </a:p>
        </p:txBody>
      </p:sp>
      <p:pic>
        <p:nvPicPr>
          <p:cNvPr id="7" name="Picture 6">
            <a:extLst>
              <a:ext uri="{FF2B5EF4-FFF2-40B4-BE49-F238E27FC236}">
                <a16:creationId xmlns:a16="http://schemas.microsoft.com/office/drawing/2014/main" id="{3E71A92D-98E7-422D-A02A-DE068B204F5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730836" y="2266917"/>
            <a:ext cx="4533900" cy="3022600"/>
          </a:xfrm>
          <a:prstGeom prst="rect">
            <a:avLst/>
          </a:prstGeom>
        </p:spPr>
      </p:pic>
      <p:sp>
        <p:nvSpPr>
          <p:cNvPr id="9" name="TextBox 8">
            <a:extLst>
              <a:ext uri="{FF2B5EF4-FFF2-40B4-BE49-F238E27FC236}">
                <a16:creationId xmlns:a16="http://schemas.microsoft.com/office/drawing/2014/main" id="{AF66B7FF-09EE-4FF9-88E1-3777B987D877}"/>
              </a:ext>
            </a:extLst>
          </p:cNvPr>
          <p:cNvSpPr txBox="1"/>
          <p:nvPr/>
        </p:nvSpPr>
        <p:spPr>
          <a:xfrm>
            <a:off x="5218546" y="6343894"/>
            <a:ext cx="6132944"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50" b="0" i="0" u="sng" strike="noStrike" cap="none" dirty="0">
                <a:solidFill>
                  <a:schemeClr val="dk1"/>
                </a:solidFill>
                <a:latin typeface="Calibri"/>
                <a:ea typeface="Calibri"/>
                <a:cs typeface="Calibri"/>
                <a:sym typeface="Calibri"/>
                <a:hlinkClick r:id="rId4"/>
              </a:rPr>
              <a:t>Image by </a:t>
            </a:r>
            <a:r>
              <a:rPr lang="en-US" sz="1050" b="0" i="0" u="sng" strike="noStrike" cap="none" dirty="0" err="1">
                <a:solidFill>
                  <a:schemeClr val="dk1"/>
                </a:solidFill>
                <a:latin typeface="Calibri"/>
                <a:ea typeface="Calibri"/>
                <a:cs typeface="Calibri"/>
                <a:sym typeface="Calibri"/>
                <a:hlinkClick r:id="rId4"/>
              </a:rPr>
              <a:t>vectorjuice</a:t>
            </a:r>
            <a:r>
              <a:rPr lang="en-US" sz="1050" b="0" i="0" u="sng" strike="noStrike" cap="none" dirty="0">
                <a:solidFill>
                  <a:schemeClr val="dk1"/>
                </a:solidFill>
                <a:latin typeface="Calibri"/>
                <a:ea typeface="Calibri"/>
                <a:cs typeface="Calibri"/>
                <a:sym typeface="Calibri"/>
                <a:hlinkClick r:id="rId4"/>
              </a:rPr>
              <a:t> on </a:t>
            </a:r>
            <a:r>
              <a:rPr lang="en-US" sz="1050" b="0" i="0" u="sng" strike="noStrike" cap="none" dirty="0" err="1">
                <a:solidFill>
                  <a:schemeClr val="dk1"/>
                </a:solidFill>
                <a:latin typeface="Calibri"/>
                <a:ea typeface="Calibri"/>
                <a:cs typeface="Calibri"/>
                <a:sym typeface="Calibri"/>
                <a:hlinkClick r:id="rId4"/>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441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91B7-695A-4C5D-BD85-90A91DBABAD0}"/>
              </a:ext>
            </a:extLst>
          </p:cNvPr>
          <p:cNvSpPr>
            <a:spLocks noGrp="1"/>
          </p:cNvSpPr>
          <p:nvPr>
            <p:ph type="title"/>
          </p:nvPr>
        </p:nvSpPr>
        <p:spPr/>
        <p:txBody>
          <a:bodyPr/>
          <a:lstStyle/>
          <a:p>
            <a:r>
              <a:rPr lang="en-US" sz="3600" dirty="0"/>
              <a:t>Verify website security and purchase safely</a:t>
            </a:r>
            <a:endParaRPr lang="en-US" dirty="0"/>
          </a:p>
        </p:txBody>
      </p:sp>
      <p:sp>
        <p:nvSpPr>
          <p:cNvPr id="4" name="Text Placeholder 3">
            <a:extLst>
              <a:ext uri="{FF2B5EF4-FFF2-40B4-BE49-F238E27FC236}">
                <a16:creationId xmlns:a16="http://schemas.microsoft.com/office/drawing/2014/main" id="{4C230561-D8DE-47FD-A4BD-1E36BC27C4A7}"/>
              </a:ext>
            </a:extLst>
          </p:cNvPr>
          <p:cNvSpPr>
            <a:spLocks noGrp="1"/>
          </p:cNvSpPr>
          <p:nvPr>
            <p:ph type="body" idx="2"/>
          </p:nvPr>
        </p:nvSpPr>
        <p:spPr>
          <a:xfrm>
            <a:off x="558000" y="2226132"/>
            <a:ext cx="8456691" cy="3684588"/>
          </a:xfrm>
        </p:spPr>
        <p:txBody>
          <a:bodyPr>
            <a:normAutofit fontScale="92500" lnSpcReduction="20000"/>
          </a:bodyPr>
          <a:lstStyle/>
          <a:p>
            <a:pPr marL="76200" indent="0">
              <a:buNone/>
            </a:pPr>
            <a:r>
              <a:rPr lang="en-US" dirty="0"/>
              <a:t>✅ </a:t>
            </a:r>
            <a:r>
              <a:rPr lang="en-US" b="1" dirty="0"/>
              <a:t>Check for Secure Payment Methods</a:t>
            </a:r>
            <a:r>
              <a:rPr lang="en-US" dirty="0"/>
              <a:t> – Use trusted payment options like credit cards, PayPal, or digital wallets instead of direct bank transfers.</a:t>
            </a:r>
            <a:br>
              <a:rPr lang="en-US" dirty="0"/>
            </a:br>
            <a:r>
              <a:rPr lang="en-US" dirty="0"/>
              <a:t>✅ </a:t>
            </a:r>
            <a:r>
              <a:rPr lang="en-US" b="1" dirty="0"/>
              <a:t>Review Return Policies</a:t>
            </a:r>
            <a:r>
              <a:rPr lang="en-US" dirty="0"/>
              <a:t> – Read return and refund policies before purchasing to avoid issues with faulty or incorrect items.</a:t>
            </a:r>
            <a:br>
              <a:rPr lang="en-US" dirty="0"/>
            </a:br>
            <a:r>
              <a:rPr lang="en-US" dirty="0"/>
              <a:t>✅ </a:t>
            </a:r>
            <a:r>
              <a:rPr lang="en-US" b="1" dirty="0"/>
              <a:t>Monitor Your Bank Statements</a:t>
            </a:r>
            <a:r>
              <a:rPr lang="en-US" dirty="0"/>
              <a:t> – Regularly check your credit card or bank statements for unauthorized transactions and report suspicious activity immediately.</a:t>
            </a:r>
          </a:p>
          <a:p>
            <a:endParaRPr lang="en-US" dirty="0"/>
          </a:p>
        </p:txBody>
      </p:sp>
    </p:spTree>
    <p:extLst>
      <p:ext uri="{BB962C8B-B14F-4D97-AF65-F5344CB8AC3E}">
        <p14:creationId xmlns:p14="http://schemas.microsoft.com/office/powerpoint/2010/main" val="2720017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E4F1FB1-DA80-66EC-2366-2A1090AF1E9E}"/>
            </a:ext>
          </a:extLst>
        </p:cNvPr>
        <p:cNvGrpSpPr/>
        <p:nvPr/>
      </p:nvGrpSpPr>
      <p:grpSpPr>
        <a:xfrm>
          <a:off x="0" y="0"/>
          <a:ext cx="0" cy="0"/>
          <a:chOff x="0" y="0"/>
          <a:chExt cx="0" cy="0"/>
        </a:xfrm>
      </p:grpSpPr>
      <p:sp>
        <p:nvSpPr>
          <p:cNvPr id="239" name="Google Shape;239;g32370f821f7_1_2">
            <a:extLst>
              <a:ext uri="{FF2B5EF4-FFF2-40B4-BE49-F238E27FC236}">
                <a16:creationId xmlns:a16="http://schemas.microsoft.com/office/drawing/2014/main" id="{D4067BAD-F1E2-1AA9-7E1A-1DDC59ADE826}"/>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a:buSzPts val="2200"/>
            </a:pPr>
            <a:r>
              <a:rPr lang="en-US" sz="2000" dirty="0"/>
              <a:t>Unit </a:t>
            </a:r>
            <a:r>
              <a:rPr lang="ro-RO" sz="2000" dirty="0"/>
              <a:t>6</a:t>
            </a:r>
            <a:br>
              <a:rPr lang="en-US" sz="4000" dirty="0"/>
            </a:br>
            <a:r>
              <a:rPr lang="en-US" sz="4000" dirty="0"/>
              <a:t>Marketing and merchandising insights </a:t>
            </a:r>
            <a:br>
              <a:rPr lang="en-US" sz="4000" dirty="0"/>
            </a:br>
            <a:endParaRPr lang="en-US" dirty="0"/>
          </a:p>
        </p:txBody>
      </p:sp>
      <p:sp>
        <p:nvSpPr>
          <p:cNvPr id="240" name="Google Shape;240;g32370f821f7_1_2">
            <a:extLst>
              <a:ext uri="{FF2B5EF4-FFF2-40B4-BE49-F238E27FC236}">
                <a16:creationId xmlns:a16="http://schemas.microsoft.com/office/drawing/2014/main" id="{61309EAD-B091-3A57-0D36-329442B17409}"/>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Objectives</a:t>
            </a:r>
            <a:endParaRPr dirty="0"/>
          </a:p>
        </p:txBody>
      </p:sp>
      <p:sp>
        <p:nvSpPr>
          <p:cNvPr id="241" name="Google Shape;241;g32370f821f7_1_2">
            <a:extLst>
              <a:ext uri="{FF2B5EF4-FFF2-40B4-BE49-F238E27FC236}">
                <a16:creationId xmlns:a16="http://schemas.microsoft.com/office/drawing/2014/main" id="{AEB218B5-BAB4-9C50-F413-0069C6CA636B}"/>
              </a:ext>
            </a:extLst>
          </p:cNvPr>
          <p:cNvSpPr txBox="1">
            <a:spLocks noGrp="1"/>
          </p:cNvSpPr>
          <p:nvPr>
            <p:ph type="body" idx="2"/>
          </p:nvPr>
        </p:nvSpPr>
        <p:spPr>
          <a:xfrm>
            <a:off x="617619" y="2849843"/>
            <a:ext cx="7334889" cy="3502004"/>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000"/>
              <a:buNone/>
            </a:pPr>
            <a:r>
              <a:rPr lang="en-US" sz="1800" dirty="0"/>
              <a:t>On completion of this unit, you will be able to:</a:t>
            </a:r>
            <a:endParaRPr sz="1800" dirty="0"/>
          </a:p>
          <a:p>
            <a:pPr marL="228600" lvl="0" indent="-228600" algn="l" rtl="0">
              <a:lnSpc>
                <a:spcPct val="100000"/>
              </a:lnSpc>
              <a:spcBef>
                <a:spcPts val="1200"/>
              </a:spcBef>
              <a:spcAft>
                <a:spcPts val="0"/>
              </a:spcAft>
              <a:buSzPts val="2000"/>
              <a:buFont typeface="Noto Sans Symbols"/>
              <a:buChar char="✔"/>
            </a:pPr>
            <a:r>
              <a:rPr lang="en-US" sz="1800" dirty="0"/>
              <a:t>Comparing products: Learn to compare products based on features, benefits, and prices for smarter buying decisions.</a:t>
            </a:r>
            <a:endParaRPr lang="ro-RO" sz="1800" dirty="0"/>
          </a:p>
          <a:p>
            <a:pPr marL="228600" lvl="0" indent="-228600" algn="l" rtl="0">
              <a:lnSpc>
                <a:spcPct val="100000"/>
              </a:lnSpc>
              <a:spcBef>
                <a:spcPts val="1200"/>
              </a:spcBef>
              <a:spcAft>
                <a:spcPts val="0"/>
              </a:spcAft>
              <a:buSzPts val="2000"/>
              <a:buFont typeface="Noto Sans Symbols"/>
              <a:buChar char="✔"/>
            </a:pPr>
            <a:r>
              <a:rPr lang="en-US" sz="1800" dirty="0"/>
              <a:t>Understanding reviews and ratings: Understand how to use online reviews and ratings to assess product quality.</a:t>
            </a:r>
            <a:endParaRPr lang="ro-RO" sz="1800" dirty="0"/>
          </a:p>
          <a:p>
            <a:pPr marL="228600" lvl="0" indent="-228600" algn="l" rtl="0">
              <a:lnSpc>
                <a:spcPct val="100000"/>
              </a:lnSpc>
              <a:spcBef>
                <a:spcPts val="1200"/>
              </a:spcBef>
              <a:spcAft>
                <a:spcPts val="0"/>
              </a:spcAft>
              <a:buSzPts val="2000"/>
              <a:buFont typeface="Noto Sans Symbols"/>
              <a:buChar char="✔"/>
            </a:pPr>
            <a:r>
              <a:rPr lang="en-US" sz="1800" dirty="0"/>
              <a:t>Finding discounts: Discover how to find discounts, promotions and sales to save money when shopping.</a:t>
            </a:r>
            <a:endParaRPr lang="ro-RO" sz="1800" dirty="0"/>
          </a:p>
          <a:p>
            <a:pPr marL="228600" lvl="0" indent="-228600" algn="l" rtl="0">
              <a:lnSpc>
                <a:spcPct val="100000"/>
              </a:lnSpc>
              <a:spcBef>
                <a:spcPts val="1200"/>
              </a:spcBef>
              <a:spcAft>
                <a:spcPts val="0"/>
              </a:spcAft>
              <a:buSzPts val="2000"/>
              <a:buFont typeface="Noto Sans Symbols"/>
              <a:buChar char="✔"/>
            </a:pPr>
            <a:r>
              <a:rPr lang="en-US" sz="1800" dirty="0"/>
              <a:t>Managing a budget: Learn to manage a budget, set spending limits, and track purchases for financial control.</a:t>
            </a:r>
          </a:p>
        </p:txBody>
      </p:sp>
      <p:pic>
        <p:nvPicPr>
          <p:cNvPr id="10" name="Google Shape;172;p8" descr="High ROI content abstract concept illustration">
            <a:extLst>
              <a:ext uri="{FF2B5EF4-FFF2-40B4-BE49-F238E27FC236}">
                <a16:creationId xmlns:a16="http://schemas.microsoft.com/office/drawing/2014/main" id="{7F9A6F7B-B92A-488C-9CA2-B960F771A48A}"/>
              </a:ext>
            </a:extLst>
          </p:cNvPr>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1" name="Google Shape;173;p8">
            <a:extLst>
              <a:ext uri="{FF2B5EF4-FFF2-40B4-BE49-F238E27FC236}">
                <a16:creationId xmlns:a16="http://schemas.microsoft.com/office/drawing/2014/main" id="{42E61033-1B7C-4E88-960B-CEB0D1054E86}"/>
              </a:ext>
            </a:extLst>
          </p:cNvPr>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on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33531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8CB34042-600D-5D36-5568-5118F20A9E0C}"/>
              </a:ext>
            </a:extLst>
          </p:cNvPr>
          <p:cNvSpPr>
            <a:spLocks noGrp="1"/>
          </p:cNvSpPr>
          <p:nvPr>
            <p:ph type="title"/>
          </p:nvPr>
        </p:nvSpPr>
        <p:spPr/>
        <p:txBody>
          <a:bodyPr>
            <a:normAutofit/>
          </a:bodyPr>
          <a:lstStyle/>
          <a:p>
            <a:r>
              <a:rPr lang="en-US" dirty="0"/>
              <a:t>How to compare products</a:t>
            </a:r>
            <a:endParaRPr lang="el-GR" dirty="0"/>
          </a:p>
        </p:txBody>
      </p:sp>
      <p:sp>
        <p:nvSpPr>
          <p:cNvPr id="5" name="Θέση κειμένου 4">
            <a:extLst>
              <a:ext uri="{FF2B5EF4-FFF2-40B4-BE49-F238E27FC236}">
                <a16:creationId xmlns:a16="http://schemas.microsoft.com/office/drawing/2014/main" id="{746634DA-1DF9-3082-B19D-F65565AFC1A7}"/>
              </a:ext>
            </a:extLst>
          </p:cNvPr>
          <p:cNvSpPr>
            <a:spLocks noGrp="1"/>
          </p:cNvSpPr>
          <p:nvPr>
            <p:ph type="body" idx="1"/>
          </p:nvPr>
        </p:nvSpPr>
        <p:spPr/>
        <p:txBody>
          <a:bodyPr/>
          <a:lstStyle/>
          <a:p>
            <a:pPr marL="76200" indent="0">
              <a:buNone/>
            </a:pPr>
            <a:r>
              <a:rPr lang="en-US" b="1" dirty="0"/>
              <a:t>Price comparison:</a:t>
            </a:r>
          </a:p>
          <a:p>
            <a:r>
              <a:rPr lang="en-US" dirty="0"/>
              <a:t>When looking at products, check their prices across different websites or apps. Some online stores may have discounts or promotions that others do not.</a:t>
            </a:r>
          </a:p>
          <a:p>
            <a:r>
              <a:rPr lang="en-US" dirty="0"/>
              <a:t>Use price comparison websites or browser extensions (e.g. Google Shopping) to view prices for the same product from various sellers. This can help you find the lowest price.</a:t>
            </a:r>
          </a:p>
          <a:p>
            <a:endParaRPr lang="el-GR" dirty="0"/>
          </a:p>
        </p:txBody>
      </p:sp>
      <p:sp>
        <p:nvSpPr>
          <p:cNvPr id="6" name="Θέση κειμένου 5">
            <a:extLst>
              <a:ext uri="{FF2B5EF4-FFF2-40B4-BE49-F238E27FC236}">
                <a16:creationId xmlns:a16="http://schemas.microsoft.com/office/drawing/2014/main" id="{921B77AE-B6AD-2AE4-8DF9-159DE81C02B8}"/>
              </a:ext>
            </a:extLst>
          </p:cNvPr>
          <p:cNvSpPr>
            <a:spLocks noGrp="1"/>
          </p:cNvSpPr>
          <p:nvPr>
            <p:ph type="body" idx="2"/>
          </p:nvPr>
        </p:nvSpPr>
        <p:spPr/>
        <p:txBody>
          <a:bodyPr/>
          <a:lstStyle/>
          <a:p>
            <a:pPr marL="76200" indent="0">
              <a:buNone/>
            </a:pPr>
            <a:r>
              <a:rPr lang="en-US" b="1" dirty="0"/>
              <a:t>Quality evaluation:</a:t>
            </a:r>
          </a:p>
          <a:p>
            <a:r>
              <a:rPr lang="en-US" dirty="0"/>
              <a:t>Product descriptions: Read the product details provided on the website, including specifications, materials, and features.</a:t>
            </a:r>
          </a:p>
          <a:p>
            <a:r>
              <a:rPr lang="en-US" dirty="0"/>
              <a:t>Brand reputation: Consider the brand’s reputation. Well-known brands often have higher quality standards. Check if the brand has official websites or social media pages for more information about their products.</a:t>
            </a:r>
          </a:p>
          <a:p>
            <a:endParaRPr lang="el-GR" dirty="0"/>
          </a:p>
        </p:txBody>
      </p:sp>
    </p:spTree>
    <p:extLst>
      <p:ext uri="{BB962C8B-B14F-4D97-AF65-F5344CB8AC3E}">
        <p14:creationId xmlns:p14="http://schemas.microsoft.com/office/powerpoint/2010/main" val="1450621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6F4EAF35-4114-5CBC-8888-8621F79B6F58}"/>
              </a:ext>
            </a:extLst>
          </p:cNvPr>
          <p:cNvSpPr>
            <a:spLocks noGrp="1"/>
          </p:cNvSpPr>
          <p:nvPr>
            <p:ph type="title"/>
          </p:nvPr>
        </p:nvSpPr>
        <p:spPr/>
        <p:txBody>
          <a:bodyPr>
            <a:normAutofit/>
          </a:bodyPr>
          <a:lstStyle/>
          <a:p>
            <a:r>
              <a:rPr lang="en-US" sz="2800" dirty="0"/>
              <a:t>Understanding reviews and ratings</a:t>
            </a:r>
            <a:endParaRPr lang="el-GR" dirty="0"/>
          </a:p>
        </p:txBody>
      </p:sp>
      <p:sp>
        <p:nvSpPr>
          <p:cNvPr id="6" name="Θέση κειμένου 5">
            <a:extLst>
              <a:ext uri="{FF2B5EF4-FFF2-40B4-BE49-F238E27FC236}">
                <a16:creationId xmlns:a16="http://schemas.microsoft.com/office/drawing/2014/main" id="{9C982E95-D0A7-0F26-4FF6-4C81D9B79497}"/>
              </a:ext>
            </a:extLst>
          </p:cNvPr>
          <p:cNvSpPr>
            <a:spLocks noGrp="1"/>
          </p:cNvSpPr>
          <p:nvPr>
            <p:ph type="body" idx="1"/>
          </p:nvPr>
        </p:nvSpPr>
        <p:spPr>
          <a:xfrm>
            <a:off x="557999" y="1800000"/>
            <a:ext cx="6489346" cy="4553504"/>
          </a:xfrm>
        </p:spPr>
        <p:txBody>
          <a:bodyPr>
            <a:normAutofit/>
          </a:bodyPr>
          <a:lstStyle/>
          <a:p>
            <a:r>
              <a:rPr lang="en-US" dirty="0"/>
              <a:t>Look at customer reviews on the product page. Reviews provide insights into the real-life experiences of people who have already used the product.</a:t>
            </a:r>
          </a:p>
          <a:p>
            <a:r>
              <a:rPr lang="en-US" dirty="0"/>
              <a:t>Ratings: Most products have a star rating system (e.g., out of 5 stars). A higher average rating generally indicates a better product.</a:t>
            </a:r>
          </a:p>
          <a:p>
            <a:r>
              <a:rPr lang="en-US" dirty="0"/>
              <a:t>Focus on both positive and negative reviews to get a balanced understanding of the product’s pros and cons.</a:t>
            </a:r>
          </a:p>
          <a:p>
            <a:endParaRPr lang="el-GR" dirty="0"/>
          </a:p>
        </p:txBody>
      </p:sp>
      <p:pic>
        <p:nvPicPr>
          <p:cNvPr id="11266" name="Picture 2" descr="Reviews concept for landing page">
            <a:extLst>
              <a:ext uri="{FF2B5EF4-FFF2-40B4-BE49-F238E27FC236}">
                <a16:creationId xmlns:a16="http://schemas.microsoft.com/office/drawing/2014/main" id="{85DCEF96-6838-4973-85DD-A8EDC6B011B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749" r="13847"/>
          <a:stretch/>
        </p:blipFill>
        <p:spPr bwMode="auto">
          <a:xfrm>
            <a:off x="7849792" y="1685095"/>
            <a:ext cx="4277553" cy="368123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5591C27-87C7-4720-BFA7-C1ECB02016F3}"/>
              </a:ext>
            </a:extLst>
          </p:cNvPr>
          <p:cNvSpPr txBox="1"/>
          <p:nvPr/>
        </p:nvSpPr>
        <p:spPr>
          <a:xfrm>
            <a:off x="5292437" y="6045727"/>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50" b="0" i="0" u="sng" strike="noStrike" cap="none" dirty="0">
                <a:solidFill>
                  <a:schemeClr val="dk1"/>
                </a:solidFill>
                <a:latin typeface="Calibri"/>
                <a:ea typeface="Calibri"/>
                <a:cs typeface="Calibri"/>
                <a:sym typeface="Calibri"/>
                <a:hlinkClick r:id="rId4"/>
              </a:rPr>
              <a:t>Image by </a:t>
            </a:r>
            <a:r>
              <a:rPr lang="en-US" sz="1050" b="0" i="0" u="sng" strike="noStrike" cap="none" dirty="0" err="1">
                <a:solidFill>
                  <a:schemeClr val="dk1"/>
                </a:solidFill>
                <a:latin typeface="Calibri"/>
                <a:ea typeface="Calibri"/>
                <a:cs typeface="Calibri"/>
                <a:sym typeface="Calibri"/>
                <a:hlinkClick r:id="rId4"/>
              </a:rPr>
              <a:t>pikisuperstar</a:t>
            </a:r>
            <a:r>
              <a:rPr lang="en-US" sz="1050" b="0" i="0" u="sng" strike="noStrike" cap="none" dirty="0">
                <a:solidFill>
                  <a:schemeClr val="dk1"/>
                </a:solidFill>
                <a:latin typeface="Calibri"/>
                <a:ea typeface="Calibri"/>
                <a:cs typeface="Calibri"/>
                <a:sym typeface="Calibri"/>
                <a:hlinkClick r:id="rId4"/>
              </a:rPr>
              <a:t> on </a:t>
            </a:r>
            <a:r>
              <a:rPr lang="en-US" sz="1050" b="0" i="0" u="sng" strike="noStrike" cap="none" dirty="0" err="1">
                <a:solidFill>
                  <a:schemeClr val="dk1"/>
                </a:solidFill>
                <a:latin typeface="Calibri"/>
                <a:ea typeface="Calibri"/>
                <a:cs typeface="Calibri"/>
                <a:sym typeface="Calibri"/>
                <a:hlinkClick r:id="rId4"/>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6856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D1F5383-7C05-9121-D651-84F25A4C3E03}"/>
              </a:ext>
            </a:extLst>
          </p:cNvPr>
          <p:cNvSpPr>
            <a:spLocks noGrp="1"/>
          </p:cNvSpPr>
          <p:nvPr>
            <p:ph type="title"/>
          </p:nvPr>
        </p:nvSpPr>
        <p:spPr/>
        <p:txBody>
          <a:bodyPr>
            <a:normAutofit/>
          </a:bodyPr>
          <a:lstStyle/>
          <a:p>
            <a:r>
              <a:rPr lang="en-US" sz="2800" dirty="0"/>
              <a:t>Finding discounts</a:t>
            </a:r>
            <a:endParaRPr lang="el-GR" dirty="0"/>
          </a:p>
        </p:txBody>
      </p:sp>
      <p:sp>
        <p:nvSpPr>
          <p:cNvPr id="3" name="Θέση κειμένου 2">
            <a:extLst>
              <a:ext uri="{FF2B5EF4-FFF2-40B4-BE49-F238E27FC236}">
                <a16:creationId xmlns:a16="http://schemas.microsoft.com/office/drawing/2014/main" id="{22615D5D-851F-C3AA-792A-4FB2077D001D}"/>
              </a:ext>
            </a:extLst>
          </p:cNvPr>
          <p:cNvSpPr>
            <a:spLocks noGrp="1"/>
          </p:cNvSpPr>
          <p:nvPr>
            <p:ph type="body" idx="1"/>
          </p:nvPr>
        </p:nvSpPr>
        <p:spPr>
          <a:xfrm>
            <a:off x="558000" y="1675859"/>
            <a:ext cx="6895746" cy="4090595"/>
          </a:xfrm>
        </p:spPr>
        <p:txBody>
          <a:bodyPr/>
          <a:lstStyle/>
          <a:p>
            <a:r>
              <a:rPr lang="en-US" dirty="0"/>
              <a:t>Keep an eye out for promotions like "Black Friday," or end-of-season sales. Many websites offer significant discounts during these periods.</a:t>
            </a:r>
          </a:p>
          <a:p>
            <a:r>
              <a:rPr lang="en-US" dirty="0"/>
              <a:t>Subscribe to newsletters from online stores to receive updates on upcoming sales and exclusive discount codes.</a:t>
            </a:r>
          </a:p>
          <a:p>
            <a:endParaRPr lang="el-GR" dirty="0"/>
          </a:p>
        </p:txBody>
      </p:sp>
      <p:pic>
        <p:nvPicPr>
          <p:cNvPr id="4" name="Picture 3">
            <a:extLst>
              <a:ext uri="{FF2B5EF4-FFF2-40B4-BE49-F238E27FC236}">
                <a16:creationId xmlns:a16="http://schemas.microsoft.com/office/drawing/2014/main" id="{02102304-56ED-4715-B4ED-C6E621AF1D9A}"/>
              </a:ext>
            </a:extLst>
          </p:cNvPr>
          <p:cNvPicPr>
            <a:picLocks noChangeAspect="1"/>
          </p:cNvPicPr>
          <p:nvPr/>
        </p:nvPicPr>
        <p:blipFill rotWithShape="1">
          <a:blip r:embed="rId2"/>
          <a:srcRect l="12848" t="15944" r="11554" b="8251"/>
          <a:stretch/>
        </p:blipFill>
        <p:spPr>
          <a:xfrm>
            <a:off x="7856329" y="2262908"/>
            <a:ext cx="4155342" cy="2346036"/>
          </a:xfrm>
          <a:prstGeom prst="rect">
            <a:avLst/>
          </a:prstGeom>
        </p:spPr>
      </p:pic>
      <p:sp>
        <p:nvSpPr>
          <p:cNvPr id="8" name="TextBox 7">
            <a:extLst>
              <a:ext uri="{FF2B5EF4-FFF2-40B4-BE49-F238E27FC236}">
                <a16:creationId xmlns:a16="http://schemas.microsoft.com/office/drawing/2014/main" id="{B9BF9D27-3425-4EE8-97FB-52CED4A1AD5E}"/>
              </a:ext>
            </a:extLst>
          </p:cNvPr>
          <p:cNvSpPr txBox="1"/>
          <p:nvPr/>
        </p:nvSpPr>
        <p:spPr>
          <a:xfrm>
            <a:off x="5347854" y="5870678"/>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50" b="0" i="0" u="sng" strike="noStrike" cap="none" dirty="0">
                <a:solidFill>
                  <a:schemeClr val="dk1"/>
                </a:solidFill>
                <a:latin typeface="Calibri"/>
                <a:ea typeface="Calibri"/>
                <a:cs typeface="Calibri"/>
                <a:sym typeface="Calibri"/>
                <a:hlinkClick r:id="rId3"/>
              </a:rPr>
              <a:t>Image by </a:t>
            </a:r>
            <a:r>
              <a:rPr lang="en-US" sz="1050" b="0" i="0" u="sng" strike="noStrike" cap="none" dirty="0" err="1">
                <a:solidFill>
                  <a:schemeClr val="dk1"/>
                </a:solidFill>
                <a:latin typeface="Calibri"/>
                <a:ea typeface="Calibri"/>
                <a:cs typeface="Calibri"/>
                <a:sym typeface="Calibri"/>
                <a:hlinkClick r:id="rId3"/>
              </a:rPr>
              <a:t>Freepik</a:t>
            </a:r>
            <a:endParaRPr lang="en-US" sz="1050" b="0" i="0" u="none" strike="noStrike" cap="none" dirty="0">
              <a:solidFill>
                <a:schemeClr val="dk1"/>
              </a:solidFill>
              <a:latin typeface="Calibri"/>
              <a:ea typeface="Calibri"/>
              <a:cs typeface="Calibri"/>
              <a:sym typeface="Calibri"/>
            </a:endParaRPr>
          </a:p>
        </p:txBody>
      </p:sp>
      <p:sp>
        <p:nvSpPr>
          <p:cNvPr id="9" name="Θέση κειμένου 2">
            <a:extLst>
              <a:ext uri="{FF2B5EF4-FFF2-40B4-BE49-F238E27FC236}">
                <a16:creationId xmlns:a16="http://schemas.microsoft.com/office/drawing/2014/main" id="{1AF1149E-8DAA-4996-9D8E-047ACD82C9B3}"/>
              </a:ext>
            </a:extLst>
          </p:cNvPr>
          <p:cNvSpPr txBox="1">
            <a:spLocks/>
          </p:cNvSpPr>
          <p:nvPr/>
        </p:nvSpPr>
        <p:spPr>
          <a:xfrm>
            <a:off x="988290" y="4169516"/>
            <a:ext cx="4747491" cy="2268230"/>
          </a:xfrm>
          <a:prstGeom prst="rect">
            <a:avLst/>
          </a:prstGeom>
          <a:noFill/>
          <a:ln>
            <a:noFill/>
          </a:ln>
        </p:spPr>
        <p:txBody>
          <a:bodyPr spcFirstLastPara="1" wrap="square" lIns="91425" tIns="45700" rIns="91425" bIns="45700" numCol="2" anchor="t" anchorCtr="0">
            <a:normAutofit fontScale="85000" lnSpcReduction="20000"/>
          </a:bodyPr>
          <a:lstStyle>
            <a:defPPr marR="0" lvl="0" algn="l" rtl="0">
              <a:lnSpc>
                <a:spcPct val="100000"/>
              </a:lnSpc>
              <a:spcBef>
                <a:spcPts val="0"/>
              </a:spcBef>
              <a:spcAft>
                <a:spcPts val="0"/>
              </a:spcAft>
            </a:defPPr>
            <a:lvl1pPr marL="457200" marR="0" lvl="0" indent="-381000" algn="l" rtl="0">
              <a:lnSpc>
                <a:spcPct val="100000"/>
              </a:lnSpc>
              <a:spcBef>
                <a:spcPts val="600"/>
              </a:spcBef>
              <a:spcAft>
                <a:spcPts val="0"/>
              </a:spcAft>
              <a:buClr>
                <a:srgbClr val="68BC42"/>
              </a:buClr>
              <a:buSzPts val="2400"/>
              <a:buFont typeface="Noto Sans Symbols"/>
              <a:buChar char="▪"/>
              <a:defRPr sz="2400" b="0" i="0" u="none" strike="noStrike" cap="none">
                <a:solidFill>
                  <a:schemeClr val="dk1"/>
                </a:solidFill>
                <a:latin typeface="Calibri"/>
                <a:ea typeface="Calibri"/>
                <a:cs typeface="Calibri"/>
                <a:sym typeface="Calibri"/>
              </a:defRPr>
            </a:lvl1pPr>
            <a:lvl2pPr marL="914400" marR="0" lvl="1" indent="-365760" algn="l" rtl="0">
              <a:lnSpc>
                <a:spcPct val="100000"/>
              </a:lnSpc>
              <a:spcBef>
                <a:spcPts val="600"/>
              </a:spcBef>
              <a:spcAft>
                <a:spcPts val="0"/>
              </a:spcAft>
              <a:buClr>
                <a:srgbClr val="68BC42"/>
              </a:buClr>
              <a:buSzPts val="2160"/>
              <a:buFont typeface="Noto Sans Symbols"/>
              <a:buChar char="▪"/>
              <a:defRPr sz="22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600"/>
              </a:spcBef>
              <a:spcAft>
                <a:spcPts val="0"/>
              </a:spcAft>
              <a:buClr>
                <a:srgbClr val="68BC42"/>
              </a:buClr>
              <a:buSzPts val="18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600"/>
              </a:spcBef>
              <a:spcAft>
                <a:spcPts val="0"/>
              </a:spcAft>
              <a:buClr>
                <a:srgbClr val="68BC42"/>
              </a:buClr>
              <a:buSzPts val="18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600"/>
              </a:spcBef>
              <a:spcAft>
                <a:spcPts val="0"/>
              </a:spcAft>
              <a:buClr>
                <a:srgbClr val="68BC42"/>
              </a:buClr>
              <a:buSzPts val="18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76200" indent="0">
              <a:buFont typeface="Noto Sans Symbols"/>
              <a:buNone/>
            </a:pPr>
            <a:r>
              <a:rPr lang="en-US" b="1" dirty="0">
                <a:solidFill>
                  <a:schemeClr val="accent6"/>
                </a:solidFill>
              </a:rPr>
              <a:t>The common types of discounts are:</a:t>
            </a:r>
          </a:p>
          <a:p>
            <a:r>
              <a:rPr lang="en-US" dirty="0"/>
              <a:t>Percentage off</a:t>
            </a:r>
          </a:p>
          <a:p>
            <a:r>
              <a:rPr lang="en-US" dirty="0"/>
              <a:t>Fixed amount off</a:t>
            </a:r>
          </a:p>
          <a:p>
            <a:r>
              <a:rPr lang="en-US" dirty="0"/>
              <a:t>Buy one get one free</a:t>
            </a:r>
          </a:p>
          <a:p>
            <a:r>
              <a:rPr lang="en-US" dirty="0"/>
              <a:t>Free shipping</a:t>
            </a:r>
          </a:p>
          <a:p>
            <a:r>
              <a:rPr lang="en-US" dirty="0"/>
              <a:t>Coupons and promo codes</a:t>
            </a:r>
          </a:p>
          <a:p>
            <a:r>
              <a:rPr lang="en-US" dirty="0"/>
              <a:t>Coupons</a:t>
            </a:r>
          </a:p>
          <a:p>
            <a:r>
              <a:rPr lang="en-US" dirty="0"/>
              <a:t>Promo codes</a:t>
            </a:r>
          </a:p>
          <a:p>
            <a:r>
              <a:rPr lang="en-US" dirty="0"/>
              <a:t>Sales events</a:t>
            </a:r>
          </a:p>
          <a:p>
            <a:r>
              <a:rPr lang="en-US" dirty="0"/>
              <a:t>Bundle deals</a:t>
            </a:r>
          </a:p>
          <a:p>
            <a:endParaRPr lang="el-GR" dirty="0"/>
          </a:p>
        </p:txBody>
      </p:sp>
    </p:spTree>
    <p:extLst>
      <p:ext uri="{BB962C8B-B14F-4D97-AF65-F5344CB8AC3E}">
        <p14:creationId xmlns:p14="http://schemas.microsoft.com/office/powerpoint/2010/main" val="2624434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Modules</a:t>
            </a:r>
            <a:endParaRPr sz="5400">
              <a:solidFill>
                <a:srgbClr val="1C2E78"/>
              </a:solidFill>
            </a:endParaRPr>
          </a:p>
        </p:txBody>
      </p:sp>
      <p:grpSp>
        <p:nvGrpSpPr>
          <p:cNvPr id="107" name="Google Shape;107;p3"/>
          <p:cNvGrpSpPr/>
          <p:nvPr/>
        </p:nvGrpSpPr>
        <p:grpSpPr>
          <a:xfrm>
            <a:off x="869904" y="2179751"/>
            <a:ext cx="10600532" cy="4282870"/>
            <a:chOff x="-79665" y="8026"/>
            <a:chExt cx="10600532" cy="4282870"/>
          </a:xfrm>
        </p:grpSpPr>
        <p:sp>
          <p:nvSpPr>
            <p:cNvPr id="108" name="Google Shape;108;p3"/>
            <p:cNvSpPr/>
            <p:nvPr/>
          </p:nvSpPr>
          <p:spPr>
            <a:xfrm>
              <a:off x="0" y="8026"/>
              <a:ext cx="10520867" cy="703409"/>
            </a:xfrm>
            <a:prstGeom prst="roundRect">
              <a:avLst>
                <a:gd name="adj" fmla="val 16667"/>
              </a:avLst>
            </a:prstGeom>
            <a:solidFill>
              <a:schemeClr val="bg1">
                <a:lumMod val="85000"/>
              </a:schemeClr>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p:txBody>
        </p:sp>
        <p:sp>
          <p:nvSpPr>
            <p:cNvPr id="109" name="Google Shape;109;p3"/>
            <p:cNvSpPr txBox="1"/>
            <p:nvPr/>
          </p:nvSpPr>
          <p:spPr>
            <a:xfrm>
              <a:off x="-79665" y="4858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chemeClr val="lt1"/>
                </a:buClr>
                <a:buSzPts val="2800"/>
                <a:buFont typeface="Calibri"/>
                <a:buNone/>
              </a:pPr>
              <a:r>
                <a:rPr lang="en-US" sz="2800" i="0" u="none" strike="noStrike" cap="none" dirty="0">
                  <a:solidFill>
                    <a:schemeClr val="lt1"/>
                  </a:solidFill>
                  <a:latin typeface="Calibri"/>
                  <a:ea typeface="Calibri"/>
                  <a:cs typeface="Calibri"/>
                  <a:sym typeface="Calibri"/>
                </a:rPr>
                <a:t> 1. Basic digital literacy skills </a:t>
              </a:r>
              <a:endParaRPr sz="2800" i="0" u="none" strike="noStrike" cap="none" dirty="0">
                <a:solidFill>
                  <a:schemeClr val="lt1"/>
                </a:solidFill>
                <a:latin typeface="Calibri"/>
                <a:ea typeface="Calibri"/>
                <a:cs typeface="Calibri"/>
                <a:sym typeface="Calibri"/>
              </a:endParaRPr>
            </a:p>
          </p:txBody>
        </p:sp>
        <p:sp>
          <p:nvSpPr>
            <p:cNvPr id="110" name="Google Shape;110;p3"/>
            <p:cNvSpPr/>
            <p:nvPr/>
          </p:nvSpPr>
          <p:spPr>
            <a:xfrm>
              <a:off x="0" y="717655"/>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
            <p:cNvSpPr txBox="1"/>
            <p:nvPr/>
          </p:nvSpPr>
          <p:spPr>
            <a:xfrm>
              <a:off x="34338" y="751993"/>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Security &amp; Prevention</a:t>
              </a:r>
              <a:endParaRPr sz="2800" b="0" i="0" u="none" strike="noStrike" cap="none">
                <a:solidFill>
                  <a:srgbClr val="FFFFFF"/>
                </a:solidFill>
                <a:latin typeface="Calibri"/>
                <a:ea typeface="Calibri"/>
                <a:cs typeface="Calibri"/>
                <a:sym typeface="Calibri"/>
              </a:endParaRPr>
            </a:p>
          </p:txBody>
        </p:sp>
        <p:sp>
          <p:nvSpPr>
            <p:cNvPr id="112" name="Google Shape;112;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3. Managing a bank account online </a:t>
              </a:r>
              <a:endParaRPr sz="2800" b="0" i="0" u="none" strike="noStrike" cap="none">
                <a:solidFill>
                  <a:srgbClr val="FFFFFF"/>
                </a:solidFill>
                <a:latin typeface="Calibri"/>
                <a:ea typeface="Calibri"/>
                <a:cs typeface="Calibri"/>
                <a:sym typeface="Calibri"/>
              </a:endParaRPr>
            </a:p>
          </p:txBody>
        </p:sp>
        <p:sp>
          <p:nvSpPr>
            <p:cNvPr id="114" name="Google Shape;114;p3"/>
            <p:cNvSpPr/>
            <p:nvPr/>
          </p:nvSpPr>
          <p:spPr>
            <a:xfrm>
              <a:off x="0" y="2152571"/>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
            <p:cNvSpPr txBox="1"/>
            <p:nvPr/>
          </p:nvSpPr>
          <p:spPr>
            <a:xfrm>
              <a:off x="34338" y="218690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4.. Online solutions for receiving and sending money </a:t>
              </a:r>
              <a:endParaRPr sz="2600" b="0" i="0" u="none" strike="noStrike" cap="none">
                <a:solidFill>
                  <a:schemeClr val="lt1"/>
                </a:solidFill>
                <a:latin typeface="Calibri"/>
                <a:ea typeface="Calibri"/>
                <a:cs typeface="Calibri"/>
                <a:sym typeface="Calibri"/>
              </a:endParaRPr>
            </a:p>
          </p:txBody>
        </p:sp>
        <p:sp>
          <p:nvSpPr>
            <p:cNvPr id="116" name="Google Shape;116;p3"/>
            <p:cNvSpPr/>
            <p:nvPr/>
          </p:nvSpPr>
          <p:spPr>
            <a:xfrm>
              <a:off x="0" y="2870029"/>
              <a:ext cx="10520867" cy="703409"/>
            </a:xfrm>
            <a:prstGeom prst="roundRect">
              <a:avLst>
                <a:gd name="adj" fmla="val 16667"/>
              </a:avLst>
            </a:prstGeom>
            <a:solidFill>
              <a:srgbClr val="92D050"/>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
            <p:cNvSpPr txBox="1"/>
            <p:nvPr/>
          </p:nvSpPr>
          <p:spPr>
            <a:xfrm>
              <a:off x="34338" y="2904367"/>
              <a:ext cx="10452191" cy="634733"/>
            </a:xfrm>
            <a:prstGeom prst="rect">
              <a:avLst/>
            </a:prstGeom>
            <a:noFill/>
            <a:ln>
              <a:noFill/>
            </a:ln>
          </p:spPr>
          <p:txBody>
            <a:bodyPr spcFirstLastPara="1" wrap="square" lIns="106675" tIns="106675" rIns="106675" bIns="106675" anchor="ctr" anchorCtr="0">
              <a:noAutofit/>
            </a:bodyPr>
            <a:lstStyle>
              <a:defPPr marR="0" lvl="0" algn="l" rtl="0">
                <a:lnSpc>
                  <a:spcPct val="100000"/>
                </a:lnSpc>
                <a:spcBef>
                  <a:spcPts val="0"/>
                </a:spcBef>
                <a:spcAft>
                  <a:spcPts val="0"/>
                </a:spcAft>
              </a:defPPr>
              <a:lvl1pPr marL="0" indent="0">
                <a:lnSpc>
                  <a:spcPct val="90000"/>
                </a:lnSpc>
                <a:buClr>
                  <a:schemeClr val="lt1"/>
                </a:buClr>
                <a:buSzPts val="2800"/>
                <a:buFont typeface="Calibri"/>
                <a:buNone/>
                <a:defRPr sz="2800" b="1">
                  <a:solidFill>
                    <a:schemeClr val="lt1"/>
                  </a:solidFill>
                  <a:latin typeface="Calibri"/>
                  <a:ea typeface="Calibri"/>
                  <a:cs typeface="Calibri"/>
                </a:defRPr>
              </a:lvl1pPr>
            </a:lstStyle>
            <a:p>
              <a:r>
                <a:rPr lang="en-US" dirty="0">
                  <a:sym typeface="Calibri"/>
                </a:rPr>
                <a:t>5. Using a Credit Card to Purchase from Online Goods and Services</a:t>
              </a:r>
              <a:endParaRPr dirty="0">
                <a:sym typeface="Calibri"/>
              </a:endParaRPr>
            </a:p>
          </p:txBody>
        </p:sp>
        <p:sp>
          <p:nvSpPr>
            <p:cNvPr id="118" name="Google Shape;118;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Calibri"/>
                <a:buNone/>
              </a:pPr>
              <a:r>
                <a:rPr lang="en-US" sz="2600" b="0" i="0" u="none" strike="noStrike" cap="none">
                  <a:solidFill>
                    <a:schemeClr val="lt1"/>
                  </a:solidFill>
                  <a:latin typeface="Calibri"/>
                  <a:ea typeface="Calibri"/>
                  <a:cs typeface="Calibri"/>
                  <a:sym typeface="Calibri"/>
                </a:rPr>
                <a:t>6. Processing online payments for taxes and bills </a:t>
              </a:r>
              <a:endParaRPr sz="2600" b="0" i="0" u="none" strike="noStrike" cap="none">
                <a:solidFill>
                  <a:schemeClr val="lt1"/>
                </a:solidFill>
                <a:latin typeface="Calibri"/>
                <a:ea typeface="Calibri"/>
                <a:cs typeface="Calibri"/>
                <a:sym typeface="Calibri"/>
              </a:endParaRPr>
            </a:p>
          </p:txBody>
        </p:sp>
      </p:grpSp>
      <p:pic>
        <p:nvPicPr>
          <p:cNvPr id="120" name="Google Shape;120;p3"/>
          <p:cNvPicPr preferRelativeResize="0"/>
          <p:nvPr/>
        </p:nvPicPr>
        <p:blipFill rotWithShape="1">
          <a:blip r:embed="rId3">
            <a:alphaModFix/>
          </a:blip>
          <a:srcRect/>
          <a:stretch/>
        </p:blipFill>
        <p:spPr>
          <a:xfrm>
            <a:off x="11523671" y="6124248"/>
            <a:ext cx="668329" cy="677143"/>
          </a:xfrm>
          <a:prstGeom prst="rect">
            <a:avLst/>
          </a:prstGeom>
          <a:noFill/>
          <a:ln>
            <a:noFill/>
          </a:ln>
        </p:spPr>
      </p:pic>
      <p:pic>
        <p:nvPicPr>
          <p:cNvPr id="121" name="Google Shape;121;p3"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0" y="23312"/>
            <a:ext cx="3800819" cy="179532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B683D4-DF4A-9633-B66F-D46C4FE7F54A}"/>
              </a:ext>
            </a:extLst>
          </p:cNvPr>
          <p:cNvSpPr>
            <a:spLocks noGrp="1"/>
          </p:cNvSpPr>
          <p:nvPr>
            <p:ph type="title"/>
          </p:nvPr>
        </p:nvSpPr>
        <p:spPr/>
        <p:txBody>
          <a:bodyPr/>
          <a:lstStyle/>
          <a:p>
            <a:r>
              <a:rPr lang="en-US" sz="2800" dirty="0"/>
              <a:t>Other types of benefits</a:t>
            </a:r>
            <a:endParaRPr lang="el-GR" dirty="0"/>
          </a:p>
        </p:txBody>
      </p:sp>
      <p:sp>
        <p:nvSpPr>
          <p:cNvPr id="3" name="Θέση κειμένου 2">
            <a:extLst>
              <a:ext uri="{FF2B5EF4-FFF2-40B4-BE49-F238E27FC236}">
                <a16:creationId xmlns:a16="http://schemas.microsoft.com/office/drawing/2014/main" id="{F1852889-2BAE-A6F3-C083-F5DDB55E1CF6}"/>
              </a:ext>
            </a:extLst>
          </p:cNvPr>
          <p:cNvSpPr>
            <a:spLocks noGrp="1"/>
          </p:cNvSpPr>
          <p:nvPr>
            <p:ph type="body" idx="1"/>
          </p:nvPr>
        </p:nvSpPr>
        <p:spPr>
          <a:xfrm>
            <a:off x="583757" y="1998359"/>
            <a:ext cx="6482061" cy="3941326"/>
          </a:xfrm>
        </p:spPr>
        <p:txBody>
          <a:bodyPr>
            <a:normAutofit lnSpcReduction="10000"/>
          </a:bodyPr>
          <a:lstStyle/>
          <a:p>
            <a:r>
              <a:rPr lang="en-US" dirty="0"/>
              <a:t>Loyalty programs</a:t>
            </a:r>
          </a:p>
          <a:p>
            <a:r>
              <a:rPr lang="en-US" dirty="0"/>
              <a:t>Points-based programs</a:t>
            </a:r>
          </a:p>
          <a:p>
            <a:r>
              <a:rPr lang="en-US" dirty="0"/>
              <a:t>Membership and subscription services</a:t>
            </a:r>
          </a:p>
          <a:p>
            <a:r>
              <a:rPr lang="en-US" dirty="0"/>
              <a:t>Common marketing strategies</a:t>
            </a:r>
          </a:p>
          <a:p>
            <a:r>
              <a:rPr lang="en-US" dirty="0"/>
              <a:t>Limited-time offers</a:t>
            </a:r>
          </a:p>
          <a:p>
            <a:r>
              <a:rPr lang="en-US" dirty="0"/>
              <a:t>Personalized recommendations</a:t>
            </a:r>
          </a:p>
          <a:p>
            <a:r>
              <a:rPr lang="en-US" dirty="0"/>
              <a:t>Free shipping thresholds</a:t>
            </a:r>
          </a:p>
          <a:p>
            <a:r>
              <a:rPr lang="en-US" dirty="0"/>
              <a:t>Email newsletters and notifications</a:t>
            </a:r>
          </a:p>
          <a:p>
            <a:r>
              <a:rPr lang="en-US" dirty="0"/>
              <a:t>Social media and influencer marketing</a:t>
            </a:r>
          </a:p>
          <a:p>
            <a:pPr marL="76200" indent="0">
              <a:buNone/>
            </a:pPr>
            <a:endParaRPr lang="el-GR" dirty="0"/>
          </a:p>
        </p:txBody>
      </p:sp>
    </p:spTree>
    <p:extLst>
      <p:ext uri="{BB962C8B-B14F-4D97-AF65-F5344CB8AC3E}">
        <p14:creationId xmlns:p14="http://schemas.microsoft.com/office/powerpoint/2010/main" val="883921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C617D7-A4CD-7F89-91F5-1AAC093B06A7}"/>
              </a:ext>
            </a:extLst>
          </p:cNvPr>
          <p:cNvSpPr>
            <a:spLocks noGrp="1"/>
          </p:cNvSpPr>
          <p:nvPr>
            <p:ph type="title"/>
          </p:nvPr>
        </p:nvSpPr>
        <p:spPr/>
        <p:txBody>
          <a:bodyPr/>
          <a:lstStyle/>
          <a:p>
            <a:r>
              <a:rPr lang="en-US" dirty="0"/>
              <a:t>Managing a budget </a:t>
            </a:r>
            <a:endParaRPr lang="el-GR" dirty="0"/>
          </a:p>
        </p:txBody>
      </p:sp>
      <p:sp>
        <p:nvSpPr>
          <p:cNvPr id="3" name="Θέση κειμένου 2">
            <a:extLst>
              <a:ext uri="{FF2B5EF4-FFF2-40B4-BE49-F238E27FC236}">
                <a16:creationId xmlns:a16="http://schemas.microsoft.com/office/drawing/2014/main" id="{0E818BE0-347D-9078-512B-47F483820368}"/>
              </a:ext>
            </a:extLst>
          </p:cNvPr>
          <p:cNvSpPr>
            <a:spLocks noGrp="1"/>
          </p:cNvSpPr>
          <p:nvPr>
            <p:ph type="body" idx="1"/>
          </p:nvPr>
        </p:nvSpPr>
        <p:spPr/>
        <p:txBody>
          <a:bodyPr>
            <a:normAutofit fontScale="92500" lnSpcReduction="10000"/>
          </a:bodyPr>
          <a:lstStyle/>
          <a:p>
            <a:pPr marL="0" marR="0" lvl="0" indent="0" algn="l" rtl="0">
              <a:lnSpc>
                <a:spcPct val="90000"/>
              </a:lnSpc>
              <a:spcBef>
                <a:spcPts val="0"/>
              </a:spcBef>
              <a:spcAft>
                <a:spcPts val="0"/>
              </a:spcAft>
              <a:buClr>
                <a:srgbClr val="1C2E78"/>
              </a:buClr>
              <a:buSzPts val="3200"/>
              <a:buFont typeface="Calibri"/>
              <a:buNone/>
            </a:pPr>
            <a:r>
              <a:rPr lang="en-US" dirty="0"/>
              <a:t>Managing a budget for online shopping tracking expenses and avoiding overspending.</a:t>
            </a:r>
          </a:p>
          <a:p>
            <a:pPr marL="0" marR="0" lvl="0" indent="0" algn="l" rtl="0">
              <a:lnSpc>
                <a:spcPct val="90000"/>
              </a:lnSpc>
              <a:spcBef>
                <a:spcPts val="0"/>
              </a:spcBef>
              <a:spcAft>
                <a:spcPts val="0"/>
              </a:spcAft>
              <a:buClr>
                <a:srgbClr val="1C2E78"/>
              </a:buClr>
              <a:buSzPts val="3200"/>
              <a:buFont typeface="Calibri"/>
              <a:buNone/>
            </a:pPr>
            <a:endParaRPr lang="en-US" dirty="0"/>
          </a:p>
          <a:p>
            <a:pPr>
              <a:buFont typeface="Wingdings" panose="05000000000000000000" pitchFamily="2" charset="2"/>
              <a:buChar char="ü"/>
            </a:pPr>
            <a:r>
              <a:rPr lang="en-US" dirty="0"/>
              <a:t>Creating and sticking to a budget is crucial for responsible online shopping. This involves setting spending limits, tracking purchases, and making informed decisions to avoid impulse buying.</a:t>
            </a:r>
          </a:p>
          <a:p>
            <a:pPr>
              <a:buFont typeface="Wingdings" panose="05000000000000000000" pitchFamily="2" charset="2"/>
              <a:buChar char="ü"/>
            </a:pPr>
            <a:r>
              <a:rPr lang="en-US" dirty="0"/>
              <a:t>How to manage your online shopping budget:</a:t>
            </a:r>
          </a:p>
          <a:p>
            <a:pPr lvl="1"/>
            <a:r>
              <a:rPr lang="en-US" dirty="0"/>
              <a:t>set a monthly or weekly budget</a:t>
            </a:r>
          </a:p>
          <a:p>
            <a:pPr lvl="1"/>
            <a:r>
              <a:rPr lang="en-US" dirty="0"/>
              <a:t>track your expenses</a:t>
            </a:r>
          </a:p>
          <a:p>
            <a:pPr lvl="1"/>
            <a:r>
              <a:rPr lang="en-US" dirty="0"/>
              <a:t>avoid impulse buying</a:t>
            </a:r>
          </a:p>
          <a:p>
            <a:pPr lvl="1"/>
            <a:r>
              <a:rPr lang="en-US" dirty="0"/>
              <a:t>use alerts and notifications</a:t>
            </a:r>
          </a:p>
          <a:p>
            <a:pPr lvl="1"/>
            <a:r>
              <a:rPr lang="en-US" dirty="0"/>
              <a:t>understanding various online payment methods and their security features</a:t>
            </a:r>
          </a:p>
          <a:p>
            <a:endParaRPr lang="el-GR" dirty="0"/>
          </a:p>
        </p:txBody>
      </p:sp>
    </p:spTree>
    <p:extLst>
      <p:ext uri="{BB962C8B-B14F-4D97-AF65-F5344CB8AC3E}">
        <p14:creationId xmlns:p14="http://schemas.microsoft.com/office/powerpoint/2010/main" val="551126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0FED37CD-ABF7-E0E3-0BA1-8A38E32EA609}"/>
            </a:ext>
          </a:extLst>
        </p:cNvPr>
        <p:cNvGrpSpPr/>
        <p:nvPr/>
      </p:nvGrpSpPr>
      <p:grpSpPr>
        <a:xfrm>
          <a:off x="0" y="0"/>
          <a:ext cx="0" cy="0"/>
          <a:chOff x="0" y="0"/>
          <a:chExt cx="0" cy="0"/>
        </a:xfrm>
      </p:grpSpPr>
      <p:pic>
        <p:nvPicPr>
          <p:cNvPr id="242" name="Google Shape;242;g32370f821f7_1_2" descr="High ROI content abstract concept illustration">
            <a:extLst>
              <a:ext uri="{FF2B5EF4-FFF2-40B4-BE49-F238E27FC236}">
                <a16:creationId xmlns:a16="http://schemas.microsoft.com/office/drawing/2014/main" id="{D8524DC4-E754-7E84-17EB-3C4A4CA87323}"/>
              </a:ext>
            </a:extLst>
          </p:cNvPr>
          <p:cNvPicPr preferRelativeResize="0"/>
          <p:nvPr/>
        </p:nvPicPr>
        <p:blipFill rotWithShape="1">
          <a:blip r:embed="rId3">
            <a:alphaModFix/>
          </a:blip>
          <a:srcRect l="10457" t="11532" r="9779" b="9208"/>
          <a:stretch/>
        </p:blipFill>
        <p:spPr>
          <a:xfrm>
            <a:off x="8201025" y="2562225"/>
            <a:ext cx="3432975" cy="3074954"/>
          </a:xfrm>
          <a:prstGeom prst="rect">
            <a:avLst/>
          </a:prstGeom>
          <a:noFill/>
          <a:ln>
            <a:noFill/>
          </a:ln>
        </p:spPr>
      </p:pic>
      <p:sp>
        <p:nvSpPr>
          <p:cNvPr id="239" name="Google Shape;239;g32370f821f7_1_2">
            <a:extLst>
              <a:ext uri="{FF2B5EF4-FFF2-40B4-BE49-F238E27FC236}">
                <a16:creationId xmlns:a16="http://schemas.microsoft.com/office/drawing/2014/main" id="{52079C8A-4BF1-3584-B81C-75A27CC462BE}"/>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ts val="2200"/>
              <a:buFont typeface="Calibri"/>
              <a:buNone/>
            </a:pPr>
            <a:r>
              <a:rPr lang="en-US" sz="2000" dirty="0"/>
              <a:t>Unit 7</a:t>
            </a:r>
            <a:br>
              <a:rPr lang="en-US" sz="4000" dirty="0"/>
            </a:br>
            <a:r>
              <a:rPr lang="en-US" sz="4000" dirty="0"/>
              <a:t>Understanding shipping goods &amp; tracking orders</a:t>
            </a:r>
            <a:br>
              <a:rPr lang="en-US" sz="4000" dirty="0"/>
            </a:br>
            <a:endParaRPr dirty="0"/>
          </a:p>
        </p:txBody>
      </p:sp>
      <p:sp>
        <p:nvSpPr>
          <p:cNvPr id="240" name="Google Shape;240;g32370f821f7_1_2">
            <a:extLst>
              <a:ext uri="{FF2B5EF4-FFF2-40B4-BE49-F238E27FC236}">
                <a16:creationId xmlns:a16="http://schemas.microsoft.com/office/drawing/2014/main" id="{807E398F-C081-22DA-7EBC-9DDC1ED1C5A0}"/>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dirty="0"/>
              <a:t>Objectives</a:t>
            </a:r>
            <a:endParaRPr dirty="0"/>
          </a:p>
        </p:txBody>
      </p:sp>
      <p:sp>
        <p:nvSpPr>
          <p:cNvPr id="241" name="Google Shape;241;g32370f821f7_1_2">
            <a:extLst>
              <a:ext uri="{FF2B5EF4-FFF2-40B4-BE49-F238E27FC236}">
                <a16:creationId xmlns:a16="http://schemas.microsoft.com/office/drawing/2014/main" id="{E305302E-4997-8BFF-CD90-6325817F96D7}"/>
              </a:ext>
            </a:extLst>
          </p:cNvPr>
          <p:cNvSpPr txBox="1">
            <a:spLocks noGrp="1"/>
          </p:cNvSpPr>
          <p:nvPr>
            <p:ph type="body" idx="2"/>
          </p:nvPr>
        </p:nvSpPr>
        <p:spPr>
          <a:xfrm>
            <a:off x="617619" y="2849843"/>
            <a:ext cx="6595981" cy="340317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50000"/>
              </a:lnSpc>
              <a:spcBef>
                <a:spcPts val="0"/>
              </a:spcBef>
              <a:spcAft>
                <a:spcPts val="0"/>
              </a:spcAft>
              <a:buSzPts val="2000"/>
              <a:buNone/>
            </a:pPr>
            <a:r>
              <a:rPr lang="en-US" sz="2000" dirty="0"/>
              <a:t>On completion of this unit, you will be able to:</a:t>
            </a:r>
            <a:endParaRPr dirty="0"/>
          </a:p>
          <a:p>
            <a:pPr marL="228600" lvl="0" indent="-228600" algn="l" rtl="0">
              <a:lnSpc>
                <a:spcPct val="150000"/>
              </a:lnSpc>
              <a:spcBef>
                <a:spcPts val="1200"/>
              </a:spcBef>
              <a:spcAft>
                <a:spcPts val="0"/>
              </a:spcAft>
              <a:buSzPts val="2000"/>
              <a:buFont typeface="Noto Sans Symbols"/>
              <a:buChar char="✔"/>
            </a:pPr>
            <a:r>
              <a:rPr lang="en-US" sz="2000" dirty="0"/>
              <a:t> Common shipping methods: Learn how to choose the right shipping options for your orders.</a:t>
            </a:r>
          </a:p>
          <a:p>
            <a:pPr marL="228600" lvl="0" indent="-228600" algn="l" rtl="0">
              <a:lnSpc>
                <a:spcPct val="150000"/>
              </a:lnSpc>
              <a:spcBef>
                <a:spcPts val="1200"/>
              </a:spcBef>
              <a:spcAft>
                <a:spcPts val="0"/>
              </a:spcAft>
              <a:buSzPts val="2000"/>
              <a:buFont typeface="Noto Sans Symbols"/>
              <a:buChar char="✔"/>
            </a:pPr>
            <a:r>
              <a:rPr lang="en-US" sz="2000" dirty="0"/>
              <a:t>Track your shipment: Understand how to track orders online and check delivery status.</a:t>
            </a:r>
          </a:p>
          <a:p>
            <a:pPr marL="228600" lvl="0" indent="-228600" algn="l" rtl="0">
              <a:lnSpc>
                <a:spcPct val="150000"/>
              </a:lnSpc>
              <a:spcBef>
                <a:spcPts val="1200"/>
              </a:spcBef>
              <a:spcAft>
                <a:spcPts val="0"/>
              </a:spcAft>
              <a:buSzPts val="2000"/>
              <a:buFont typeface="Noto Sans Symbols"/>
              <a:buChar char="✔"/>
            </a:pPr>
            <a:r>
              <a:rPr lang="en-US" sz="2000" dirty="0"/>
              <a:t>Resolving Shipping Issues: Gain skills in addressing shipping delays or problems with orders.</a:t>
            </a:r>
          </a:p>
          <a:p>
            <a:pPr marL="228600" lvl="0" indent="-228600" algn="l" rtl="0">
              <a:lnSpc>
                <a:spcPct val="150000"/>
              </a:lnSpc>
              <a:spcBef>
                <a:spcPts val="1200"/>
              </a:spcBef>
              <a:spcAft>
                <a:spcPts val="0"/>
              </a:spcAft>
              <a:buSzPts val="2000"/>
              <a:buFont typeface="Noto Sans Symbols"/>
              <a:buChar char="✔"/>
            </a:pPr>
            <a:r>
              <a:rPr lang="en-US" sz="2100" dirty="0"/>
              <a:t>Legal and ethical awareness: Know your rights and your products</a:t>
            </a:r>
          </a:p>
          <a:p>
            <a:pPr marL="228600" lvl="0" indent="-228600" algn="l" rtl="0">
              <a:lnSpc>
                <a:spcPct val="150000"/>
              </a:lnSpc>
              <a:spcBef>
                <a:spcPts val="1200"/>
              </a:spcBef>
              <a:spcAft>
                <a:spcPts val="0"/>
              </a:spcAft>
              <a:buSzPts val="2000"/>
              <a:buFont typeface="Noto Sans Symbols"/>
              <a:buChar char="✔"/>
            </a:pPr>
            <a:endParaRPr sz="2000" dirty="0"/>
          </a:p>
        </p:txBody>
      </p:sp>
      <p:sp>
        <p:nvSpPr>
          <p:cNvPr id="243" name="Google Shape;243;g32370f821f7_1_2">
            <a:extLst>
              <a:ext uri="{FF2B5EF4-FFF2-40B4-BE49-F238E27FC236}">
                <a16:creationId xmlns:a16="http://schemas.microsoft.com/office/drawing/2014/main" id="{621C7667-A344-4B7B-17A3-20C9185F8AC4}"/>
              </a:ext>
            </a:extLst>
          </p:cNvPr>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on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51647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70D4573F-D8B7-9403-44F7-0AC3470735AE}"/>
              </a:ext>
            </a:extLst>
          </p:cNvPr>
          <p:cNvSpPr>
            <a:spLocks noGrp="1"/>
          </p:cNvSpPr>
          <p:nvPr>
            <p:ph type="title"/>
          </p:nvPr>
        </p:nvSpPr>
        <p:spPr/>
        <p:txBody>
          <a:bodyPr>
            <a:normAutofit/>
          </a:bodyPr>
          <a:lstStyle/>
          <a:p>
            <a:r>
              <a:rPr lang="en-US" dirty="0"/>
              <a:t> Common shipping methods</a:t>
            </a:r>
            <a:endParaRPr lang="el-GR" dirty="0"/>
          </a:p>
        </p:txBody>
      </p:sp>
      <p:sp>
        <p:nvSpPr>
          <p:cNvPr id="5" name="Θέση κειμένου 4">
            <a:extLst>
              <a:ext uri="{FF2B5EF4-FFF2-40B4-BE49-F238E27FC236}">
                <a16:creationId xmlns:a16="http://schemas.microsoft.com/office/drawing/2014/main" id="{9062CC0F-BA9A-788D-0A8F-6F6F16C4B7EC}"/>
              </a:ext>
            </a:extLst>
          </p:cNvPr>
          <p:cNvSpPr>
            <a:spLocks noGrp="1"/>
          </p:cNvSpPr>
          <p:nvPr>
            <p:ph type="body" idx="1"/>
          </p:nvPr>
        </p:nvSpPr>
        <p:spPr/>
        <p:txBody>
          <a:bodyPr numCol="2">
            <a:normAutofit fontScale="77500" lnSpcReduction="20000"/>
          </a:bodyPr>
          <a:lstStyle/>
          <a:p>
            <a:r>
              <a:rPr lang="en-US" sz="2900" dirty="0">
                <a:solidFill>
                  <a:schemeClr val="accent6"/>
                </a:solidFill>
              </a:rPr>
              <a:t>Standard Shipping: </a:t>
            </a:r>
            <a:r>
              <a:rPr lang="en-US" sz="2900" dirty="0"/>
              <a:t>A regular, cost-effective shipping option with a longer delivery time, typically 5-7 business days.</a:t>
            </a:r>
          </a:p>
          <a:p>
            <a:r>
              <a:rPr lang="en-US" sz="2900" dirty="0">
                <a:solidFill>
                  <a:schemeClr val="accent6"/>
                </a:solidFill>
              </a:rPr>
              <a:t>Expedited Shipping: </a:t>
            </a:r>
            <a:r>
              <a:rPr lang="en-US" sz="2900" dirty="0"/>
              <a:t>Faster than standard shipping, delivering within 2-3 business days, usually at a higher cost.</a:t>
            </a:r>
          </a:p>
          <a:p>
            <a:r>
              <a:rPr lang="en-US" sz="2900" dirty="0">
                <a:solidFill>
                  <a:schemeClr val="accent6"/>
                </a:solidFill>
              </a:rPr>
              <a:t>Overnight Shipping: </a:t>
            </a:r>
            <a:r>
              <a:rPr lang="en-US" sz="2900" dirty="0"/>
              <a:t>Delivers the next day, offering the fastest service for urgent shipments, but often more expensive.</a:t>
            </a:r>
          </a:p>
          <a:p>
            <a:r>
              <a:rPr lang="en-US" sz="2900" dirty="0">
                <a:solidFill>
                  <a:schemeClr val="accent6"/>
                </a:solidFill>
              </a:rPr>
              <a:t>Two-Day Shipping: </a:t>
            </a:r>
            <a:r>
              <a:rPr lang="en-US" sz="2900" dirty="0"/>
              <a:t>Guarantees delivery within two business days, often available for a premium fee.</a:t>
            </a:r>
          </a:p>
          <a:p>
            <a:r>
              <a:rPr lang="en-US" sz="2900" dirty="0">
                <a:solidFill>
                  <a:schemeClr val="accent6"/>
                </a:solidFill>
              </a:rPr>
              <a:t>International Shipping: </a:t>
            </a:r>
            <a:r>
              <a:rPr lang="en-US" sz="2900" dirty="0"/>
              <a:t>Ships products to other countries, which may take several days or weeks depending on the destination.</a:t>
            </a:r>
          </a:p>
          <a:p>
            <a:r>
              <a:rPr lang="en-US" sz="2900" dirty="0">
                <a:solidFill>
                  <a:schemeClr val="accent6"/>
                </a:solidFill>
              </a:rPr>
              <a:t>Flat Rate Shipping: </a:t>
            </a:r>
            <a:r>
              <a:rPr lang="en-US" sz="2900" dirty="0"/>
              <a:t>A shipping option where the cost stays the same regardless of the weight or size of the item, as long as it fits within the provided packaging.</a:t>
            </a:r>
          </a:p>
          <a:p>
            <a:r>
              <a:rPr lang="en-US" sz="2900" dirty="0">
                <a:solidFill>
                  <a:schemeClr val="accent6"/>
                </a:solidFill>
              </a:rPr>
              <a:t>Free Shipping: </a:t>
            </a:r>
            <a:r>
              <a:rPr lang="en-US" sz="2900" dirty="0"/>
              <a:t>Often offered as a promotion, where the seller absorbs the shipping cost, usually with a minimum purchase requirement.</a:t>
            </a:r>
            <a:endParaRPr lang="el-GR" sz="2900" dirty="0"/>
          </a:p>
        </p:txBody>
      </p:sp>
    </p:spTree>
    <p:extLst>
      <p:ext uri="{BB962C8B-B14F-4D97-AF65-F5344CB8AC3E}">
        <p14:creationId xmlns:p14="http://schemas.microsoft.com/office/powerpoint/2010/main" val="1464636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1B16-700F-A5E1-0EB1-693A61DE3D9D}"/>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08CDC133-D9CB-F00E-A9E3-D313507FC46F}"/>
              </a:ext>
            </a:extLst>
          </p:cNvPr>
          <p:cNvSpPr>
            <a:spLocks noGrp="1"/>
          </p:cNvSpPr>
          <p:nvPr>
            <p:ph type="title"/>
          </p:nvPr>
        </p:nvSpPr>
        <p:spPr/>
        <p:txBody>
          <a:bodyPr>
            <a:normAutofit/>
          </a:bodyPr>
          <a:lstStyle/>
          <a:p>
            <a:pPr marL="76200" indent="0">
              <a:buNone/>
            </a:pPr>
            <a:r>
              <a:rPr lang="en-US" b="1" dirty="0"/>
              <a:t>Track your shipment</a:t>
            </a:r>
          </a:p>
        </p:txBody>
      </p:sp>
      <p:sp>
        <p:nvSpPr>
          <p:cNvPr id="5" name="Θέση κειμένου 4">
            <a:extLst>
              <a:ext uri="{FF2B5EF4-FFF2-40B4-BE49-F238E27FC236}">
                <a16:creationId xmlns:a16="http://schemas.microsoft.com/office/drawing/2014/main" id="{8FF5E723-85F1-4604-A184-BB4625F3B9B5}"/>
              </a:ext>
            </a:extLst>
          </p:cNvPr>
          <p:cNvSpPr>
            <a:spLocks noGrp="1"/>
          </p:cNvSpPr>
          <p:nvPr>
            <p:ph type="body" idx="1"/>
          </p:nvPr>
        </p:nvSpPr>
        <p:spPr>
          <a:xfrm>
            <a:off x="583758" y="2106186"/>
            <a:ext cx="4947956" cy="3941326"/>
          </a:xfrm>
        </p:spPr>
        <p:txBody>
          <a:bodyPr/>
          <a:lstStyle/>
          <a:p>
            <a:pPr marL="76200" indent="0">
              <a:buNone/>
            </a:pPr>
            <a:r>
              <a:rPr lang="en-US" b="1" dirty="0"/>
              <a:t>How to track your shipment</a:t>
            </a:r>
          </a:p>
          <a:p>
            <a:r>
              <a:rPr lang="en-US" dirty="0"/>
              <a:t>Get the tracking number</a:t>
            </a:r>
          </a:p>
          <a:p>
            <a:r>
              <a:rPr lang="en-US" dirty="0"/>
              <a:t>Visit the shipping carrier’s website</a:t>
            </a:r>
          </a:p>
          <a:p>
            <a:r>
              <a:rPr lang="en-US" dirty="0"/>
              <a:t>Use the retailer’s tracking feature</a:t>
            </a:r>
          </a:p>
          <a:p>
            <a:r>
              <a:rPr lang="en-US" dirty="0"/>
              <a:t>Enable notifications</a:t>
            </a:r>
            <a:endParaRPr lang="el-GR" dirty="0"/>
          </a:p>
        </p:txBody>
      </p:sp>
      <p:sp>
        <p:nvSpPr>
          <p:cNvPr id="6" name="TextBox 5">
            <a:extLst>
              <a:ext uri="{FF2B5EF4-FFF2-40B4-BE49-F238E27FC236}">
                <a16:creationId xmlns:a16="http://schemas.microsoft.com/office/drawing/2014/main" id="{5570723B-687F-4BDB-BADA-0CB5C7F0AEEC}"/>
              </a:ext>
            </a:extLst>
          </p:cNvPr>
          <p:cNvSpPr txBox="1"/>
          <p:nvPr/>
        </p:nvSpPr>
        <p:spPr>
          <a:xfrm>
            <a:off x="701965" y="4482306"/>
            <a:ext cx="4719780" cy="1323439"/>
          </a:xfrm>
          <a:prstGeom prst="rect">
            <a:avLst/>
          </a:prstGeom>
          <a:noFill/>
        </p:spPr>
        <p:txBody>
          <a:bodyPr wrap="square">
            <a:spAutoFit/>
          </a:bodyPr>
          <a:lstStyle/>
          <a:p>
            <a:pPr>
              <a:buNone/>
            </a:pPr>
            <a:r>
              <a:rPr lang="en-US" sz="2000" b="1" dirty="0">
                <a:solidFill>
                  <a:schemeClr val="accent6"/>
                </a:solidFill>
              </a:rPr>
              <a:t>Interpreting tracking information:</a:t>
            </a:r>
          </a:p>
          <a:p>
            <a:pPr marL="342900" indent="-342900">
              <a:buClr>
                <a:schemeClr val="accent6"/>
              </a:buClr>
              <a:buFont typeface="Wingdings" panose="05000000000000000000" pitchFamily="2" charset="2"/>
              <a:buChar char="ü"/>
            </a:pPr>
            <a:r>
              <a:rPr lang="en-US" sz="2000" dirty="0">
                <a:solidFill>
                  <a:schemeClr val="accent6"/>
                </a:solidFill>
              </a:rPr>
              <a:t>In transit</a:t>
            </a:r>
          </a:p>
          <a:p>
            <a:pPr marL="342900" indent="-342900">
              <a:buClr>
                <a:schemeClr val="accent6"/>
              </a:buClr>
              <a:buFont typeface="Wingdings" panose="05000000000000000000" pitchFamily="2" charset="2"/>
              <a:buChar char="ü"/>
            </a:pPr>
            <a:r>
              <a:rPr lang="en-US" sz="2000" dirty="0">
                <a:solidFill>
                  <a:schemeClr val="accent6"/>
                </a:solidFill>
              </a:rPr>
              <a:t>Out for delivery</a:t>
            </a:r>
          </a:p>
          <a:p>
            <a:pPr marL="342900" indent="-342900">
              <a:buClr>
                <a:schemeClr val="accent6"/>
              </a:buClr>
              <a:buFont typeface="Wingdings" panose="05000000000000000000" pitchFamily="2" charset="2"/>
              <a:buChar char="ü"/>
            </a:pPr>
            <a:r>
              <a:rPr lang="en-US" sz="2000" dirty="0">
                <a:solidFill>
                  <a:schemeClr val="accent6"/>
                </a:solidFill>
              </a:rPr>
              <a:t>Delivered</a:t>
            </a:r>
          </a:p>
        </p:txBody>
      </p:sp>
      <p:pic>
        <p:nvPicPr>
          <p:cNvPr id="14338" name="Picture 2" descr="Character illustration of people with packages for shipment">
            <a:extLst>
              <a:ext uri="{FF2B5EF4-FFF2-40B4-BE49-F238E27FC236}">
                <a16:creationId xmlns:a16="http://schemas.microsoft.com/office/drawing/2014/main" id="{0B4AFFF7-9EEC-492D-81B3-949B6FF07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966" y="1808162"/>
            <a:ext cx="4801285" cy="3489752"/>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43;g32370f821f7_1_2">
            <a:extLst>
              <a:ext uri="{FF2B5EF4-FFF2-40B4-BE49-F238E27FC236}">
                <a16:creationId xmlns:a16="http://schemas.microsoft.com/office/drawing/2014/main" id="{1B11B706-F312-4654-8B8E-37CE2513D975}"/>
              </a:ext>
            </a:extLst>
          </p:cNvPr>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3"/>
              </a:rPr>
              <a:t>Image by </a:t>
            </a:r>
            <a:r>
              <a:rPr lang="en-US" sz="1000" b="0" i="0" u="sng" strike="noStrike" cap="none" dirty="0" err="1">
                <a:solidFill>
                  <a:schemeClr val="dk1"/>
                </a:solidFill>
                <a:latin typeface="Calibri"/>
                <a:ea typeface="Calibri"/>
                <a:cs typeface="Calibri"/>
                <a:sym typeface="Calibri"/>
                <a:hlinkClick r:id="rId3"/>
              </a:rPr>
              <a:t>rawpixel</a:t>
            </a:r>
            <a:r>
              <a:rPr lang="en-US" sz="1000" b="0" i="0" u="sng" strike="noStrike" cap="none" dirty="0">
                <a:solidFill>
                  <a:schemeClr val="dk1"/>
                </a:solidFill>
                <a:latin typeface="Calibri"/>
                <a:ea typeface="Calibri"/>
                <a:cs typeface="Calibri"/>
                <a:sym typeface="Calibri"/>
                <a:hlinkClick r:id="rId3"/>
              </a:rPr>
              <a:t> on </a:t>
            </a:r>
            <a:r>
              <a:rPr lang="en-US" sz="1000" b="0" i="0" u="sng" strike="noStrike" cap="none" dirty="0" err="1">
                <a:solidFill>
                  <a:schemeClr val="dk1"/>
                </a:solidFill>
                <a:latin typeface="Calibri"/>
                <a:ea typeface="Calibri"/>
                <a:cs typeface="Calibri"/>
                <a:sym typeface="Calibri"/>
                <a:hlinkClick r:id="rId3"/>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2090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61A67-497C-5679-B3A7-5BB084663169}"/>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E0B6C45F-5835-99D0-8167-07D70E6504DE}"/>
              </a:ext>
            </a:extLst>
          </p:cNvPr>
          <p:cNvSpPr>
            <a:spLocks noGrp="1"/>
          </p:cNvSpPr>
          <p:nvPr>
            <p:ph type="title"/>
          </p:nvPr>
        </p:nvSpPr>
        <p:spPr/>
        <p:txBody>
          <a:bodyPr>
            <a:normAutofit/>
          </a:bodyPr>
          <a:lstStyle/>
          <a:p>
            <a:r>
              <a:rPr lang="en-US" sz="2800" dirty="0"/>
              <a:t>Resolving shipping issues</a:t>
            </a:r>
            <a:endParaRPr lang="el-GR" dirty="0"/>
          </a:p>
        </p:txBody>
      </p:sp>
      <p:sp>
        <p:nvSpPr>
          <p:cNvPr id="5" name="Θέση κειμένου 4">
            <a:extLst>
              <a:ext uri="{FF2B5EF4-FFF2-40B4-BE49-F238E27FC236}">
                <a16:creationId xmlns:a16="http://schemas.microsoft.com/office/drawing/2014/main" id="{5046FEF9-6789-E974-698A-1FD9681610A1}"/>
              </a:ext>
            </a:extLst>
          </p:cNvPr>
          <p:cNvSpPr>
            <a:spLocks noGrp="1"/>
          </p:cNvSpPr>
          <p:nvPr>
            <p:ph type="body" idx="1"/>
          </p:nvPr>
        </p:nvSpPr>
        <p:spPr>
          <a:xfrm>
            <a:off x="566153" y="2050473"/>
            <a:ext cx="11059693" cy="4221721"/>
          </a:xfrm>
        </p:spPr>
        <p:txBody>
          <a:bodyPr numCol="2">
            <a:normAutofit/>
          </a:bodyPr>
          <a:lstStyle/>
          <a:p>
            <a:r>
              <a:rPr lang="en-US" b="1" dirty="0"/>
              <a:t>Check the tracking information</a:t>
            </a:r>
          </a:p>
          <a:p>
            <a:pPr marL="76200" indent="0">
              <a:buNone/>
            </a:pPr>
            <a:r>
              <a:rPr lang="en-US" dirty="0"/>
              <a:t>Use your tracking number to verify the status of your order. Learn how to identify if there’s been a delay or change in delivery date.</a:t>
            </a:r>
          </a:p>
          <a:p>
            <a:r>
              <a:rPr lang="en-US" b="1" dirty="0"/>
              <a:t>Contact the carrier for updates</a:t>
            </a:r>
          </a:p>
          <a:p>
            <a:pPr marL="76200" indent="0">
              <a:buNone/>
            </a:pPr>
            <a:r>
              <a:rPr lang="en-US" dirty="0"/>
              <a:t>If there’s a delay, contact the shipping carrier (e.g., UPS, FedEx) to get more detailed information and resolve any delivery issues.</a:t>
            </a:r>
          </a:p>
          <a:p>
            <a:r>
              <a:rPr lang="en-US" b="1" dirty="0"/>
              <a:t>Reach out to customer service </a:t>
            </a:r>
          </a:p>
          <a:p>
            <a:pPr marL="76200" indent="0">
              <a:buNone/>
            </a:pPr>
            <a:r>
              <a:rPr lang="en-US" dirty="0"/>
              <a:t>Learn how to effectively contact the retailer’s customer service to report problems like missing or damaged items and get a quick solution.</a:t>
            </a:r>
            <a:endParaRPr lang="el-GR" dirty="0"/>
          </a:p>
        </p:txBody>
      </p:sp>
    </p:spTree>
    <p:extLst>
      <p:ext uri="{BB962C8B-B14F-4D97-AF65-F5344CB8AC3E}">
        <p14:creationId xmlns:p14="http://schemas.microsoft.com/office/powerpoint/2010/main" val="3512743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F11434-AF2E-1269-06A6-6FD927825B00}"/>
              </a:ext>
            </a:extLst>
          </p:cNvPr>
          <p:cNvSpPr>
            <a:spLocks noGrp="1"/>
          </p:cNvSpPr>
          <p:nvPr>
            <p:ph type="title"/>
          </p:nvPr>
        </p:nvSpPr>
        <p:spPr/>
        <p:txBody>
          <a:bodyPr/>
          <a:lstStyle/>
          <a:p>
            <a:r>
              <a:rPr lang="en-US" dirty="0"/>
              <a:t>Legal and ethical awareness</a:t>
            </a:r>
            <a:endParaRPr lang="el-GR" dirty="0"/>
          </a:p>
        </p:txBody>
      </p:sp>
      <p:sp>
        <p:nvSpPr>
          <p:cNvPr id="4" name="Θέση κειμένου 3">
            <a:extLst>
              <a:ext uri="{FF2B5EF4-FFF2-40B4-BE49-F238E27FC236}">
                <a16:creationId xmlns:a16="http://schemas.microsoft.com/office/drawing/2014/main" id="{6FC5DC03-C51D-C867-FDAB-1609F3EBB003}"/>
              </a:ext>
            </a:extLst>
          </p:cNvPr>
          <p:cNvSpPr>
            <a:spLocks noGrp="1"/>
          </p:cNvSpPr>
          <p:nvPr>
            <p:ph type="body" idx="1"/>
          </p:nvPr>
        </p:nvSpPr>
        <p:spPr/>
        <p:txBody>
          <a:bodyPr/>
          <a:lstStyle/>
          <a:p>
            <a:pPr marL="76200" indent="0">
              <a:buNone/>
            </a:pPr>
            <a:r>
              <a:rPr lang="en-US" b="1" dirty="0"/>
              <a:t>Legal awareness</a:t>
            </a:r>
          </a:p>
          <a:p>
            <a:r>
              <a:rPr lang="en-US" dirty="0"/>
              <a:t>Key consumer rights</a:t>
            </a:r>
          </a:p>
          <a:p>
            <a:r>
              <a:rPr lang="en-US" dirty="0"/>
              <a:t>Right to information</a:t>
            </a:r>
          </a:p>
          <a:p>
            <a:r>
              <a:rPr lang="en-US" dirty="0"/>
              <a:t>Right to cancel (Cooling-Off Period)</a:t>
            </a:r>
          </a:p>
          <a:p>
            <a:r>
              <a:rPr lang="en-US" dirty="0"/>
              <a:t>Right to a refund</a:t>
            </a:r>
          </a:p>
          <a:p>
            <a:r>
              <a:rPr lang="en-US" dirty="0"/>
              <a:t>Right to data privacy</a:t>
            </a:r>
          </a:p>
          <a:p>
            <a:r>
              <a:rPr lang="en-US" dirty="0"/>
              <a:t>Right to secure transactions</a:t>
            </a:r>
          </a:p>
          <a:p>
            <a:endParaRPr lang="el-GR" dirty="0"/>
          </a:p>
        </p:txBody>
      </p:sp>
      <p:sp>
        <p:nvSpPr>
          <p:cNvPr id="5" name="Θέση κειμένου 4">
            <a:extLst>
              <a:ext uri="{FF2B5EF4-FFF2-40B4-BE49-F238E27FC236}">
                <a16:creationId xmlns:a16="http://schemas.microsoft.com/office/drawing/2014/main" id="{DA658B2F-57F7-7A43-346D-CBA4F49D8691}"/>
              </a:ext>
            </a:extLst>
          </p:cNvPr>
          <p:cNvSpPr>
            <a:spLocks noGrp="1"/>
          </p:cNvSpPr>
          <p:nvPr>
            <p:ph type="body" idx="2"/>
          </p:nvPr>
        </p:nvSpPr>
        <p:spPr/>
        <p:txBody>
          <a:bodyPr/>
          <a:lstStyle/>
          <a:p>
            <a:pPr marL="76200" indent="0">
              <a:buNone/>
            </a:pPr>
            <a:r>
              <a:rPr lang="en-US" b="1" dirty="0"/>
              <a:t>Ethical considerations</a:t>
            </a:r>
          </a:p>
          <a:p>
            <a:r>
              <a:rPr lang="en-US" dirty="0"/>
              <a:t>Supporting fair-trade products</a:t>
            </a:r>
          </a:p>
          <a:p>
            <a:r>
              <a:rPr lang="en-US" dirty="0"/>
              <a:t>Choosing sustainable brands</a:t>
            </a:r>
          </a:p>
          <a:p>
            <a:r>
              <a:rPr lang="en-US" dirty="0"/>
              <a:t>Avoiding fast fashion</a:t>
            </a:r>
          </a:p>
          <a:p>
            <a:r>
              <a:rPr lang="en-US" dirty="0"/>
              <a:t>Considering animal welfare</a:t>
            </a:r>
          </a:p>
          <a:p>
            <a:r>
              <a:rPr lang="en-US" dirty="0"/>
              <a:t>Recognizing greenwashing</a:t>
            </a:r>
          </a:p>
          <a:p>
            <a:endParaRPr lang="el-GR" dirty="0"/>
          </a:p>
        </p:txBody>
      </p:sp>
    </p:spTree>
    <p:extLst>
      <p:ext uri="{BB962C8B-B14F-4D97-AF65-F5344CB8AC3E}">
        <p14:creationId xmlns:p14="http://schemas.microsoft.com/office/powerpoint/2010/main" val="1347028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8">
          <a:extLst>
            <a:ext uri="{FF2B5EF4-FFF2-40B4-BE49-F238E27FC236}">
              <a16:creationId xmlns:a16="http://schemas.microsoft.com/office/drawing/2014/main" id="{89674ACD-C19F-AE05-034B-08468F27EA11}"/>
            </a:ext>
          </a:extLst>
        </p:cNvPr>
        <p:cNvGrpSpPr/>
        <p:nvPr/>
      </p:nvGrpSpPr>
      <p:grpSpPr>
        <a:xfrm>
          <a:off x="0" y="0"/>
          <a:ext cx="0" cy="0"/>
          <a:chOff x="0" y="0"/>
          <a:chExt cx="0" cy="0"/>
        </a:xfrm>
      </p:grpSpPr>
      <p:pic>
        <p:nvPicPr>
          <p:cNvPr id="242" name="Google Shape;242;g32370f821f7_1_2" descr="High ROI content abstract concept illustration">
            <a:extLst>
              <a:ext uri="{FF2B5EF4-FFF2-40B4-BE49-F238E27FC236}">
                <a16:creationId xmlns:a16="http://schemas.microsoft.com/office/drawing/2014/main" id="{DF85731F-360A-3B92-57E2-A996894A9A6E}"/>
              </a:ext>
            </a:extLst>
          </p:cNvPr>
          <p:cNvPicPr preferRelativeResize="0"/>
          <p:nvPr/>
        </p:nvPicPr>
        <p:blipFill rotWithShape="1">
          <a:blip r:embed="rId3">
            <a:alphaModFix/>
          </a:blip>
          <a:srcRect l="10457" t="11532" r="9779" b="9208"/>
          <a:stretch/>
        </p:blipFill>
        <p:spPr>
          <a:xfrm>
            <a:off x="7121838" y="2129543"/>
            <a:ext cx="4199138" cy="4172504"/>
          </a:xfrm>
          <a:prstGeom prst="rect">
            <a:avLst/>
          </a:prstGeom>
          <a:noFill/>
          <a:ln>
            <a:noFill/>
          </a:ln>
        </p:spPr>
      </p:pic>
      <p:sp>
        <p:nvSpPr>
          <p:cNvPr id="239" name="Google Shape;239;g32370f821f7_1_2">
            <a:extLst>
              <a:ext uri="{FF2B5EF4-FFF2-40B4-BE49-F238E27FC236}">
                <a16:creationId xmlns:a16="http://schemas.microsoft.com/office/drawing/2014/main" id="{5C35F905-48DF-3C0F-EEB4-76B231ECD8E4}"/>
              </a:ext>
            </a:extLst>
          </p:cNvPr>
          <p:cNvSpPr txBox="1">
            <a:spLocks noGrp="1"/>
          </p:cNvSpPr>
          <p:nvPr>
            <p:ph type="title"/>
          </p:nvPr>
        </p:nvSpPr>
        <p:spPr>
          <a:xfrm>
            <a:off x="558000" y="1079999"/>
            <a:ext cx="10515600" cy="1292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200"/>
              <a:buFont typeface="Calibri"/>
              <a:buNone/>
            </a:pPr>
            <a:r>
              <a:rPr lang="en-US" sz="2000" dirty="0"/>
              <a:t>Unit 9</a:t>
            </a:r>
            <a:br>
              <a:rPr lang="en-US" sz="4000" dirty="0"/>
            </a:br>
            <a:r>
              <a:rPr lang="en-US" sz="4000" dirty="0"/>
              <a:t>How to communicate with customer service</a:t>
            </a:r>
            <a:endParaRPr dirty="0"/>
          </a:p>
        </p:txBody>
      </p:sp>
      <p:sp>
        <p:nvSpPr>
          <p:cNvPr id="240" name="Google Shape;240;g32370f821f7_1_2">
            <a:extLst>
              <a:ext uri="{FF2B5EF4-FFF2-40B4-BE49-F238E27FC236}">
                <a16:creationId xmlns:a16="http://schemas.microsoft.com/office/drawing/2014/main" id="{729A797C-D097-F8D2-5869-CDF199B6D595}"/>
              </a:ext>
            </a:extLst>
          </p:cNvPr>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241" name="Google Shape;241;g32370f821f7_1_2">
            <a:extLst>
              <a:ext uri="{FF2B5EF4-FFF2-40B4-BE49-F238E27FC236}">
                <a16:creationId xmlns:a16="http://schemas.microsoft.com/office/drawing/2014/main" id="{9A742DC7-49C8-1D62-0E9B-C15DB1BCFDA0}"/>
              </a:ext>
            </a:extLst>
          </p:cNvPr>
          <p:cNvSpPr txBox="1">
            <a:spLocks noGrp="1"/>
          </p:cNvSpPr>
          <p:nvPr>
            <p:ph type="body" idx="2"/>
          </p:nvPr>
        </p:nvSpPr>
        <p:spPr>
          <a:xfrm>
            <a:off x="617620" y="2849843"/>
            <a:ext cx="6392780" cy="3643321"/>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50000"/>
              </a:lnSpc>
              <a:spcBef>
                <a:spcPts val="0"/>
              </a:spcBef>
              <a:spcAft>
                <a:spcPts val="0"/>
              </a:spcAft>
              <a:buSzPts val="2000"/>
              <a:buNone/>
            </a:pPr>
            <a:r>
              <a:rPr lang="en-US" sz="2000" dirty="0"/>
              <a:t>On completion of this unit, you will be able to:</a:t>
            </a:r>
            <a:endParaRPr dirty="0"/>
          </a:p>
          <a:p>
            <a:pPr marL="228600" lvl="0" indent="-228600" algn="l" rtl="0">
              <a:lnSpc>
                <a:spcPct val="150000"/>
              </a:lnSpc>
              <a:spcBef>
                <a:spcPts val="1200"/>
              </a:spcBef>
              <a:spcAft>
                <a:spcPts val="0"/>
              </a:spcAft>
              <a:buSzPts val="2000"/>
              <a:buFont typeface="Noto Sans Symbols"/>
              <a:buChar char="✔"/>
            </a:pPr>
            <a:r>
              <a:rPr lang="en-US" sz="2000" b="1" dirty="0"/>
              <a:t>Contact customer service: </a:t>
            </a:r>
            <a:r>
              <a:rPr lang="en-US" sz="2000" dirty="0"/>
              <a:t>Learn how to find the correct contact information and reach the right department for assistance.</a:t>
            </a:r>
          </a:p>
          <a:p>
            <a:pPr marL="228600" lvl="0" indent="-228600" algn="l" rtl="0">
              <a:lnSpc>
                <a:spcPct val="150000"/>
              </a:lnSpc>
              <a:spcBef>
                <a:spcPts val="1200"/>
              </a:spcBef>
              <a:spcAft>
                <a:spcPts val="0"/>
              </a:spcAft>
              <a:buSzPts val="2000"/>
              <a:buFont typeface="Noto Sans Symbols"/>
              <a:buChar char="✔"/>
            </a:pPr>
            <a:r>
              <a:rPr lang="en-US" sz="2000" b="1" dirty="0"/>
              <a:t>Describe your issue clearly: </a:t>
            </a:r>
            <a:r>
              <a:rPr lang="en-US" sz="2000" dirty="0"/>
              <a:t>Understand how to explain the problem in detail, including relevant information like order numbers, tracking numbers, and dates.</a:t>
            </a:r>
          </a:p>
          <a:p>
            <a:pPr marL="228600" lvl="0" indent="-228600" algn="l" rtl="0">
              <a:lnSpc>
                <a:spcPct val="150000"/>
              </a:lnSpc>
              <a:spcBef>
                <a:spcPts val="1200"/>
              </a:spcBef>
              <a:spcAft>
                <a:spcPts val="0"/>
              </a:spcAft>
              <a:buSzPts val="2000"/>
              <a:buFont typeface="Noto Sans Symbols"/>
              <a:buChar char="✔"/>
            </a:pPr>
            <a:r>
              <a:rPr lang="en-US" sz="2000" b="1" dirty="0"/>
              <a:t>Know your desired outcome: </a:t>
            </a:r>
            <a:r>
              <a:rPr lang="en-US" sz="2000" dirty="0"/>
              <a:t>Be clear about what you want as a resolution (refund, replacement, or alternative solution) to guide the conversation and get the best outcome.</a:t>
            </a:r>
            <a:endParaRPr sz="2000" dirty="0"/>
          </a:p>
        </p:txBody>
      </p:sp>
      <p:sp>
        <p:nvSpPr>
          <p:cNvPr id="243" name="Google Shape;243;g32370f821f7_1_2">
            <a:extLst>
              <a:ext uri="{FF2B5EF4-FFF2-40B4-BE49-F238E27FC236}">
                <a16:creationId xmlns:a16="http://schemas.microsoft.com/office/drawing/2014/main" id="{9A65F703-81D2-B02D-8096-6E19FB5CDC04}"/>
              </a:ext>
            </a:extLst>
          </p:cNvPr>
          <p:cNvSpPr txBox="1"/>
          <p:nvPr/>
        </p:nvSpPr>
        <p:spPr>
          <a:xfrm>
            <a:off x="9436963" y="6351847"/>
            <a:ext cx="1911600" cy="2463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vectorjuice</a:t>
            </a:r>
            <a:r>
              <a:rPr lang="en-US" sz="10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on </a:t>
            </a:r>
            <a:r>
              <a:rPr lang="en-US" sz="10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Freepik</a:t>
            </a:r>
            <a:endParaRPr sz="10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5094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6E3E79-D2D6-4AA7-5BB4-6DBD119BD66C}"/>
              </a:ext>
            </a:extLst>
          </p:cNvPr>
          <p:cNvSpPr>
            <a:spLocks noGrp="1"/>
          </p:cNvSpPr>
          <p:nvPr>
            <p:ph type="title"/>
          </p:nvPr>
        </p:nvSpPr>
        <p:spPr/>
        <p:txBody>
          <a:bodyPr>
            <a:normAutofit/>
          </a:bodyPr>
          <a:lstStyle/>
          <a:p>
            <a:r>
              <a:rPr lang="en-US" dirty="0"/>
              <a:t>Contact customer service</a:t>
            </a:r>
            <a:endParaRPr lang="el-GR" dirty="0"/>
          </a:p>
        </p:txBody>
      </p:sp>
      <p:sp>
        <p:nvSpPr>
          <p:cNvPr id="3" name="Θέση κειμένου 2">
            <a:extLst>
              <a:ext uri="{FF2B5EF4-FFF2-40B4-BE49-F238E27FC236}">
                <a16:creationId xmlns:a16="http://schemas.microsoft.com/office/drawing/2014/main" id="{B99A5608-E5B6-FEF2-9F64-604E56240A7A}"/>
              </a:ext>
            </a:extLst>
          </p:cNvPr>
          <p:cNvSpPr>
            <a:spLocks noGrp="1"/>
          </p:cNvSpPr>
          <p:nvPr>
            <p:ph type="body" idx="1"/>
          </p:nvPr>
        </p:nvSpPr>
        <p:spPr>
          <a:xfrm>
            <a:off x="583758" y="1961414"/>
            <a:ext cx="7627369" cy="3608113"/>
          </a:xfrm>
        </p:spPr>
        <p:txBody>
          <a:bodyPr>
            <a:normAutofit fontScale="92500" lnSpcReduction="10000"/>
          </a:bodyPr>
          <a:lstStyle/>
          <a:p>
            <a:pPr marL="76200" indent="0">
              <a:buNone/>
            </a:pPr>
            <a:r>
              <a:rPr lang="en-US" dirty="0"/>
              <a:t>Find customer support contact options, most online stores offer multiple ways to contact customer service, including:</a:t>
            </a:r>
          </a:p>
          <a:p>
            <a:r>
              <a:rPr lang="en-US" b="1" dirty="0"/>
              <a:t>Live chat: </a:t>
            </a:r>
            <a:r>
              <a:rPr lang="en-US" dirty="0"/>
              <a:t>Typically found on the website or app for instant messaging with a representative.</a:t>
            </a:r>
          </a:p>
          <a:p>
            <a:r>
              <a:rPr lang="en-US" b="1" dirty="0"/>
              <a:t>Email: </a:t>
            </a:r>
            <a:r>
              <a:rPr lang="en-US" dirty="0"/>
              <a:t>Use the website's “Contact Us” section to find the customer support email address.</a:t>
            </a:r>
          </a:p>
          <a:p>
            <a:r>
              <a:rPr lang="en-US" b="1" dirty="0"/>
              <a:t>Phone support: </a:t>
            </a:r>
            <a:r>
              <a:rPr lang="en-US" dirty="0"/>
              <a:t>Some stores provide a phone number for direct contact.</a:t>
            </a:r>
          </a:p>
          <a:p>
            <a:r>
              <a:rPr lang="en-US" b="1" dirty="0"/>
              <a:t>Social media: </a:t>
            </a:r>
            <a:r>
              <a:rPr lang="en-US" dirty="0"/>
              <a:t>Some companies offer support through their social media accounts (e.g., Facebook, Twitter).</a:t>
            </a:r>
          </a:p>
          <a:p>
            <a:endParaRPr lang="el-GR" dirty="0"/>
          </a:p>
        </p:txBody>
      </p:sp>
      <p:pic>
        <p:nvPicPr>
          <p:cNvPr id="15362" name="Picture 2" descr="Hand drawn crm illustration">
            <a:extLst>
              <a:ext uri="{FF2B5EF4-FFF2-40B4-BE49-F238E27FC236}">
                <a16:creationId xmlns:a16="http://schemas.microsoft.com/office/drawing/2014/main" id="{0AE04877-BC19-473D-B8ED-3843698EB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362" y="1738600"/>
            <a:ext cx="3830927" cy="38309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012E548-C567-4998-BC2E-55DCED965139}"/>
              </a:ext>
            </a:extLst>
          </p:cNvPr>
          <p:cNvSpPr txBox="1"/>
          <p:nvPr/>
        </p:nvSpPr>
        <p:spPr>
          <a:xfrm>
            <a:off x="5299363" y="6223821"/>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50" b="0" i="0" u="sng" strike="noStrike" cap="none" dirty="0">
                <a:solidFill>
                  <a:schemeClr val="dk1"/>
                </a:solidFill>
                <a:latin typeface="Calibri"/>
                <a:ea typeface="Calibri"/>
                <a:cs typeface="Calibri"/>
                <a:sym typeface="Calibri"/>
                <a:hlinkClick r:id="rId3"/>
              </a:rPr>
              <a:t>Image by </a:t>
            </a:r>
            <a:r>
              <a:rPr lang="en-US" sz="1050" b="0" i="0" u="sng" strike="noStrike" cap="none" dirty="0" err="1">
                <a:solidFill>
                  <a:schemeClr val="dk1"/>
                </a:solidFill>
                <a:latin typeface="Calibri"/>
                <a:ea typeface="Calibri"/>
                <a:cs typeface="Calibri"/>
                <a:sym typeface="Calibri"/>
                <a:hlinkClick r:id="rId3"/>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972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F54776-1711-2813-689D-1E59F1FF2575}"/>
              </a:ext>
            </a:extLst>
          </p:cNvPr>
          <p:cNvSpPr>
            <a:spLocks noGrp="1"/>
          </p:cNvSpPr>
          <p:nvPr>
            <p:ph type="title"/>
          </p:nvPr>
        </p:nvSpPr>
        <p:spPr/>
        <p:txBody>
          <a:bodyPr>
            <a:normAutofit/>
          </a:bodyPr>
          <a:lstStyle/>
          <a:p>
            <a:pPr marL="76200" indent="0">
              <a:buNone/>
            </a:pPr>
            <a:r>
              <a:rPr lang="en-US" b="1" dirty="0"/>
              <a:t>DESCRIBE YOUR ISSUE CLEARLY!</a:t>
            </a:r>
          </a:p>
        </p:txBody>
      </p:sp>
      <p:sp>
        <p:nvSpPr>
          <p:cNvPr id="3" name="Θέση κειμένου 2">
            <a:extLst>
              <a:ext uri="{FF2B5EF4-FFF2-40B4-BE49-F238E27FC236}">
                <a16:creationId xmlns:a16="http://schemas.microsoft.com/office/drawing/2014/main" id="{B0655B0C-5E94-7D4F-742E-E6E87A527DAF}"/>
              </a:ext>
            </a:extLst>
          </p:cNvPr>
          <p:cNvSpPr>
            <a:spLocks noGrp="1"/>
          </p:cNvSpPr>
          <p:nvPr>
            <p:ph type="body" idx="1"/>
          </p:nvPr>
        </p:nvSpPr>
        <p:spPr>
          <a:xfrm>
            <a:off x="566153" y="2330868"/>
            <a:ext cx="7053847" cy="3941326"/>
          </a:xfrm>
        </p:spPr>
        <p:txBody>
          <a:bodyPr/>
          <a:lstStyle/>
          <a:p>
            <a:pPr marL="76200" indent="0">
              <a:buNone/>
            </a:pPr>
            <a:r>
              <a:rPr lang="en-US" b="1" dirty="0"/>
              <a:t>Be specific: </a:t>
            </a:r>
            <a:r>
              <a:rPr lang="en-US" dirty="0"/>
              <a:t>When contacting customer service, explain your problem in detail. Include relevant information like:</a:t>
            </a:r>
          </a:p>
          <a:p>
            <a:pPr lvl="1"/>
            <a:r>
              <a:rPr lang="en-US" dirty="0"/>
              <a:t>Order number</a:t>
            </a:r>
          </a:p>
          <a:p>
            <a:pPr lvl="1"/>
            <a:r>
              <a:rPr lang="en-US" dirty="0"/>
              <a:t>Product name and description</a:t>
            </a:r>
          </a:p>
          <a:p>
            <a:pPr lvl="1"/>
            <a:r>
              <a:rPr lang="en-US" dirty="0"/>
              <a:t>Date of purchase</a:t>
            </a:r>
          </a:p>
          <a:p>
            <a:pPr lvl="1"/>
            <a:r>
              <a:rPr lang="en-US" dirty="0"/>
              <a:t>A clear explanation of the issue (e.g., "The product arrived damaged," "Received the wrong size")</a:t>
            </a:r>
          </a:p>
          <a:p>
            <a:endParaRPr lang="el-GR" dirty="0"/>
          </a:p>
        </p:txBody>
      </p:sp>
      <p:pic>
        <p:nvPicPr>
          <p:cNvPr id="4" name="Picture 3">
            <a:extLst>
              <a:ext uri="{FF2B5EF4-FFF2-40B4-BE49-F238E27FC236}">
                <a16:creationId xmlns:a16="http://schemas.microsoft.com/office/drawing/2014/main" id="{F871E480-5AC5-45D1-A2CC-72E799133069}"/>
              </a:ext>
            </a:extLst>
          </p:cNvPr>
          <p:cNvPicPr>
            <a:picLocks noChangeAspect="1"/>
          </p:cNvPicPr>
          <p:nvPr/>
        </p:nvPicPr>
        <p:blipFill>
          <a:blip r:embed="rId2"/>
          <a:stretch>
            <a:fillRect/>
          </a:stretch>
        </p:blipFill>
        <p:spPr>
          <a:xfrm>
            <a:off x="8081817" y="2324402"/>
            <a:ext cx="3650673" cy="3650673"/>
          </a:xfrm>
          <a:prstGeom prst="rect">
            <a:avLst/>
          </a:prstGeom>
        </p:spPr>
      </p:pic>
      <p:sp>
        <p:nvSpPr>
          <p:cNvPr id="8" name="TextBox 7">
            <a:extLst>
              <a:ext uri="{FF2B5EF4-FFF2-40B4-BE49-F238E27FC236}">
                <a16:creationId xmlns:a16="http://schemas.microsoft.com/office/drawing/2014/main" id="{AD062C0B-981C-4028-93C7-AC0E543C541A}"/>
              </a:ext>
            </a:extLst>
          </p:cNvPr>
          <p:cNvSpPr txBox="1"/>
          <p:nvPr/>
        </p:nvSpPr>
        <p:spPr>
          <a:xfrm>
            <a:off x="5529847" y="6190005"/>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50" b="0" i="0" u="sng" strike="noStrike" cap="none" dirty="0">
                <a:solidFill>
                  <a:schemeClr val="dk1"/>
                </a:solidFill>
                <a:latin typeface="Calibri"/>
                <a:ea typeface="Calibri"/>
                <a:cs typeface="Calibri"/>
                <a:sym typeface="Calibri"/>
                <a:hlinkClick r:id="rId3"/>
              </a:rPr>
              <a:t>Image by </a:t>
            </a:r>
            <a:r>
              <a:rPr lang="en-US" sz="1050" b="0" i="0" u="sng" strike="noStrike" cap="none" dirty="0" err="1">
                <a:solidFill>
                  <a:schemeClr val="dk1"/>
                </a:solidFill>
                <a:latin typeface="Calibri"/>
                <a:ea typeface="Calibri"/>
                <a:cs typeface="Calibri"/>
                <a:sym typeface="Calibri"/>
                <a:hlinkClick r:id="rId3"/>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045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n-US" sz="2200" dirty="0"/>
              <a:t>Unit 1</a:t>
            </a:r>
            <a:br>
              <a:rPr lang="en-US" dirty="0"/>
            </a:br>
            <a:r>
              <a:rPr lang="en-US" sz="4000" dirty="0"/>
              <a:t>Introduction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Objectives</a:t>
            </a:r>
            <a:endParaRPr/>
          </a:p>
        </p:txBody>
      </p:sp>
      <p:sp>
        <p:nvSpPr>
          <p:cNvPr id="129" name="Google Shape;129;p4"/>
          <p:cNvSpPr txBox="1">
            <a:spLocks noGrp="1"/>
          </p:cNvSpPr>
          <p:nvPr>
            <p:ph type="body" idx="2"/>
          </p:nvPr>
        </p:nvSpPr>
        <p:spPr>
          <a:xfrm>
            <a:off x="557995" y="2589918"/>
            <a:ext cx="7222800"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On completion of this unit, you will be informed about</a:t>
            </a:r>
            <a:endParaRPr dirty="0"/>
          </a:p>
          <a:p>
            <a:pPr marL="228600" lvl="0" indent="-224948" algn="l" rtl="0">
              <a:lnSpc>
                <a:spcPct val="150000"/>
              </a:lnSpc>
              <a:spcBef>
                <a:spcPts val="1200"/>
              </a:spcBef>
              <a:spcAft>
                <a:spcPts val="0"/>
              </a:spcAft>
              <a:buClr>
                <a:srgbClr val="92D050"/>
              </a:buClr>
              <a:buSzPct val="104996"/>
              <a:buFont typeface="Noto Sans Symbols"/>
              <a:buChar char="✔"/>
            </a:pPr>
            <a:r>
              <a:rPr lang="en-US" sz="2000" dirty="0"/>
              <a:t>The learning objectives and training content of this module</a:t>
            </a:r>
            <a:endParaRPr dirty="0"/>
          </a:p>
          <a:p>
            <a:pPr marL="228600" lvl="0" indent="-224948" algn="l" rtl="0">
              <a:lnSpc>
                <a:spcPct val="150000"/>
              </a:lnSpc>
              <a:spcBef>
                <a:spcPts val="1200"/>
              </a:spcBef>
              <a:spcAft>
                <a:spcPts val="0"/>
              </a:spcAft>
              <a:buClr>
                <a:srgbClr val="92D050"/>
              </a:buClr>
              <a:buSzPct val="104996"/>
              <a:buFont typeface="Noto Sans Symbols"/>
              <a:buChar char="✔"/>
            </a:pPr>
            <a:r>
              <a:rPr lang="en-US" sz="2000" dirty="0"/>
              <a:t>The training methodology used and the duration of this module</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199449"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5B108B-77DA-AF80-1CAB-E622CCD06A59}"/>
              </a:ext>
            </a:extLst>
          </p:cNvPr>
          <p:cNvSpPr>
            <a:spLocks noGrp="1"/>
          </p:cNvSpPr>
          <p:nvPr>
            <p:ph type="title"/>
          </p:nvPr>
        </p:nvSpPr>
        <p:spPr/>
        <p:txBody>
          <a:bodyPr/>
          <a:lstStyle/>
          <a:p>
            <a:r>
              <a:rPr lang="en-US" dirty="0"/>
              <a:t>Know your desired outcome</a:t>
            </a:r>
            <a:endParaRPr lang="el-GR" dirty="0"/>
          </a:p>
        </p:txBody>
      </p:sp>
      <p:sp>
        <p:nvSpPr>
          <p:cNvPr id="3" name="Θέση κειμένου 2">
            <a:extLst>
              <a:ext uri="{FF2B5EF4-FFF2-40B4-BE49-F238E27FC236}">
                <a16:creationId xmlns:a16="http://schemas.microsoft.com/office/drawing/2014/main" id="{1835EF40-92BD-B785-B2C6-0D20C224CA83}"/>
              </a:ext>
            </a:extLst>
          </p:cNvPr>
          <p:cNvSpPr>
            <a:spLocks noGrp="1"/>
          </p:cNvSpPr>
          <p:nvPr>
            <p:ph type="body" idx="1"/>
          </p:nvPr>
        </p:nvSpPr>
        <p:spPr>
          <a:xfrm>
            <a:off x="566154" y="2330868"/>
            <a:ext cx="7118501" cy="3941326"/>
          </a:xfrm>
        </p:spPr>
        <p:txBody>
          <a:bodyPr/>
          <a:lstStyle/>
          <a:p>
            <a:pPr marL="76200" indent="0">
              <a:buNone/>
            </a:pPr>
            <a:r>
              <a:rPr lang="en-US" dirty="0"/>
              <a:t>Before contacting customer support, decide what you want as a resolution. Common options include:</a:t>
            </a:r>
          </a:p>
          <a:p>
            <a:r>
              <a:rPr lang="en-US" dirty="0"/>
              <a:t>A refund</a:t>
            </a:r>
          </a:p>
          <a:p>
            <a:r>
              <a:rPr lang="en-US" dirty="0"/>
              <a:t>A replacement product</a:t>
            </a:r>
          </a:p>
          <a:p>
            <a:r>
              <a:rPr lang="en-US" dirty="0"/>
              <a:t>Store credit</a:t>
            </a:r>
          </a:p>
          <a:p>
            <a:r>
              <a:rPr lang="en-US" dirty="0"/>
              <a:t>Return instructions</a:t>
            </a:r>
            <a:endParaRPr lang="el-GR" dirty="0"/>
          </a:p>
        </p:txBody>
      </p:sp>
      <p:pic>
        <p:nvPicPr>
          <p:cNvPr id="16388" name="Picture 4" descr="App monetization abstract concept illustration">
            <a:extLst>
              <a:ext uri="{FF2B5EF4-FFF2-40B4-BE49-F238E27FC236}">
                <a16:creationId xmlns:a16="http://schemas.microsoft.com/office/drawing/2014/main" id="{314F7412-2182-4984-A9D0-A9A54B7B9D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2272" y="1422839"/>
            <a:ext cx="4629728" cy="46297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15048AD-E98F-4FD4-AE02-9B899B051BCD}"/>
              </a:ext>
            </a:extLst>
          </p:cNvPr>
          <p:cNvSpPr txBox="1"/>
          <p:nvPr/>
        </p:nvSpPr>
        <p:spPr>
          <a:xfrm>
            <a:off x="5384800" y="5921762"/>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50" b="0" i="0" u="sng" strike="noStrike" cap="none" dirty="0">
                <a:solidFill>
                  <a:schemeClr val="dk1"/>
                </a:solidFill>
                <a:latin typeface="Calibri"/>
                <a:ea typeface="Calibri"/>
                <a:cs typeface="Calibri"/>
                <a:sym typeface="Calibri"/>
                <a:hlinkClick r:id="rId3"/>
              </a:rPr>
              <a:t>Image by </a:t>
            </a:r>
            <a:r>
              <a:rPr lang="en-US" sz="1050" b="0" i="0" u="sng" strike="noStrike" cap="none" dirty="0" err="1">
                <a:solidFill>
                  <a:schemeClr val="dk1"/>
                </a:solidFill>
                <a:latin typeface="Calibri"/>
                <a:ea typeface="Calibri"/>
                <a:cs typeface="Calibri"/>
                <a:sym typeface="Calibri"/>
                <a:hlinkClick r:id="rId3"/>
              </a:rPr>
              <a:t>vectorjuice</a:t>
            </a:r>
            <a:r>
              <a:rPr lang="en-US" sz="1050" b="0" i="0" u="sng" strike="noStrike" cap="none" dirty="0">
                <a:solidFill>
                  <a:schemeClr val="dk1"/>
                </a:solidFill>
                <a:latin typeface="Calibri"/>
                <a:ea typeface="Calibri"/>
                <a:cs typeface="Calibri"/>
                <a:sym typeface="Calibri"/>
                <a:hlinkClick r:id="rId3"/>
              </a:rPr>
              <a:t> on </a:t>
            </a:r>
            <a:r>
              <a:rPr lang="en-US" sz="1050" b="0" i="0" u="sng" strike="noStrike" cap="none" dirty="0" err="1">
                <a:solidFill>
                  <a:schemeClr val="dk1"/>
                </a:solidFill>
                <a:latin typeface="Calibri"/>
                <a:ea typeface="Calibri"/>
                <a:cs typeface="Calibri"/>
                <a:sym typeface="Calibri"/>
                <a:hlinkClick r:id="rId3"/>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50504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FAEAF0-018B-507F-9985-5AF472D5A29B}"/>
              </a:ext>
            </a:extLst>
          </p:cNvPr>
          <p:cNvSpPr>
            <a:spLocks noGrp="1"/>
          </p:cNvSpPr>
          <p:nvPr>
            <p:ph type="title"/>
          </p:nvPr>
        </p:nvSpPr>
        <p:spPr/>
        <p:txBody>
          <a:bodyPr/>
          <a:lstStyle/>
          <a:p>
            <a:r>
              <a:rPr lang="en-US" dirty="0"/>
              <a:t>Refund methods</a:t>
            </a:r>
            <a:endParaRPr lang="el-GR" dirty="0"/>
          </a:p>
        </p:txBody>
      </p:sp>
      <p:sp>
        <p:nvSpPr>
          <p:cNvPr id="3" name="Θέση κειμένου 2">
            <a:extLst>
              <a:ext uri="{FF2B5EF4-FFF2-40B4-BE49-F238E27FC236}">
                <a16:creationId xmlns:a16="http://schemas.microsoft.com/office/drawing/2014/main" id="{B378AB5D-014F-CC38-2763-5D14F880884B}"/>
              </a:ext>
            </a:extLst>
          </p:cNvPr>
          <p:cNvSpPr>
            <a:spLocks noGrp="1"/>
          </p:cNvSpPr>
          <p:nvPr>
            <p:ph type="body" idx="1"/>
          </p:nvPr>
        </p:nvSpPr>
        <p:spPr>
          <a:xfrm>
            <a:off x="566154" y="2330868"/>
            <a:ext cx="7506428" cy="3941326"/>
          </a:xfrm>
        </p:spPr>
        <p:txBody>
          <a:bodyPr/>
          <a:lstStyle/>
          <a:p>
            <a:pPr marL="76200" indent="0">
              <a:buNone/>
            </a:pPr>
            <a:r>
              <a:rPr lang="en-US" dirty="0"/>
              <a:t>Understand how the store processes </a:t>
            </a:r>
            <a:r>
              <a:rPr lang="en-US" b="1" dirty="0"/>
              <a:t>refunds</a:t>
            </a:r>
            <a:r>
              <a:rPr lang="en-US" dirty="0"/>
              <a:t>. </a:t>
            </a:r>
          </a:p>
          <a:p>
            <a:pPr marL="76200" indent="0">
              <a:buNone/>
            </a:pPr>
            <a:r>
              <a:rPr lang="en-US" dirty="0"/>
              <a:t>Common options include:</a:t>
            </a:r>
          </a:p>
          <a:p>
            <a:r>
              <a:rPr lang="en-US" b="1" dirty="0"/>
              <a:t>Original payment method</a:t>
            </a:r>
            <a:r>
              <a:rPr lang="en-US" dirty="0"/>
              <a:t>: The refund will go back to your credit card, PayPal, or bank account.</a:t>
            </a:r>
          </a:p>
          <a:p>
            <a:r>
              <a:rPr lang="en-US" b="1" dirty="0"/>
              <a:t>Store credit</a:t>
            </a:r>
            <a:r>
              <a:rPr lang="en-US" dirty="0"/>
              <a:t>: Some stores only offer store credit instead of a direct refund.</a:t>
            </a:r>
          </a:p>
          <a:p>
            <a:endParaRPr lang="el-GR" dirty="0"/>
          </a:p>
        </p:txBody>
      </p:sp>
      <p:pic>
        <p:nvPicPr>
          <p:cNvPr id="4" name="Picture 2" descr="E shopping cartoon web icon. Online store, cashback service, money returning. Financial refund idea. Return on investment. Internet income. Vector isolated concept metaphor illustration">
            <a:extLst>
              <a:ext uri="{FF2B5EF4-FFF2-40B4-BE49-F238E27FC236}">
                <a16:creationId xmlns:a16="http://schemas.microsoft.com/office/drawing/2014/main" id="{C7BF9CE5-AD74-401D-97A1-79737C713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382" y="1635125"/>
            <a:ext cx="4054763" cy="40547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B0812EF-EE8C-4ACF-A15F-DE2D2BC76EC9}"/>
              </a:ext>
            </a:extLst>
          </p:cNvPr>
          <p:cNvSpPr txBox="1"/>
          <p:nvPr/>
        </p:nvSpPr>
        <p:spPr>
          <a:xfrm>
            <a:off x="5388264" y="6116495"/>
            <a:ext cx="6096000" cy="261610"/>
          </a:xfrm>
          <a:prstGeom prst="rect">
            <a:avLst/>
          </a:prstGeom>
          <a:noFill/>
        </p:spPr>
        <p:txBody>
          <a:bodyPr wrap="square">
            <a:spAutoFit/>
          </a:bodyPr>
          <a:lstStyle/>
          <a:p>
            <a:pPr marL="0" marR="0" lvl="0" indent="0" algn="r" rtl="0">
              <a:lnSpc>
                <a:spcPct val="100000"/>
              </a:lnSpc>
              <a:spcBef>
                <a:spcPts val="0"/>
              </a:spcBef>
              <a:spcAft>
                <a:spcPts val="0"/>
              </a:spcAft>
              <a:buClr>
                <a:srgbClr val="000000"/>
              </a:buClr>
              <a:buSzPts val="1000"/>
              <a:buFont typeface="Arial"/>
              <a:buNone/>
            </a:pPr>
            <a:r>
              <a:rPr lang="en-US" sz="1050" b="0" i="0" u="sng" strike="noStrike" cap="none" dirty="0">
                <a:solidFill>
                  <a:schemeClr val="dk1"/>
                </a:solidFill>
                <a:latin typeface="Calibri"/>
                <a:ea typeface="Calibri"/>
                <a:cs typeface="Calibri"/>
                <a:sym typeface="Calibri"/>
                <a:hlinkClick r:id="rId3"/>
              </a:rPr>
              <a:t>Image by </a:t>
            </a:r>
            <a:r>
              <a:rPr lang="en-US" sz="1050" b="0" i="0" u="sng" strike="noStrike" cap="none" dirty="0" err="1">
                <a:solidFill>
                  <a:schemeClr val="dk1"/>
                </a:solidFill>
                <a:latin typeface="Calibri"/>
                <a:ea typeface="Calibri"/>
                <a:cs typeface="Calibri"/>
                <a:sym typeface="Calibri"/>
                <a:hlinkClick r:id="rId3"/>
              </a:rPr>
              <a:t>vectorjuice</a:t>
            </a:r>
            <a:r>
              <a:rPr lang="en-US" sz="1050" b="0" i="0" u="sng" strike="noStrike" cap="none" dirty="0">
                <a:solidFill>
                  <a:schemeClr val="dk1"/>
                </a:solidFill>
                <a:latin typeface="Calibri"/>
                <a:ea typeface="Calibri"/>
                <a:cs typeface="Calibri"/>
                <a:sym typeface="Calibri"/>
                <a:hlinkClick r:id="rId3"/>
              </a:rPr>
              <a:t> on </a:t>
            </a:r>
            <a:r>
              <a:rPr lang="en-US" sz="1050" b="0" i="0" u="sng" strike="noStrike" cap="none" dirty="0" err="1">
                <a:solidFill>
                  <a:schemeClr val="dk1"/>
                </a:solidFill>
                <a:latin typeface="Calibri"/>
                <a:ea typeface="Calibri"/>
                <a:cs typeface="Calibri"/>
                <a:sym typeface="Calibri"/>
                <a:hlinkClick r:id="rId3"/>
              </a:rPr>
              <a:t>Freepik</a:t>
            </a:r>
            <a:endParaRPr lang="en-US" sz="105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0475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5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Check your knowledge!</a:t>
            </a:r>
            <a:endParaRPr sz="5400">
              <a:solidFill>
                <a:srgbClr val="515280"/>
              </a:solidFill>
            </a:endParaRPr>
          </a:p>
        </p:txBody>
      </p:sp>
      <p:pic>
        <p:nvPicPr>
          <p:cNvPr id="512" name="Google Shape;512;p5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513" name="Google Shape;513;p5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1. How do you create a strong password ? </a:t>
            </a:r>
            <a:endParaRPr sz="1400" b="0" i="0" u="none" strike="noStrike" cap="none" dirty="0">
              <a:solidFill>
                <a:srgbClr val="000000"/>
              </a:solidFill>
              <a:latin typeface="Arial"/>
              <a:ea typeface="Arial"/>
              <a:cs typeface="Arial"/>
              <a:sym typeface="Arial"/>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4" name="Ορθογώνιο 3">
            <a:extLst>
              <a:ext uri="{FF2B5EF4-FFF2-40B4-BE49-F238E27FC236}">
                <a16:creationId xmlns:a16="http://schemas.microsoft.com/office/drawing/2014/main" id="{81676B93-1A5D-8771-8D06-2F04B018DFB3}"/>
              </a:ext>
            </a:extLst>
          </p:cNvPr>
          <p:cNvSpPr/>
          <p:nvPr/>
        </p:nvSpPr>
        <p:spPr>
          <a:xfrm>
            <a:off x="6054681"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rPr>
              <a:t>B. Use only numbers</a:t>
            </a:r>
          </a:p>
        </p:txBody>
      </p:sp>
      <p:sp>
        <p:nvSpPr>
          <p:cNvPr id="5" name="Ορθογώνιο 4">
            <a:extLst>
              <a:ext uri="{FF2B5EF4-FFF2-40B4-BE49-F238E27FC236}">
                <a16:creationId xmlns:a16="http://schemas.microsoft.com/office/drawing/2014/main" id="{F3D3018A-0018-A50B-5FC2-8A846E5B34DF}"/>
              </a:ext>
            </a:extLst>
          </p:cNvPr>
          <p:cNvSpPr/>
          <p:nvPr/>
        </p:nvSpPr>
        <p:spPr>
          <a:xfrm>
            <a:off x="2105025"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Use your name and birthdate</a:t>
            </a:r>
            <a:endParaRPr lang="en-US" sz="1800" dirty="0">
              <a:latin typeface="Calibri"/>
              <a:ea typeface="Calibri"/>
              <a:cs typeface="Calibri"/>
            </a:endParaRPr>
          </a:p>
        </p:txBody>
      </p:sp>
      <p:sp>
        <p:nvSpPr>
          <p:cNvPr id="12" name="Ορθογώνιο 11">
            <a:extLst>
              <a:ext uri="{FF2B5EF4-FFF2-40B4-BE49-F238E27FC236}">
                <a16:creationId xmlns:a16="http://schemas.microsoft.com/office/drawing/2014/main" id="{24851222-DA30-FCD0-653A-8D2859D61903}"/>
              </a:ext>
            </a:extLst>
          </p:cNvPr>
          <p:cNvSpPr/>
          <p:nvPr/>
        </p:nvSpPr>
        <p:spPr>
          <a:xfrm>
            <a:off x="6054681"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cs typeface="Calibri"/>
              </a:rPr>
              <a:t>D. Use a combination of letters, numbers, and symbols for security.</a:t>
            </a:r>
          </a:p>
        </p:txBody>
      </p:sp>
      <p:sp>
        <p:nvSpPr>
          <p:cNvPr id="13" name="Ορθογώνιο 12">
            <a:extLst>
              <a:ext uri="{FF2B5EF4-FFF2-40B4-BE49-F238E27FC236}">
                <a16:creationId xmlns:a16="http://schemas.microsoft.com/office/drawing/2014/main" id="{A48E0547-4675-09CA-122A-34AE3F6AD3F4}"/>
              </a:ext>
            </a:extLst>
          </p:cNvPr>
          <p:cNvSpPr/>
          <p:nvPr/>
        </p:nvSpPr>
        <p:spPr>
          <a:xfrm>
            <a:off x="2105025"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Use only capital letters</a:t>
            </a:r>
            <a:endParaRPr lang="en-US" sz="1800" dirty="0">
              <a:latin typeface="Calibri"/>
              <a:ea typeface="Calibri"/>
              <a:cs typeface="Calibri"/>
            </a:endParaRPr>
          </a:p>
        </p:txBody>
      </p:sp>
    </p:spTree>
    <p:extLst>
      <p:ext uri="{BB962C8B-B14F-4D97-AF65-F5344CB8AC3E}">
        <p14:creationId xmlns:p14="http://schemas.microsoft.com/office/powerpoint/2010/main" val="469737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0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C00000"/>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538135"/>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3"/>
                                        </p:tgtEl>
                                        <p:attrNameLst>
                                          <p:attrName>fillcolor</p:attrName>
                                        </p:attrNameLst>
                                      </p:cBhvr>
                                      <p:to>
                                        <a:srgbClr val="C00000"/>
                                      </p:to>
                                    </p:animClr>
                                    <p:set>
                                      <p:cBhvr>
                                        <p:cTn id="28" dur="2000" fill="hold"/>
                                        <p:tgtEl>
                                          <p:spTgt spid="13"/>
                                        </p:tgtEl>
                                        <p:attrNameLst>
                                          <p:attrName>fill.type</p:attrName>
                                        </p:attrNameLst>
                                      </p:cBhvr>
                                      <p:to>
                                        <p:strVal val="solid"/>
                                      </p:to>
                                    </p:set>
                                    <p:set>
                                      <p:cBhvr>
                                        <p:cTn id="29"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2. What is the most common online payment method?</a:t>
            </a:r>
            <a:endParaRPr sz="1400" b="0" i="0" u="none" strike="noStrike" cap="none" dirty="0">
              <a:solidFill>
                <a:srgbClr val="000000"/>
              </a:solidFill>
              <a:latin typeface="Arial"/>
              <a:ea typeface="Arial"/>
              <a:cs typeface="Arial"/>
              <a:sym typeface="Arial"/>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6BE7F26-B865-EABF-5FEB-9AC7EF819CFB}"/>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a:t>
            </a:r>
            <a:r>
              <a:rPr lang="en-US" sz="1800" dirty="0">
                <a:latin typeface="Calibri" panose="020F0502020204030204" pitchFamily="34" charset="0"/>
                <a:ea typeface="Calibri"/>
                <a:cs typeface="Calibri" panose="020F0502020204030204" pitchFamily="34" charset="0"/>
                <a:sym typeface="Calibri"/>
              </a:rPr>
              <a:t> </a:t>
            </a:r>
            <a:r>
              <a:rPr lang="en-US" sz="1800" dirty="0">
                <a:latin typeface="Calibri"/>
                <a:ea typeface="Calibri"/>
                <a:cs typeface="Calibri"/>
                <a:sym typeface="Calibri"/>
              </a:rPr>
              <a:t>Cash on delivery</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5CFC3E16-21F9-660B-2CFD-95D6BF4718D1}"/>
              </a:ext>
            </a:extLst>
          </p:cNvPr>
          <p:cNvSpPr/>
          <p:nvPr/>
        </p:nvSpPr>
        <p:spPr>
          <a:xfrm>
            <a:off x="6141682"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a:ea typeface="Calibri"/>
                <a:cs typeface="Calibri"/>
              </a:rPr>
              <a:t>Payment via POS at </a:t>
            </a:r>
            <a:r>
              <a:rPr lang="en-US" sz="1800" dirty="0" err="1">
                <a:latin typeface="Calibri"/>
                <a:ea typeface="Calibri"/>
                <a:cs typeface="Calibri"/>
              </a:rPr>
              <a:t>Easybox</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A1547135-5F2D-82D3-6207-2B0D79FD1907}"/>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a:cs typeface="Calibri"/>
                <a:sym typeface="Calibri"/>
              </a:rPr>
              <a:t>Credit/debit card and PayPal</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E58CEF50-A785-A46F-A838-1E8180520145}"/>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a:ea typeface="Calibri"/>
                <a:cs typeface="Calibri"/>
              </a:rPr>
              <a:t>Payment using gift cards or vouchers</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4964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3. Which of the following is a sign of a potential scam? </a:t>
            </a:r>
            <a:endParaRPr sz="1400" b="0" i="0" u="none" strike="noStrike" cap="none" dirty="0">
              <a:solidFill>
                <a:srgbClr val="000000"/>
              </a:solidFill>
              <a:latin typeface="Arial"/>
              <a:ea typeface="Arial"/>
              <a:cs typeface="Arial"/>
              <a:sym typeface="Arial"/>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6C3595A-6B75-7688-42E3-E4C5AF26386E}"/>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C. A website with a secure "https://" in the URL</a:t>
            </a:r>
            <a:endParaRPr lang="en-US" sz="1800" dirty="0"/>
          </a:p>
        </p:txBody>
      </p:sp>
      <p:sp>
        <p:nvSpPr>
          <p:cNvPr id="3" name="Ορθογώνιο 2">
            <a:extLst>
              <a:ext uri="{FF2B5EF4-FFF2-40B4-BE49-F238E27FC236}">
                <a16:creationId xmlns:a16="http://schemas.microsoft.com/office/drawing/2014/main" id="{6D67F774-7703-DBD4-C46B-B13047EB04FF}"/>
              </a:ext>
            </a:extLst>
          </p:cNvPr>
          <p:cNvSpPr/>
          <p:nvPr/>
        </p:nvSpPr>
        <p:spPr>
          <a:xfrm>
            <a:off x="6141682"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a:t>
            </a:r>
            <a:r>
              <a:rPr lang="en-US" sz="1800" dirty="0">
                <a:latin typeface="Calibri"/>
                <a:ea typeface="Calibri"/>
                <a:cs typeface="Calibri"/>
              </a:rPr>
              <a:t>A phone call from a local store confirming a delivery</a:t>
            </a:r>
            <a:endParaRPr lang="en-US" sz="1800" dirty="0"/>
          </a:p>
        </p:txBody>
      </p:sp>
      <p:sp>
        <p:nvSpPr>
          <p:cNvPr id="4" name="Ορθογώνιο 3">
            <a:extLst>
              <a:ext uri="{FF2B5EF4-FFF2-40B4-BE49-F238E27FC236}">
                <a16:creationId xmlns:a16="http://schemas.microsoft.com/office/drawing/2014/main" id="{23C72C72-D88E-A6EC-9ECA-20C0ADE0DA21}"/>
              </a:ext>
            </a:extLst>
          </p:cNvPr>
          <p:cNvSpPr/>
          <p:nvPr/>
        </p:nvSpPr>
        <p:spPr>
          <a:xfrm>
            <a:off x="2112607" y="279663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a:t>
            </a:r>
            <a:r>
              <a:rPr lang="en-US" sz="1800" dirty="0">
                <a:latin typeface="Calibri"/>
                <a:cs typeface="Calibri"/>
                <a:sym typeface="Calibri"/>
              </a:rPr>
              <a:t>An email offering a free prize, asking for personal details to claim it</a:t>
            </a:r>
            <a:endParaRPr lang="en-US" sz="1800" dirty="0">
              <a:latin typeface="Calibri"/>
              <a:ea typeface="Calibri"/>
              <a:cs typeface="Calibri"/>
              <a:sym typeface="Calibri"/>
            </a:endParaRPr>
          </a:p>
        </p:txBody>
      </p:sp>
      <p:sp>
        <p:nvSpPr>
          <p:cNvPr id="5" name="Ορθογώνιο 4">
            <a:extLst>
              <a:ext uri="{FF2B5EF4-FFF2-40B4-BE49-F238E27FC236}">
                <a16:creationId xmlns:a16="http://schemas.microsoft.com/office/drawing/2014/main" id="{DA135788-5C58-5665-1ED6-200B51765FBC}"/>
              </a:ext>
            </a:extLst>
          </p:cNvPr>
          <p:cNvSpPr/>
          <p:nvPr/>
        </p:nvSpPr>
        <p:spPr>
          <a:xfrm>
            <a:off x="6141682"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D. </a:t>
            </a:r>
            <a:r>
              <a:rPr lang="en-US" sz="1800" dirty="0">
                <a:latin typeface="Calibri"/>
                <a:ea typeface="Calibri"/>
                <a:cs typeface="Calibri"/>
              </a:rPr>
              <a:t>An email from your bank with your account balance update</a:t>
            </a:r>
            <a:endParaRPr lang="en-US" sz="1800" dirty="0">
              <a:latin typeface="Calibri"/>
              <a:ea typeface="Calibri"/>
              <a:cs typeface="Calibri"/>
              <a:sym typeface="Calibri"/>
            </a:endParaRPr>
          </a:p>
        </p:txBody>
      </p:sp>
    </p:spTree>
    <p:extLst>
      <p:ext uri="{BB962C8B-B14F-4D97-AF65-F5344CB8AC3E}">
        <p14:creationId xmlns:p14="http://schemas.microsoft.com/office/powerpoint/2010/main" val="1321967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19;p53">
            <a:extLst>
              <a:ext uri="{FF2B5EF4-FFF2-40B4-BE49-F238E27FC236}">
                <a16:creationId xmlns:a16="http://schemas.microsoft.com/office/drawing/2014/main" id="{63464776-AC89-40D0-B5CA-94B7B7F729ED}"/>
              </a:ext>
            </a:extLst>
          </p:cNvPr>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1C2E78"/>
                </a:solidFill>
                <a:latin typeface="Calibri"/>
                <a:ea typeface="Calibri"/>
                <a:cs typeface="Calibri"/>
                <a:sym typeface="Calibri"/>
              </a:rPr>
              <a:t>4. What should you do to ensure your credit card information is safe when making online purchases?</a:t>
            </a:r>
            <a:endParaRPr sz="1400" b="0" i="0" u="none" strike="noStrike" cap="none" dirty="0">
              <a:solidFill>
                <a:srgbClr val="000000"/>
              </a:solidFill>
              <a:latin typeface="Arial"/>
              <a:ea typeface="Arial"/>
              <a:cs typeface="Arial"/>
              <a:sym typeface="Arial"/>
            </a:endParaRPr>
          </a:p>
        </p:txBody>
      </p:sp>
      <p:sp>
        <p:nvSpPr>
          <p:cNvPr id="7" name="Google Shape;524;p53">
            <a:extLst>
              <a:ext uri="{FF2B5EF4-FFF2-40B4-BE49-F238E27FC236}">
                <a16:creationId xmlns:a16="http://schemas.microsoft.com/office/drawing/2014/main" id="{E774FF30-6F6B-4514-8F5A-B9EAC61D572A}"/>
              </a:ext>
            </a:extLst>
          </p:cNvPr>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Only one answer is correct!</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DBDF6F50-0433-2D2E-01AD-2AC1700B2D27}"/>
              </a:ext>
            </a:extLst>
          </p:cNvPr>
          <p:cNvSpPr/>
          <p:nvPr/>
        </p:nvSpPr>
        <p:spPr>
          <a:xfrm>
            <a:off x="2066925"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a:ea typeface="Calibri"/>
                <a:cs typeface="Calibri"/>
                <a:sym typeface="Calibri"/>
              </a:rPr>
              <a:t>Share your credit card details over the phone with customer support</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6F4C2573-4FAA-1BC6-7401-A742113921CE}"/>
              </a:ext>
            </a:extLst>
          </p:cNvPr>
          <p:cNvSpPr/>
          <p:nvPr/>
        </p:nvSpPr>
        <p:spPr>
          <a:xfrm>
            <a:off x="6096000"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a:cs typeface="Calibri"/>
              </a:rPr>
              <a:t>Use a website with a secure "https://" and a padlock symbol before entering payment details</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9ECFD5C2-9A88-AC52-4768-4782FEE7CE9D}"/>
              </a:ext>
            </a:extLst>
          </p:cNvPr>
          <p:cNvSpPr/>
          <p:nvPr/>
        </p:nvSpPr>
        <p:spPr>
          <a:xfrm>
            <a:off x="2066925"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en-US" sz="1800" dirty="0">
                <a:latin typeface="Calibri"/>
                <a:ea typeface="Calibri"/>
                <a:cs typeface="Calibri"/>
                <a:sym typeface="Calibri"/>
              </a:rPr>
              <a:t>Use public Wi-Fi to complete the payment process</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01085D49-6B23-28DF-1BE6-FDAE632FCC54}"/>
              </a:ext>
            </a:extLst>
          </p:cNvPr>
          <p:cNvSpPr/>
          <p:nvPr/>
        </p:nvSpPr>
        <p:spPr>
          <a:xfrm>
            <a:off x="6096000"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en-US" sz="1800" dirty="0">
                <a:latin typeface="Calibri"/>
                <a:ea typeface="Calibri"/>
                <a:cs typeface="Calibri"/>
              </a:rPr>
              <a:t>Provide your credit card number to random websites for discounts</a:t>
            </a: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22470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58"/>
          <p:cNvGrpSpPr/>
          <p:nvPr/>
        </p:nvGrpSpPr>
        <p:grpSpPr>
          <a:xfrm>
            <a:off x="0" y="1"/>
            <a:ext cx="12624362" cy="6910372"/>
            <a:chOff x="0" y="0"/>
            <a:chExt cx="12624362" cy="7020335"/>
          </a:xfrm>
        </p:grpSpPr>
        <p:sp>
          <p:nvSpPr>
            <p:cNvPr id="565" name="Google Shape;565;p58"/>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6" name="Google Shape;566;p58"/>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67" name="Google Shape;567;p58"/>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568" name="Google Shape;568;p58"/>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dirty="0">
                  <a:solidFill>
                    <a:srgbClr val="FFC243"/>
                  </a:solidFill>
                  <a:latin typeface="Calibri"/>
                  <a:ea typeface="Calibri"/>
                  <a:cs typeface="Calibri"/>
                  <a:sym typeface="Calibri"/>
                </a:rPr>
                <a:t>Congratulations!</a:t>
              </a:r>
              <a:br>
                <a:rPr lang="en-US" sz="2800" b="1" i="0" u="none" strike="noStrike" cap="none" dirty="0">
                  <a:solidFill>
                    <a:srgbClr val="84C337"/>
                  </a:solidFill>
                  <a:latin typeface="Calibri"/>
                  <a:ea typeface="Calibri"/>
                  <a:cs typeface="Calibri"/>
                  <a:sym typeface="Calibri"/>
                </a:rPr>
              </a:br>
              <a:r>
                <a:rPr lang="en-US" sz="2800" b="1" i="0" u="none" strike="noStrike" cap="none" dirty="0">
                  <a:solidFill>
                    <a:srgbClr val="1C2E78"/>
                  </a:solidFill>
                  <a:latin typeface="Calibri"/>
                  <a:ea typeface="Calibri"/>
                  <a:cs typeface="Calibri"/>
                  <a:sym typeface="Calibri"/>
                </a:rPr>
                <a:t>You have completed this module!</a:t>
              </a:r>
              <a:endParaRPr sz="1400" b="0" i="0" u="none" strike="noStrike" cap="none" dirty="0">
                <a:solidFill>
                  <a:srgbClr val="000000"/>
                </a:solidFill>
                <a:latin typeface="Arial"/>
                <a:ea typeface="Arial"/>
                <a:cs typeface="Arial"/>
                <a:sym typeface="Arial"/>
              </a:endParaRPr>
            </a:p>
          </p:txBody>
        </p:sp>
      </p:grpSp>
      <p:sp>
        <p:nvSpPr>
          <p:cNvPr id="569" name="Google Shape;569;p58"/>
          <p:cNvSpPr/>
          <p:nvPr/>
        </p:nvSpPr>
        <p:spPr>
          <a:xfrm>
            <a:off x="4741679" y="6277951"/>
            <a:ext cx="774566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1200"/>
              <a:buFont typeface="Arial"/>
              <a:buNone/>
            </a:pPr>
            <a:r>
              <a:rPr lang="en-US" sz="1110" b="0" i="0" u="none" strike="noStrike" cap="none" dirty="0">
                <a:solidFill>
                  <a:schemeClr val="lt1"/>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2023-1-RO01-KA220-ADU-000157797</a:t>
            </a:r>
            <a:endParaRPr sz="1110" b="0" i="0" u="none" strike="noStrike" cap="none" dirty="0">
              <a:solidFill>
                <a:schemeClr val="lt1"/>
              </a:solidFill>
              <a:latin typeface="Calibri"/>
              <a:ea typeface="Calibri"/>
              <a:cs typeface="Calibri"/>
              <a:sym typeface="Calibri"/>
            </a:endParaRPr>
          </a:p>
        </p:txBody>
      </p:sp>
      <p:pic>
        <p:nvPicPr>
          <p:cNvPr id="570" name="Google Shape;570;p58"/>
          <p:cNvPicPr preferRelativeResize="0"/>
          <p:nvPr/>
        </p:nvPicPr>
        <p:blipFill rotWithShape="1">
          <a:blip r:embed="rId4">
            <a:alphaModFix/>
          </a:blip>
          <a:srcRect/>
          <a:stretch/>
        </p:blipFill>
        <p:spPr>
          <a:xfrm>
            <a:off x="6386" y="6250154"/>
            <a:ext cx="2822862" cy="607846"/>
          </a:xfrm>
          <a:prstGeom prst="rect">
            <a:avLst/>
          </a:prstGeom>
          <a:noFill/>
          <a:ln>
            <a:noFill/>
          </a:ln>
        </p:spPr>
      </p:pic>
      <p:pic>
        <p:nvPicPr>
          <p:cNvPr id="571" name="Google Shape;571;p58"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r="54938"/>
          <a:stretch/>
        </p:blipFill>
        <p:spPr>
          <a:xfrm>
            <a:off x="-33924" y="8958"/>
            <a:ext cx="3635960" cy="3783780"/>
          </a:xfrm>
          <a:prstGeom prst="rect">
            <a:avLst/>
          </a:prstGeom>
          <a:noFill/>
          <a:ln>
            <a:noFill/>
          </a:ln>
        </p:spPr>
      </p:pic>
      <p:pic>
        <p:nvPicPr>
          <p:cNvPr id="572" name="Google Shape;572;p58"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5"/>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Competences</a:t>
            </a:r>
            <a:endParaRPr sz="2400" dirty="0"/>
          </a:p>
        </p:txBody>
      </p:sp>
      <p:pic>
        <p:nvPicPr>
          <p:cNvPr id="138" name="Google Shape;138;p5"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41" name="Google Shape;141;p5"/>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After completing this module, you will:</a:t>
            </a:r>
            <a:endParaRPr sz="1400" b="0" i="0" u="none" strike="noStrike" cap="none">
              <a:solidFill>
                <a:srgbClr val="000000"/>
              </a:solidFill>
              <a:latin typeface="Arial"/>
              <a:ea typeface="Arial"/>
              <a:cs typeface="Arial"/>
              <a:sym typeface="Arial"/>
            </a:endParaRPr>
          </a:p>
        </p:txBody>
      </p:sp>
      <p:sp>
        <p:nvSpPr>
          <p:cNvPr id="142" name="Google Shape;142;p5"/>
          <p:cNvSpPr txBox="1"/>
          <p:nvPr/>
        </p:nvSpPr>
        <p:spPr>
          <a:xfrm>
            <a:off x="485775" y="2375147"/>
            <a:ext cx="5887316" cy="3555706"/>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600"/>
              </a:spcBef>
              <a:spcAft>
                <a:spcPts val="600"/>
              </a:spcAft>
              <a:buClr>
                <a:srgbClr val="92D050"/>
              </a:buClr>
              <a:buSzPts val="2400"/>
            </a:pPr>
            <a:r>
              <a:rPr lang="en-US" sz="2000" b="0" i="0" u="none" strike="noStrike" cap="none" dirty="0">
                <a:solidFill>
                  <a:schemeClr val="bg1"/>
                </a:solidFill>
                <a:latin typeface="Calibri"/>
                <a:ea typeface="Calibri"/>
                <a:cs typeface="Calibri"/>
                <a:sym typeface="Calibri"/>
              </a:rPr>
              <a:t>Acquire the </a:t>
            </a:r>
            <a:r>
              <a:rPr lang="en-US" sz="2000" dirty="0">
                <a:solidFill>
                  <a:schemeClr val="bg1"/>
                </a:solidFill>
                <a:latin typeface="Calibri"/>
                <a:ea typeface="Calibri"/>
                <a:cs typeface="Calibri"/>
                <a:sym typeface="Calibri"/>
              </a:rPr>
              <a:t>following </a:t>
            </a:r>
            <a:r>
              <a:rPr lang="en-US" sz="2000" b="0" i="0" u="none" strike="noStrike" cap="none" dirty="0">
                <a:solidFill>
                  <a:schemeClr val="bg1"/>
                </a:solidFill>
                <a:latin typeface="Calibri"/>
                <a:ea typeface="Calibri"/>
                <a:cs typeface="Calibri"/>
                <a:sym typeface="Calibri"/>
              </a:rPr>
              <a:t>skills to use mobile money solutions safely and with confidence: </a:t>
            </a:r>
            <a:endParaRPr sz="2400" b="0" i="0" u="none" strike="noStrike" cap="none" dirty="0">
              <a:solidFill>
                <a:schemeClr val="bg1"/>
              </a:solidFill>
              <a:latin typeface="Calibri"/>
              <a:ea typeface="Calibri"/>
              <a:cs typeface="Calibri"/>
              <a:sym typeface="Calibri"/>
            </a:endParaRPr>
          </a:p>
          <a:p>
            <a:pPr marL="685800" marR="0" lvl="1" indent="-228600" algn="l" rtl="0">
              <a:lnSpc>
                <a:spcPct val="100000"/>
              </a:lnSpc>
              <a:spcBef>
                <a:spcPts val="600"/>
              </a:spcBef>
              <a:spcAft>
                <a:spcPts val="600"/>
              </a:spcAft>
              <a:buClr>
                <a:srgbClr val="FFDA4C"/>
              </a:buClr>
              <a:buSzPts val="2400"/>
              <a:buFont typeface="Noto Sans Symbols"/>
              <a:buChar char="✔"/>
            </a:pPr>
            <a:r>
              <a:rPr lang="en-US" sz="2000" dirty="0">
                <a:solidFill>
                  <a:schemeClr val="bg1"/>
                </a:solidFill>
                <a:latin typeface="Calibri"/>
                <a:cs typeface="Calibri"/>
                <a:sym typeface="Calibri"/>
              </a:rPr>
              <a:t>The ability to perform online transactions securely, using protective measures, website security verification, and responsible management of card data</a:t>
            </a:r>
          </a:p>
          <a:p>
            <a:pPr marL="685800" marR="0" lvl="1" indent="-228600" algn="l" rtl="0">
              <a:lnSpc>
                <a:spcPct val="100000"/>
              </a:lnSpc>
              <a:spcBef>
                <a:spcPts val="600"/>
              </a:spcBef>
              <a:spcAft>
                <a:spcPts val="600"/>
              </a:spcAft>
              <a:buClr>
                <a:srgbClr val="FFDA4C"/>
              </a:buClr>
              <a:buSzPts val="2400"/>
              <a:buFont typeface="Noto Sans Symbols"/>
              <a:buChar char="✔"/>
            </a:pPr>
            <a:r>
              <a:rPr lang="en-US" sz="2000" dirty="0">
                <a:solidFill>
                  <a:schemeClr val="bg1"/>
                </a:solidFill>
                <a:latin typeface="Calibri"/>
                <a:cs typeface="Calibri"/>
                <a:sym typeface="Calibri"/>
              </a:rPr>
              <a:t>The knowledge to easily navigate in e-shops </a:t>
            </a:r>
          </a:p>
        </p:txBody>
      </p:sp>
      <p:sp>
        <p:nvSpPr>
          <p:cNvPr id="143" name="Google Shape;143;p5"/>
          <p:cNvSpPr txBox="1"/>
          <p:nvPr/>
        </p:nvSpPr>
        <p:spPr>
          <a:xfrm>
            <a:off x="6539347" y="2872509"/>
            <a:ext cx="4978398" cy="2919798"/>
          </a:xfrm>
          <a:prstGeom prst="rect">
            <a:avLst/>
          </a:prstGeom>
          <a:noFill/>
          <a:ln>
            <a:noFill/>
          </a:ln>
        </p:spPr>
        <p:txBody>
          <a:bodyPr spcFirstLastPara="1" wrap="square" lIns="91425" tIns="45700" rIns="91425" bIns="45700" anchor="t" anchorCtr="0">
            <a:normAutofit/>
          </a:bodyPr>
          <a:lstStyle/>
          <a:p>
            <a:pPr marL="685800" marR="0" lvl="1" indent="-228600" algn="l" rtl="0">
              <a:lnSpc>
                <a:spcPct val="100000"/>
              </a:lnSpc>
              <a:spcBef>
                <a:spcPts val="600"/>
              </a:spcBef>
              <a:spcAft>
                <a:spcPts val="600"/>
              </a:spcAft>
              <a:buClr>
                <a:srgbClr val="FFDA4C"/>
              </a:buClr>
              <a:buSzPts val="2400"/>
              <a:buFont typeface="Noto Sans Symbols"/>
              <a:buChar char="✔"/>
            </a:pPr>
            <a:r>
              <a:rPr lang="en-US" sz="2000" dirty="0">
                <a:solidFill>
                  <a:schemeClr val="bg1"/>
                </a:solidFill>
                <a:latin typeface="Calibri"/>
                <a:cs typeface="Calibri"/>
                <a:sym typeface="Calibri"/>
              </a:rPr>
              <a:t>The proficiency in online shopping techniques and tools</a:t>
            </a:r>
          </a:p>
          <a:p>
            <a:pPr marL="685800" marR="0" lvl="1" indent="-228600" algn="l" rtl="0">
              <a:lnSpc>
                <a:spcPct val="100000"/>
              </a:lnSpc>
              <a:spcBef>
                <a:spcPts val="1200"/>
              </a:spcBef>
              <a:spcAft>
                <a:spcPts val="0"/>
              </a:spcAft>
              <a:buClr>
                <a:srgbClr val="FFDA4C"/>
              </a:buClr>
              <a:buSzPts val="2400"/>
              <a:buFont typeface="Noto Sans Symbols"/>
              <a:buChar char="✔"/>
            </a:pPr>
            <a:r>
              <a:rPr lang="en-US" sz="2000" b="0" i="0" u="none" strike="noStrike" cap="none" dirty="0">
                <a:solidFill>
                  <a:srgbClr val="FFFFFF"/>
                </a:solidFill>
                <a:latin typeface="Calibri"/>
                <a:ea typeface="Calibri"/>
                <a:cs typeface="Calibri"/>
                <a:sym typeface="Calibri"/>
              </a:rPr>
              <a:t>Logistical skills</a:t>
            </a:r>
          </a:p>
          <a:p>
            <a:pPr marL="685800" marR="0" lvl="1" indent="-228600" algn="l" rtl="0">
              <a:lnSpc>
                <a:spcPct val="100000"/>
              </a:lnSpc>
              <a:spcBef>
                <a:spcPts val="1200"/>
              </a:spcBef>
              <a:spcAft>
                <a:spcPts val="0"/>
              </a:spcAft>
              <a:buClr>
                <a:srgbClr val="FFDA4C"/>
              </a:buClr>
              <a:buSzPts val="2400"/>
              <a:buFont typeface="Noto Sans Symbols"/>
              <a:buChar char="✔"/>
            </a:pPr>
            <a:r>
              <a:rPr lang="en-US" sz="2000" b="0" i="0" u="none" strike="noStrike" cap="none" dirty="0">
                <a:solidFill>
                  <a:srgbClr val="FFFFFF"/>
                </a:solidFill>
                <a:latin typeface="Calibri"/>
                <a:ea typeface="Calibri"/>
                <a:cs typeface="Calibri"/>
                <a:sym typeface="Calibri"/>
              </a:rPr>
              <a:t>Marketing and merchandising insights</a:t>
            </a:r>
          </a:p>
          <a:p>
            <a:pPr marL="685800" lvl="1" indent="-228600">
              <a:spcBef>
                <a:spcPts val="1200"/>
              </a:spcBef>
              <a:buClr>
                <a:srgbClr val="FFDA4C"/>
              </a:buClr>
              <a:buSzPts val="2400"/>
              <a:buFont typeface="Noto Sans Symbols"/>
              <a:buChar char="✔"/>
            </a:pPr>
            <a:r>
              <a:rPr lang="en-US" sz="2000" dirty="0">
                <a:solidFill>
                  <a:schemeClr val="bg1"/>
                </a:solidFill>
                <a:latin typeface="Calibri"/>
                <a:cs typeface="Calibri"/>
                <a:sym typeface="Calibri"/>
              </a:rPr>
              <a:t>Communication with customer support services</a:t>
            </a:r>
            <a:endParaRPr lang="en-US" sz="2000" b="0" i="0" u="none" strike="noStrike" cap="none" dirty="0">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dirty="0"/>
              <a:t>Training </a:t>
            </a: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content</a:t>
            </a:r>
            <a:b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br>
            <a:r>
              <a:rPr lang="en-US" sz="18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Units</a:t>
            </a:r>
            <a:endParaRPr sz="2400" dirty="0"/>
          </a:p>
        </p:txBody>
      </p:sp>
      <p:sp>
        <p:nvSpPr>
          <p:cNvPr id="149" name="Google Shape;149;p6"/>
          <p:cNvSpPr txBox="1">
            <a:spLocks noGrp="1"/>
          </p:cNvSpPr>
          <p:nvPr>
            <p:ph type="body" idx="1"/>
          </p:nvPr>
        </p:nvSpPr>
        <p:spPr>
          <a:xfrm>
            <a:off x="400399" y="2309090"/>
            <a:ext cx="11422146" cy="3844059"/>
          </a:xfrm>
          <a:prstGeom prst="rect">
            <a:avLst/>
          </a:prstGeom>
          <a:noFill/>
          <a:ln>
            <a:noFill/>
          </a:ln>
        </p:spPr>
        <p:txBody>
          <a:bodyPr spcFirstLastPara="1" wrap="square" lIns="91425" tIns="45700" rIns="91425" bIns="45700" numCol="2" anchor="t" anchorCtr="0">
            <a:normAutofit/>
          </a:bodyPr>
          <a:lstStyle/>
          <a:p>
            <a:pPr marL="457200" lvl="0" indent="-445769" algn="l" rtl="0">
              <a:lnSpc>
                <a:spcPct val="150000"/>
              </a:lnSpc>
              <a:spcAft>
                <a:spcPts val="600"/>
              </a:spcAft>
              <a:buClr>
                <a:schemeClr val="accent4"/>
              </a:buClr>
              <a:buSzPct val="100000"/>
              <a:buFont typeface="Calibri"/>
              <a:buAutoNum type="arabicPeriod"/>
            </a:pPr>
            <a:r>
              <a:rPr lang="en-US" sz="2000" dirty="0"/>
              <a:t>Introduction: duration, objectives, content and methodology, competences</a:t>
            </a:r>
          </a:p>
          <a:p>
            <a:pPr marL="457200" lvl="0" indent="-445769" algn="l" rtl="0">
              <a:lnSpc>
                <a:spcPct val="150000"/>
              </a:lnSpc>
              <a:spcAft>
                <a:spcPts val="600"/>
              </a:spcAft>
              <a:buClr>
                <a:schemeClr val="accent4"/>
              </a:buClr>
              <a:buSzPct val="100000"/>
              <a:buFont typeface="Calibri"/>
              <a:buAutoNum type="arabicPeriod"/>
            </a:pPr>
            <a:r>
              <a:rPr lang="en-US" sz="2000" dirty="0"/>
              <a:t>Structure and navigation of e-shop websites</a:t>
            </a:r>
          </a:p>
          <a:p>
            <a:pPr marL="457200" lvl="0" indent="-445769" algn="l" rtl="0">
              <a:lnSpc>
                <a:spcPct val="150000"/>
              </a:lnSpc>
              <a:spcAft>
                <a:spcPts val="600"/>
              </a:spcAft>
              <a:buClr>
                <a:schemeClr val="accent4"/>
              </a:buClr>
              <a:buSzPct val="100000"/>
              <a:buFont typeface="Calibri"/>
              <a:buAutoNum type="arabicPeriod"/>
            </a:pPr>
            <a:r>
              <a:rPr lang="ro-RO" sz="2000" dirty="0"/>
              <a:t>O</a:t>
            </a:r>
            <a:r>
              <a:rPr lang="en-US" sz="2000" dirty="0" err="1"/>
              <a:t>nline</a:t>
            </a:r>
            <a:r>
              <a:rPr lang="en-US" sz="2000" dirty="0"/>
              <a:t> shopping accounts</a:t>
            </a:r>
            <a:r>
              <a:rPr lang="ro-RO" sz="2000" dirty="0"/>
              <a:t> – create, </a:t>
            </a:r>
            <a:r>
              <a:rPr lang="ro-RO" sz="2000" dirty="0" err="1"/>
              <a:t>manage</a:t>
            </a:r>
            <a:r>
              <a:rPr lang="ro-RO" sz="2000" dirty="0"/>
              <a:t> </a:t>
            </a:r>
            <a:r>
              <a:rPr lang="ro-RO" sz="2000" dirty="0" err="1"/>
              <a:t>and</a:t>
            </a:r>
            <a:r>
              <a:rPr lang="ro-RO" sz="2000" dirty="0"/>
              <a:t> </a:t>
            </a:r>
            <a:r>
              <a:rPr lang="ro-RO" sz="2000" dirty="0" err="1"/>
              <a:t>payment</a:t>
            </a:r>
            <a:r>
              <a:rPr lang="ro-RO" sz="2000" dirty="0"/>
              <a:t> </a:t>
            </a:r>
            <a:r>
              <a:rPr lang="ro-RO" sz="2000" dirty="0" err="1"/>
              <a:t>with</a:t>
            </a:r>
            <a:r>
              <a:rPr lang="ro-RO" sz="2000" dirty="0"/>
              <a:t> credit </a:t>
            </a:r>
            <a:r>
              <a:rPr lang="ro-RO" sz="2000" dirty="0" err="1"/>
              <a:t>cards</a:t>
            </a:r>
            <a:endParaRPr lang="en-US" sz="2000" dirty="0"/>
          </a:p>
          <a:p>
            <a:pPr indent="-445769">
              <a:lnSpc>
                <a:spcPct val="150000"/>
              </a:lnSpc>
              <a:spcAft>
                <a:spcPts val="600"/>
              </a:spcAft>
              <a:buClr>
                <a:schemeClr val="accent4"/>
              </a:buClr>
              <a:buSzPct val="100000"/>
              <a:buFont typeface="Calibri"/>
              <a:buAutoNum type="arabicPeriod"/>
            </a:pPr>
            <a:r>
              <a:rPr lang="en-US" sz="2000" dirty="0">
                <a:solidFill>
                  <a:schemeClr val="lt1"/>
                </a:solidFill>
                <a:latin typeface="Calibri"/>
                <a:cs typeface="Calibri"/>
                <a:sym typeface="Calibri"/>
              </a:rPr>
              <a:t>Common online payment methods</a:t>
            </a:r>
          </a:p>
          <a:p>
            <a:pPr marL="534988" indent="-358775">
              <a:lnSpc>
                <a:spcPct val="150000"/>
              </a:lnSpc>
              <a:spcAft>
                <a:spcPts val="600"/>
              </a:spcAft>
              <a:buClr>
                <a:schemeClr val="accent4"/>
              </a:buClr>
              <a:buSzPct val="100000"/>
              <a:buFont typeface="Calibri"/>
              <a:buAutoNum type="arabicPeriod"/>
            </a:pPr>
            <a:r>
              <a:rPr lang="en-US" sz="2000" dirty="0"/>
              <a:t>Risk prevention skills for safe online shopping</a:t>
            </a:r>
          </a:p>
          <a:p>
            <a:pPr marL="534988" indent="-358775">
              <a:lnSpc>
                <a:spcPct val="150000"/>
              </a:lnSpc>
              <a:spcAft>
                <a:spcPts val="600"/>
              </a:spcAft>
              <a:buClr>
                <a:schemeClr val="accent4"/>
              </a:buClr>
              <a:buSzPct val="100000"/>
              <a:buFont typeface="Calibri"/>
              <a:buAutoNum type="arabicPeriod"/>
            </a:pPr>
            <a:r>
              <a:rPr lang="en-US" sz="2000" dirty="0"/>
              <a:t>Marketing and merchandising insights </a:t>
            </a:r>
          </a:p>
          <a:p>
            <a:pPr marL="534988" indent="-358775">
              <a:lnSpc>
                <a:spcPct val="150000"/>
              </a:lnSpc>
              <a:spcAft>
                <a:spcPts val="600"/>
              </a:spcAft>
              <a:buClr>
                <a:schemeClr val="accent4"/>
              </a:buClr>
              <a:buSzPct val="100000"/>
              <a:buFont typeface="Calibri"/>
              <a:buAutoNum type="arabicPeriod"/>
            </a:pPr>
            <a:r>
              <a:rPr lang="en-US" sz="2000" dirty="0"/>
              <a:t>Understanding shipping goods &amp; tracking orders</a:t>
            </a:r>
          </a:p>
          <a:p>
            <a:pPr marL="534988" indent="-358775">
              <a:lnSpc>
                <a:spcPct val="150000"/>
              </a:lnSpc>
              <a:spcAft>
                <a:spcPts val="600"/>
              </a:spcAft>
              <a:buClr>
                <a:schemeClr val="accent4"/>
              </a:buClr>
              <a:buSzPct val="100000"/>
              <a:buFont typeface="Calibri"/>
              <a:buAutoNum type="arabicPeriod"/>
            </a:pPr>
            <a:r>
              <a:rPr lang="en-US" sz="2000" dirty="0">
                <a:solidFill>
                  <a:schemeClr val="lt1"/>
                </a:solidFill>
                <a:latin typeface="Calibri"/>
                <a:cs typeface="Calibri"/>
                <a:sym typeface="Calibri"/>
              </a:rPr>
              <a:t>How to communicate with customer service</a:t>
            </a:r>
          </a:p>
          <a:p>
            <a:pPr marL="534988" indent="-358775">
              <a:lnSpc>
                <a:spcPct val="150000"/>
              </a:lnSpc>
              <a:spcAft>
                <a:spcPts val="600"/>
              </a:spcAft>
              <a:buClr>
                <a:schemeClr val="accent4"/>
              </a:buClr>
              <a:buSzPct val="100000"/>
              <a:buFont typeface="Calibri"/>
              <a:buAutoNum type="arabicPeriod"/>
            </a:pPr>
            <a:r>
              <a:rPr lang="en-US" sz="2000" dirty="0"/>
              <a:t>Quizzes</a:t>
            </a:r>
            <a:endParaRPr sz="2000" dirty="0"/>
          </a:p>
        </p:txBody>
      </p:sp>
      <p:pic>
        <p:nvPicPr>
          <p:cNvPr id="153" name="Google Shape;153;p6"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2200"/>
              <a:buNone/>
            </a:pPr>
            <a:r>
              <a:rPr lang="en-US" sz="2400" dirty="0"/>
              <a:t>Training methodology and duration</a:t>
            </a:r>
            <a:endParaRPr sz="2400" dirty="0"/>
          </a:p>
        </p:txBody>
      </p:sp>
      <p:sp>
        <p:nvSpPr>
          <p:cNvPr id="161" name="Google Shape;161;p7"/>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Duration: </a:t>
            </a:r>
            <a:r>
              <a:rPr lang="en-US"/>
              <a:t>4 hours (indicative)</a:t>
            </a:r>
            <a:endParaRPr/>
          </a:p>
          <a:p>
            <a:pPr marL="685800" lvl="1" indent="-228600" algn="l" rtl="0">
              <a:lnSpc>
                <a:spcPct val="100000"/>
              </a:lnSpc>
              <a:spcBef>
                <a:spcPts val="1200"/>
              </a:spcBef>
              <a:spcAft>
                <a:spcPts val="0"/>
              </a:spcAft>
              <a:buClr>
                <a:srgbClr val="92D050"/>
              </a:buClr>
              <a:buSzPts val="2640"/>
              <a:buFont typeface="Noto Sans Symbols"/>
              <a:buChar char="▪"/>
            </a:pPr>
            <a:r>
              <a:rPr lang="en-US"/>
              <a:t>Face to face session:2 hours</a:t>
            </a:r>
            <a:endParaRPr/>
          </a:p>
          <a:p>
            <a:pPr marL="685800" lvl="1" indent="-228600" algn="l" rtl="0">
              <a:lnSpc>
                <a:spcPct val="100000"/>
              </a:lnSpc>
              <a:spcBef>
                <a:spcPts val="1200"/>
              </a:spcBef>
              <a:spcAft>
                <a:spcPts val="0"/>
              </a:spcAft>
              <a:buClr>
                <a:srgbClr val="92D050"/>
              </a:buClr>
              <a:buSzPts val="2640"/>
              <a:buFont typeface="Noto Sans Symbols"/>
              <a:buChar char="▪"/>
            </a:pPr>
            <a:r>
              <a:rPr lang="en-US"/>
              <a:t>Online training: 2 hours</a:t>
            </a:r>
            <a:endParaRPr/>
          </a:p>
          <a:p>
            <a:pPr marL="0" lvl="0" indent="0" algn="l" rtl="0">
              <a:lnSpc>
                <a:spcPct val="100000"/>
              </a:lnSpc>
              <a:spcBef>
                <a:spcPts val="1200"/>
              </a:spcBef>
              <a:spcAft>
                <a:spcPts val="0"/>
              </a:spcAft>
              <a:buSzPts val="2400"/>
              <a:buNone/>
            </a:pPr>
            <a:endParaRPr/>
          </a:p>
        </p:txBody>
      </p:sp>
      <p:sp>
        <p:nvSpPr>
          <p:cNvPr id="162" name="Google Shape;162;p7"/>
          <p:cNvSpPr txBox="1"/>
          <p:nvPr/>
        </p:nvSpPr>
        <p:spPr>
          <a:xfrm>
            <a:off x="4814814" y="2107474"/>
            <a:ext cx="7377186" cy="48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Noto Sans Symbols"/>
              <a:buNone/>
            </a:pPr>
            <a:r>
              <a:rPr lang="en-US" sz="2400" b="1" i="0" u="none" strike="noStrike" cap="none" dirty="0">
                <a:solidFill>
                  <a:srgbClr val="FFC243"/>
                </a:solidFill>
                <a:latin typeface="Calibri"/>
                <a:ea typeface="Calibri"/>
                <a:cs typeface="Calibri"/>
                <a:sym typeface="Calibri"/>
              </a:rPr>
              <a:t>Methodology</a:t>
            </a:r>
            <a:r>
              <a:rPr lang="en-US" sz="18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rgbClr val="92D050"/>
              </a:buClr>
              <a:buSzPts val="2000"/>
              <a:buFont typeface="Noto Sans Symbols"/>
              <a:buChar char="▪"/>
            </a:pPr>
            <a:r>
              <a:rPr lang="en-US" sz="2000" b="0" i="0" u="none" strike="noStrike" cap="none" dirty="0">
                <a:solidFill>
                  <a:schemeClr val="lt1"/>
                </a:solidFill>
                <a:latin typeface="Calibri"/>
                <a:ea typeface="Calibri"/>
                <a:cs typeface="Calibri"/>
                <a:sym typeface="Calibri"/>
              </a:rPr>
              <a:t>Active and participative</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rgbClr val="92D050"/>
              </a:buClr>
              <a:buSzPts val="2000"/>
              <a:buFont typeface="Noto Sans Symbols"/>
              <a:buChar char="▪"/>
            </a:pPr>
            <a:r>
              <a:rPr lang="en-US" sz="2000" b="0" i="0" u="none" strike="noStrike" cap="none" dirty="0">
                <a:solidFill>
                  <a:schemeClr val="lt1"/>
                </a:solidFill>
                <a:latin typeface="Calibri"/>
                <a:ea typeface="Calibri"/>
                <a:cs typeface="Calibri"/>
                <a:sym typeface="Calibri"/>
              </a:rPr>
              <a:t>Face to face training:</a:t>
            </a:r>
            <a:endParaRPr sz="1400" b="0" i="0" u="none" strike="noStrike" cap="none" dirty="0">
              <a:solidFill>
                <a:srgbClr val="000000"/>
              </a:solidFill>
              <a:latin typeface="Arial"/>
              <a:ea typeface="Arial"/>
              <a:cs typeface="Arial"/>
              <a:sym typeface="Arial"/>
            </a:endParaRPr>
          </a:p>
          <a:p>
            <a:pPr marL="685800" marR="0" lvl="1" indent="-228600" algn="l" rtl="0">
              <a:lnSpc>
                <a:spcPct val="100000"/>
              </a:lnSpc>
              <a:spcBef>
                <a:spcPts val="1000"/>
              </a:spcBef>
              <a:spcAft>
                <a:spcPts val="0"/>
              </a:spcAft>
              <a:buClr>
                <a:srgbClr val="FFDA4C"/>
              </a:buClr>
              <a:buSzPts val="2400"/>
              <a:buFont typeface="Noto Sans Symbols"/>
              <a:buChar char="✔"/>
            </a:pPr>
            <a:r>
              <a:rPr lang="en-US" sz="2000" b="0" i="0" u="none" strike="noStrike" cap="none" dirty="0">
                <a:solidFill>
                  <a:schemeClr val="lt1"/>
                </a:solidFill>
                <a:latin typeface="Calibri"/>
                <a:ea typeface="Calibri"/>
                <a:cs typeface="Calibri"/>
                <a:sym typeface="Calibri"/>
              </a:rPr>
              <a:t>Dialogue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Role playing or Stimulation   </a:t>
            </a:r>
            <a:r>
              <a:rPr lang="en-US" sz="2000" b="0" i="0" u="none" strike="noStrike" cap="none" dirty="0">
                <a:solidFill>
                  <a:srgbClr val="FFC243"/>
                </a:solidFill>
                <a:latin typeface="Calibri"/>
                <a:ea typeface="Calibri"/>
                <a:cs typeface="Calibri"/>
                <a:sym typeface="Calibri"/>
              </a:rPr>
              <a:t>✔</a:t>
            </a:r>
            <a:r>
              <a:rPr lang="en-US" sz="2000" b="0" i="0" u="none" strike="noStrike" cap="none" dirty="0">
                <a:solidFill>
                  <a:schemeClr val="lt1"/>
                </a:solidFill>
                <a:latin typeface="Calibri"/>
                <a:ea typeface="Calibri"/>
                <a:cs typeface="Calibri"/>
                <a:sym typeface="Calibri"/>
              </a:rPr>
              <a:t> Teamwork</a:t>
            </a:r>
            <a:endParaRPr sz="1400" b="0" i="0" u="none" strike="noStrike" cap="none" dirty="0">
              <a:solidFill>
                <a:srgbClr val="000000"/>
              </a:solidFill>
              <a:latin typeface="Arial"/>
              <a:ea typeface="Arial"/>
              <a:cs typeface="Arial"/>
              <a:sym typeface="Arial"/>
            </a:endParaRPr>
          </a:p>
          <a:p>
            <a:pPr marL="228600" marR="0" lvl="0" indent="-228600" algn="l" rtl="0">
              <a:lnSpc>
                <a:spcPct val="100000"/>
              </a:lnSpc>
              <a:spcBef>
                <a:spcPts val="1000"/>
              </a:spcBef>
              <a:spcAft>
                <a:spcPts val="0"/>
              </a:spcAft>
              <a:buClr>
                <a:srgbClr val="92D050"/>
              </a:buClr>
              <a:buSzPts val="2000"/>
              <a:buFont typeface="Noto Sans Symbols"/>
              <a:buChar char="▪"/>
            </a:pPr>
            <a:r>
              <a:rPr lang="en-US" sz="2000" b="0" i="0" u="none" strike="noStrike" cap="none" dirty="0">
                <a:solidFill>
                  <a:schemeClr val="lt1"/>
                </a:solidFill>
                <a:latin typeface="Calibri"/>
                <a:ea typeface="Calibri"/>
                <a:cs typeface="Calibri"/>
                <a:sym typeface="Calibri"/>
              </a:rPr>
              <a:t>Online training:</a:t>
            </a:r>
            <a:endParaRPr sz="1400" b="0" i="0" u="none" strike="noStrike" cap="none" dirty="0">
              <a:solidFill>
                <a:srgbClr val="000000"/>
              </a:solidFill>
              <a:latin typeface="Arial"/>
              <a:ea typeface="Arial"/>
              <a:cs typeface="Arial"/>
              <a:sym typeface="Arial"/>
            </a:endParaRPr>
          </a:p>
          <a:p>
            <a:pPr marL="685800" marR="0" lvl="1" indent="-228600" algn="l" rtl="0">
              <a:lnSpc>
                <a:spcPct val="100000"/>
              </a:lnSpc>
              <a:spcBef>
                <a:spcPts val="1000"/>
              </a:spcBef>
              <a:spcAft>
                <a:spcPts val="0"/>
              </a:spcAft>
              <a:buClr>
                <a:srgbClr val="FFDA4C"/>
              </a:buClr>
              <a:buSzPts val="2400"/>
              <a:buFont typeface="Noto Sans Symbols"/>
              <a:buChar char="✔"/>
            </a:pPr>
            <a:r>
              <a:rPr lang="en-US" sz="2000" b="0" i="0" u="none" strike="noStrike" cap="none" dirty="0">
                <a:solidFill>
                  <a:schemeClr val="lt1"/>
                </a:solidFill>
                <a:latin typeface="Calibri"/>
                <a:ea typeface="Calibri"/>
                <a:cs typeface="Calibri"/>
                <a:sym typeface="Calibri"/>
              </a:rPr>
              <a:t>Selected videos</a:t>
            </a:r>
            <a:endParaRPr sz="1400" b="0" i="0" u="none" strike="noStrike" cap="none" dirty="0">
              <a:solidFill>
                <a:srgbClr val="000000"/>
              </a:solidFill>
              <a:latin typeface="Arial"/>
              <a:ea typeface="Arial"/>
              <a:cs typeface="Arial"/>
              <a:sym typeface="Arial"/>
            </a:endParaRPr>
          </a:p>
          <a:p>
            <a:pPr marL="685800" marR="0" lvl="1" indent="-228600" algn="l" rtl="0">
              <a:lnSpc>
                <a:spcPct val="100000"/>
              </a:lnSpc>
              <a:spcBef>
                <a:spcPts val="1000"/>
              </a:spcBef>
              <a:spcAft>
                <a:spcPts val="0"/>
              </a:spcAft>
              <a:buClr>
                <a:srgbClr val="FFDA4C"/>
              </a:buClr>
              <a:buSzPts val="2400"/>
              <a:buFont typeface="Noto Sans Symbols"/>
              <a:buChar char="✔"/>
            </a:pPr>
            <a:r>
              <a:rPr lang="en-US" sz="2000" b="0" i="0" u="none" strike="noStrike" cap="none" dirty="0">
                <a:solidFill>
                  <a:schemeClr val="lt1"/>
                </a:solidFill>
                <a:latin typeface="Calibri"/>
                <a:ea typeface="Calibri"/>
                <a:cs typeface="Calibri"/>
                <a:sym typeface="Calibri"/>
              </a:rPr>
              <a:t>Practical implementation of the tips agreed in the classroom</a:t>
            </a:r>
            <a:endParaRPr sz="1400" b="0" i="0" u="none" strike="noStrike" cap="none" dirty="0">
              <a:solidFill>
                <a:srgbClr val="000000"/>
              </a:solidFill>
              <a:latin typeface="Arial"/>
              <a:ea typeface="Arial"/>
              <a:cs typeface="Arial"/>
              <a:sym typeface="Arial"/>
            </a:endParaRPr>
          </a:p>
          <a:p>
            <a:pPr marL="685800" marR="0" lvl="1" indent="-228600" algn="l" rtl="0">
              <a:lnSpc>
                <a:spcPct val="100000"/>
              </a:lnSpc>
              <a:spcBef>
                <a:spcPts val="1000"/>
              </a:spcBef>
              <a:spcAft>
                <a:spcPts val="0"/>
              </a:spcAft>
              <a:buClr>
                <a:srgbClr val="FFDA4C"/>
              </a:buClr>
              <a:buSzPts val="2400"/>
              <a:buFont typeface="Noto Sans Symbols"/>
              <a:buChar char="✔"/>
            </a:pPr>
            <a:r>
              <a:rPr lang="en-US" sz="2000" b="0" i="0" u="none" strike="noStrike" cap="none" dirty="0">
                <a:solidFill>
                  <a:schemeClr val="lt1"/>
                </a:solidFill>
                <a:latin typeface="Calibri"/>
                <a:ea typeface="Calibri"/>
                <a:cs typeface="Calibri"/>
                <a:sym typeface="Calibri"/>
              </a:rPr>
              <a:t>Some collaborative work</a:t>
            </a:r>
            <a:endParaRPr sz="1400" b="0" i="0" u="none" strike="noStrike" cap="none" dirty="0">
              <a:solidFill>
                <a:srgbClr val="000000"/>
              </a:solidFill>
              <a:latin typeface="Arial"/>
              <a:ea typeface="Arial"/>
              <a:cs typeface="Arial"/>
              <a:sym typeface="Arial"/>
            </a:endParaRPr>
          </a:p>
          <a:p>
            <a:pPr marL="685800" marR="0" lvl="1" indent="-228600" algn="l" rtl="0">
              <a:lnSpc>
                <a:spcPct val="100000"/>
              </a:lnSpc>
              <a:spcBef>
                <a:spcPts val="1000"/>
              </a:spcBef>
              <a:spcAft>
                <a:spcPts val="0"/>
              </a:spcAft>
              <a:buClr>
                <a:srgbClr val="FFDA4C"/>
              </a:buClr>
              <a:buSzPts val="2400"/>
              <a:buFont typeface="Noto Sans Symbols"/>
              <a:buChar char="✔"/>
            </a:pPr>
            <a:r>
              <a:rPr lang="en-US" sz="2000" b="0" i="0" u="none" strike="noStrike" cap="none" dirty="0">
                <a:solidFill>
                  <a:schemeClr val="lt1"/>
                </a:solidFill>
                <a:latin typeface="Calibri"/>
                <a:ea typeface="Calibri"/>
                <a:cs typeface="Calibri"/>
                <a:sym typeface="Calibri"/>
              </a:rPr>
              <a:t>Simulation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68BC42"/>
              </a:buClr>
              <a:buSzPts val="1600"/>
              <a:buFont typeface="Noto Sans Symbols"/>
              <a:buNone/>
            </a:pPr>
            <a:endParaRPr sz="1600" b="0" i="0" u="none" strike="noStrike" cap="none" dirty="0">
              <a:solidFill>
                <a:schemeClr val="lt1"/>
              </a:solidFill>
              <a:latin typeface="Calibri"/>
              <a:ea typeface="Calibri"/>
              <a:cs typeface="Calibri"/>
              <a:sym typeface="Calibri"/>
            </a:endParaRPr>
          </a:p>
        </p:txBody>
      </p:sp>
      <p:pic>
        <p:nvPicPr>
          <p:cNvPr id="163" name="Google Shape;163;p7"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72" name="Google Shape;172;p8" descr="High ROI content abstract concept illustration"/>
          <p:cNvPicPr preferRelativeResize="0"/>
          <p:nvPr/>
        </p:nvPicPr>
        <p:blipFill rotWithShape="1">
          <a:blip r:embed="rId3">
            <a:alphaModFix/>
          </a:blip>
          <a:srcRect l="10455" t="11533" r="9781" b="9204"/>
          <a:stretch/>
        </p:blipFill>
        <p:spPr>
          <a:xfrm>
            <a:off x="8096250" y="2372139"/>
            <a:ext cx="3537750" cy="3541375"/>
          </a:xfrm>
          <a:prstGeom prst="rect">
            <a:avLst/>
          </a:prstGeom>
          <a:noFill/>
          <a:ln>
            <a:noFill/>
          </a:ln>
        </p:spPr>
      </p:pic>
      <p:sp>
        <p:nvSpPr>
          <p:cNvPr id="169" name="Google Shape;169;p8"/>
          <p:cNvSpPr txBox="1">
            <a:spLocks noGrp="1"/>
          </p:cNvSpPr>
          <p:nvPr>
            <p:ph type="title"/>
          </p:nvPr>
        </p:nvSpPr>
        <p:spPr>
          <a:xfrm>
            <a:off x="558000" y="1079999"/>
            <a:ext cx="10515600" cy="1105317"/>
          </a:xfrm>
          <a:prstGeom prst="rect">
            <a:avLst/>
          </a:prstGeom>
          <a:noFill/>
          <a:ln>
            <a:noFill/>
          </a:ln>
        </p:spPr>
        <p:txBody>
          <a:bodyPr spcFirstLastPara="1" wrap="square" lIns="91425" tIns="45700" rIns="91425" bIns="45700" anchor="ctr" anchorCtr="0">
            <a:normAutofit/>
          </a:bodyPr>
          <a:lstStyle/>
          <a:p>
            <a:pPr>
              <a:buSzPts val="2200"/>
            </a:pPr>
            <a:r>
              <a:rPr lang="en-US" sz="2000" dirty="0"/>
              <a:t>Unit 2</a:t>
            </a:r>
            <a:br>
              <a:rPr lang="en-US" sz="2000" dirty="0"/>
            </a:br>
            <a:r>
              <a:rPr lang="en-US" sz="4000" dirty="0"/>
              <a:t>Structure and navigation of e-shop websites</a:t>
            </a:r>
            <a:endParaRPr dirty="0"/>
          </a:p>
        </p:txBody>
      </p:sp>
      <p:sp>
        <p:nvSpPr>
          <p:cNvPr id="170" name="Google Shape;170;p8"/>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1800" dirty="0"/>
              <a:t>Objectives</a:t>
            </a:r>
            <a:endParaRPr dirty="0"/>
          </a:p>
        </p:txBody>
      </p:sp>
      <p:sp>
        <p:nvSpPr>
          <p:cNvPr id="171" name="Google Shape;171;p8"/>
          <p:cNvSpPr txBox="1">
            <a:spLocks noGrp="1"/>
          </p:cNvSpPr>
          <p:nvPr>
            <p:ph type="body" idx="2"/>
          </p:nvPr>
        </p:nvSpPr>
        <p:spPr>
          <a:xfrm>
            <a:off x="617620" y="2849843"/>
            <a:ext cx="6557557"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On completion of this unit, you will be able:</a:t>
            </a:r>
            <a:endParaRPr dirty="0"/>
          </a:p>
          <a:p>
            <a:pPr marL="228600" lvl="0" indent="-228600" algn="l" rtl="0">
              <a:lnSpc>
                <a:spcPct val="150000"/>
              </a:lnSpc>
              <a:spcBef>
                <a:spcPts val="1200"/>
              </a:spcBef>
              <a:spcAft>
                <a:spcPts val="0"/>
              </a:spcAft>
              <a:buSzPts val="2000"/>
              <a:buFont typeface="Noto Sans Symbols"/>
              <a:buChar char="✔"/>
            </a:pPr>
            <a:r>
              <a:rPr lang="en-US" sz="2000" dirty="0"/>
              <a:t>To understand and become familiar with the structure of e-shop webpage</a:t>
            </a:r>
          </a:p>
          <a:p>
            <a:pPr marL="228600" lvl="0" indent="-228600" algn="l" rtl="0">
              <a:lnSpc>
                <a:spcPct val="150000"/>
              </a:lnSpc>
              <a:spcBef>
                <a:spcPts val="1200"/>
              </a:spcBef>
              <a:spcAft>
                <a:spcPts val="0"/>
              </a:spcAft>
              <a:buSzPts val="2000"/>
              <a:buFont typeface="Noto Sans Symbols"/>
              <a:buChar char="✔"/>
            </a:pPr>
            <a:r>
              <a:rPr lang="en-US" sz="2000" dirty="0"/>
              <a:t>To navigate in e-shops</a:t>
            </a:r>
          </a:p>
        </p:txBody>
      </p:sp>
      <p:sp>
        <p:nvSpPr>
          <p:cNvPr id="173" name="Google Shape;173;p8"/>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 by vectorjuice on Freepik</a:t>
            </a:r>
            <a:endParaRPr sz="10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1F5FE669-B713-75BB-37A7-0392BC3E1852}"/>
              </a:ext>
            </a:extLst>
          </p:cNvPr>
          <p:cNvSpPr>
            <a:spLocks noGrp="1"/>
          </p:cNvSpPr>
          <p:nvPr>
            <p:ph type="title"/>
          </p:nvPr>
        </p:nvSpPr>
        <p:spPr/>
        <p:txBody>
          <a:bodyPr>
            <a:normAutofit/>
          </a:bodyPr>
          <a:lstStyle/>
          <a:p>
            <a:r>
              <a:rPr lang="en-US" sz="2800" dirty="0"/>
              <a:t>Structure of e-shop websites</a:t>
            </a:r>
            <a:endParaRPr lang="el-GR" dirty="0"/>
          </a:p>
        </p:txBody>
      </p:sp>
      <p:sp>
        <p:nvSpPr>
          <p:cNvPr id="6" name="Θέση κειμένου 5">
            <a:extLst>
              <a:ext uri="{FF2B5EF4-FFF2-40B4-BE49-F238E27FC236}">
                <a16:creationId xmlns:a16="http://schemas.microsoft.com/office/drawing/2014/main" id="{CB815451-975C-5690-D08D-3C7A68B1B1C0}"/>
              </a:ext>
            </a:extLst>
          </p:cNvPr>
          <p:cNvSpPr>
            <a:spLocks noGrp="1"/>
          </p:cNvSpPr>
          <p:nvPr>
            <p:ph type="body" idx="1"/>
          </p:nvPr>
        </p:nvSpPr>
        <p:spPr>
          <a:xfrm>
            <a:off x="566154" y="2330868"/>
            <a:ext cx="7728101" cy="3941326"/>
          </a:xfrm>
        </p:spPr>
        <p:txBody>
          <a:bodyPr/>
          <a:lstStyle/>
          <a:p>
            <a:pPr marL="76200" indent="0">
              <a:spcAft>
                <a:spcPts val="600"/>
              </a:spcAft>
              <a:buNone/>
            </a:pPr>
            <a:r>
              <a:rPr lang="en-US" dirty="0"/>
              <a:t>Most e-commerce (e-shop) websites have a simple structure:</a:t>
            </a:r>
          </a:p>
          <a:p>
            <a:pPr>
              <a:spcAft>
                <a:spcPts val="600"/>
              </a:spcAft>
            </a:pPr>
            <a:r>
              <a:rPr lang="en-US" b="1" dirty="0"/>
              <a:t>Homepage: </a:t>
            </a:r>
            <a:r>
              <a:rPr lang="en-US" dirty="0"/>
              <a:t>This is the starting point. It usually features promotions, popular products, and categories.</a:t>
            </a:r>
          </a:p>
          <a:p>
            <a:pPr>
              <a:spcAft>
                <a:spcPts val="600"/>
              </a:spcAft>
            </a:pPr>
            <a:r>
              <a:rPr lang="en-US" b="1" dirty="0"/>
              <a:t>Menu</a:t>
            </a:r>
            <a:r>
              <a:rPr lang="en-US" dirty="0"/>
              <a:t>: It contains links to different product categories.</a:t>
            </a:r>
          </a:p>
          <a:p>
            <a:pPr>
              <a:spcAft>
                <a:spcPts val="600"/>
              </a:spcAft>
            </a:pPr>
            <a:r>
              <a:rPr lang="en-US" b="1" dirty="0"/>
              <a:t>Product Pages</a:t>
            </a:r>
            <a:r>
              <a:rPr lang="en-US" dirty="0"/>
              <a:t>: These provide details about individual items, including pictures, descriptions, prices, and options to add items to your shopping cart.</a:t>
            </a:r>
          </a:p>
          <a:p>
            <a:pPr>
              <a:spcAft>
                <a:spcPts val="600"/>
              </a:spcAft>
            </a:pPr>
            <a:endParaRPr lang="el-GR" dirty="0"/>
          </a:p>
        </p:txBody>
      </p:sp>
      <p:sp>
        <p:nvSpPr>
          <p:cNvPr id="8" name="TextBox 7">
            <a:extLst>
              <a:ext uri="{FF2B5EF4-FFF2-40B4-BE49-F238E27FC236}">
                <a16:creationId xmlns:a16="http://schemas.microsoft.com/office/drawing/2014/main" id="{CA7CB637-1DEF-4748-AD04-20271114E124}"/>
              </a:ext>
            </a:extLst>
          </p:cNvPr>
          <p:cNvSpPr txBox="1"/>
          <p:nvPr/>
        </p:nvSpPr>
        <p:spPr>
          <a:xfrm>
            <a:off x="9215871" y="6386159"/>
            <a:ext cx="2724727" cy="261610"/>
          </a:xfrm>
          <a:prstGeom prst="rect">
            <a:avLst/>
          </a:prstGeom>
          <a:noFill/>
        </p:spPr>
        <p:txBody>
          <a:bodyPr wrap="square">
            <a:spAutoFit/>
          </a:bodyPr>
          <a:lstStyle/>
          <a:p>
            <a:pPr algn="r"/>
            <a:r>
              <a:rPr lang="en-US" sz="1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Image by </a:t>
            </a:r>
            <a:r>
              <a:rPr lang="en-US" sz="1100" dirty="0" err="1">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redgreystock</a:t>
            </a:r>
            <a:r>
              <a:rPr lang="en-US" sz="1100" dirty="0">
                <a:solidFill>
                  <a:srgbClr val="0563C1"/>
                </a:solidFill>
                <a:latin typeface="Calibri" panose="020F0502020204030204" pitchFamily="34" charset="0"/>
                <a:ea typeface="Calibri" panose="020F0502020204030204" pitchFamily="34" charset="0"/>
                <a:cs typeface="Calibri" panose="020F0502020204030204" pitchFamily="34" charset="0"/>
                <a:hlinkClick r:id="rId2"/>
              </a:rPr>
              <a:t> on </a:t>
            </a:r>
            <a:r>
              <a:rPr lang="en-US" sz="1100" dirty="0" err="1">
                <a:solidFill>
                  <a:schemeClr val="bg2"/>
                </a:solidFill>
                <a:latin typeface="Calibri" panose="020F0502020204030204" pitchFamily="34" charset="0"/>
                <a:ea typeface="Calibri" panose="020F0502020204030204" pitchFamily="34" charset="0"/>
                <a:cs typeface="Calibri" panose="020F0502020204030204" pitchFamily="34" charset="0"/>
                <a:hlinkClick r:id="rId2"/>
              </a:rPr>
              <a:t>Freepik</a:t>
            </a:r>
            <a:endParaRPr lang="en-US" sz="11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2" descr="Payment goods in online store by computer">
            <a:extLst>
              <a:ext uri="{FF2B5EF4-FFF2-40B4-BE49-F238E27FC236}">
                <a16:creationId xmlns:a16="http://schemas.microsoft.com/office/drawing/2014/main" id="{11C9A6E7-7A2E-432A-985F-636B5746C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873" y="2551449"/>
            <a:ext cx="3990109" cy="2657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3156705"/>
      </p:ext>
    </p:extLst>
  </p:cSld>
  <p:clrMapOvr>
    <a:masterClrMapping/>
  </p:clrMapOvr>
</p:sld>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3595</Words>
  <Application>Microsoft Office PowerPoint</Application>
  <PresentationFormat>Ευρεία οθόνη</PresentationFormat>
  <Paragraphs>357</Paragraphs>
  <Slides>47</Slides>
  <Notes>20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47</vt:i4>
      </vt:variant>
    </vt:vector>
  </HeadingPairs>
  <TitlesOfParts>
    <vt:vector size="54" baseType="lpstr">
      <vt:lpstr>Noto Sans Symbols</vt:lpstr>
      <vt:lpstr>Impact</vt:lpstr>
      <vt:lpstr>Poppins</vt:lpstr>
      <vt:lpstr>Wingdings</vt:lpstr>
      <vt:lpstr>Calibri</vt:lpstr>
      <vt:lpstr>Arial</vt:lpstr>
      <vt:lpstr>Θέμα του Office</vt:lpstr>
      <vt:lpstr>Παρουσίαση του PowerPoint</vt:lpstr>
      <vt:lpstr>Παρουσίαση του PowerPoint</vt:lpstr>
      <vt:lpstr>Modules</vt:lpstr>
      <vt:lpstr>Unit 1 Introduction  </vt:lpstr>
      <vt:lpstr>Competences</vt:lpstr>
      <vt:lpstr>Training content Units</vt:lpstr>
      <vt:lpstr>Training methodology and duration</vt:lpstr>
      <vt:lpstr>Unit 2 Structure and navigation of e-shop websites</vt:lpstr>
      <vt:lpstr>Structure of e-shop websites</vt:lpstr>
      <vt:lpstr>Navigating e-shop websites</vt:lpstr>
      <vt:lpstr>Unit 3 Online shopping accounts – create, manage and payment with credit cards</vt:lpstr>
      <vt:lpstr>Creating an account</vt:lpstr>
      <vt:lpstr>Managing the account</vt:lpstr>
      <vt:lpstr>Using a Credit Card for Online Purchases</vt:lpstr>
      <vt:lpstr>Reviewing the Total Amount </vt:lpstr>
      <vt:lpstr>Unit 4 Common online payment methods </vt:lpstr>
      <vt:lpstr>CREDIT AND DEBIT CARDS</vt:lpstr>
      <vt:lpstr>PayPal</vt:lpstr>
      <vt:lpstr>Digital Wallets (e.g., Apple Pay, Google Pay)</vt:lpstr>
      <vt:lpstr>Other ways of payments</vt:lpstr>
      <vt:lpstr>Latest trend: Payment via POS at Easybox </vt:lpstr>
      <vt:lpstr>Unit 5 Risk prevention skills for safe online shopping </vt:lpstr>
      <vt:lpstr>Recognize and avoid scams</vt:lpstr>
      <vt:lpstr>Protect personal and payment information</vt:lpstr>
      <vt:lpstr>Verify website security and purchase safely</vt:lpstr>
      <vt:lpstr>Unit 6 Marketing and merchandising insights  </vt:lpstr>
      <vt:lpstr>How to compare products</vt:lpstr>
      <vt:lpstr>Understanding reviews and ratings</vt:lpstr>
      <vt:lpstr>Finding discounts</vt:lpstr>
      <vt:lpstr>Other types of benefits</vt:lpstr>
      <vt:lpstr>Managing a budget </vt:lpstr>
      <vt:lpstr>Unit 7 Understanding shipping goods &amp; tracking orders </vt:lpstr>
      <vt:lpstr> Common shipping methods</vt:lpstr>
      <vt:lpstr>Track your shipment</vt:lpstr>
      <vt:lpstr>Resolving shipping issues</vt:lpstr>
      <vt:lpstr>Legal and ethical awareness</vt:lpstr>
      <vt:lpstr>Unit 9 How to communicate with customer service</vt:lpstr>
      <vt:lpstr>Contact customer service</vt:lpstr>
      <vt:lpstr>DESCRIBE YOUR ISSUE CLEARLY!</vt:lpstr>
      <vt:lpstr>Know your desired outcome</vt:lpstr>
      <vt:lpstr>Refund methods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pantelis bbalaouras</dc:creator>
  <cp:lastModifiedBy>Pantelis Balaouras</cp:lastModifiedBy>
  <cp:revision>10</cp:revision>
  <dcterms:created xsi:type="dcterms:W3CDTF">2020-06-02T13:31:56Z</dcterms:created>
  <dcterms:modified xsi:type="dcterms:W3CDTF">2025-02-18T18:36:44Z</dcterms:modified>
</cp:coreProperties>
</file>